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58" r:id="rId3"/>
    <p:sldId id="259" r:id="rId4"/>
    <p:sldId id="260" r:id="rId5"/>
    <p:sldId id="261" r:id="rId6"/>
    <p:sldId id="262" r:id="rId7"/>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4D6C9F-4C99-61C4-96D0-D0084BACF97E}" v="2" dt="2023-07-12T11:05:26.203"/>
    <p1510:client id="{97F0567B-94D0-7D00-CEDF-368FEF248B5D}" v="2" dt="2023-06-30T10:46:04.160"/>
    <p1510:client id="{B9FB4239-BF3B-1B44-5BC0-1601BBF8BF5E}" v="4" dt="2023-06-30T10:48:52.918"/>
    <p1510:client id="{FFC9D6DA-A8CA-80B6-99EC-59530BE26555}" v="31" dt="2023-07-10T12:07:26.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7" d="100"/>
          <a:sy n="117"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787474b94c0ac7c48649176c0d695ac67d4f4b23f64ba825b1dc0e19d4c1fd7a::" providerId="AD" clId="Web-{97F0567B-94D0-7D00-CEDF-368FEF248B5D}"/>
    <pc:docChg chg="mod modSld addMainMaster delMainMaster modMainMaster setSldSz">
      <pc:chgData name="Guest User" userId="S::urn:spo:anon#787474b94c0ac7c48649176c0d695ac67d4f4b23f64ba825b1dc0e19d4c1fd7a::" providerId="AD" clId="Web-{97F0567B-94D0-7D00-CEDF-368FEF248B5D}" dt="2023-06-30T10:46:04.160" v="1"/>
      <pc:docMkLst>
        <pc:docMk/>
      </pc:docMkLst>
      <pc:sldChg chg="modSp mod modClrScheme chgLayout">
        <pc:chgData name="Guest User" userId="S::urn:spo:anon#787474b94c0ac7c48649176c0d695ac67d4f4b23f64ba825b1dc0e19d4c1fd7a::" providerId="AD" clId="Web-{97F0567B-94D0-7D00-CEDF-368FEF248B5D}" dt="2023-06-30T10:46:04.160" v="1"/>
        <pc:sldMkLst>
          <pc:docMk/>
          <pc:sldMk cId="2415831829" sldId="256"/>
        </pc:sldMkLst>
        <pc:spChg chg="mod">
          <ac:chgData name="Guest User" userId="S::urn:spo:anon#787474b94c0ac7c48649176c0d695ac67d4f4b23f64ba825b1dc0e19d4c1fd7a::" providerId="AD" clId="Web-{97F0567B-94D0-7D00-CEDF-368FEF248B5D}" dt="2023-06-30T10:46:03.941" v="0"/>
          <ac:spMkLst>
            <pc:docMk/>
            <pc:sldMk cId="2415831829" sldId="256"/>
            <ac:spMk id="8"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k cId="2415831829" sldId="256"/>
            <ac:spMk id="17" creationId="{00000000-0000-0000-0000-000000000000}"/>
          </ac:spMkLst>
        </pc:spChg>
        <pc:grpChg chg="mod">
          <ac:chgData name="Guest User" userId="S::urn:spo:anon#787474b94c0ac7c48649176c0d695ac67d4f4b23f64ba825b1dc0e19d4c1fd7a::" providerId="AD" clId="Web-{97F0567B-94D0-7D00-CEDF-368FEF248B5D}" dt="2023-06-30T10:46:03.941" v="0"/>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97F0567B-94D0-7D00-CEDF-368FEF248B5D}" dt="2023-06-30T10:46:04.160" v="1"/>
        <pc:sldMkLst>
          <pc:docMk/>
          <pc:sldMk cId="2236900379" sldId="257"/>
        </pc:sldMkLst>
      </pc:sldChg>
      <pc:sldMasterChg chg="modSp del delSldLayout modSldLayout">
        <pc:chgData name="Guest User" userId="S::urn:spo:anon#787474b94c0ac7c48649176c0d695ac67d4f4b23f64ba825b1dc0e19d4c1fd7a::" providerId="AD" clId="Web-{97F0567B-94D0-7D00-CEDF-368FEF248B5D}" dt="2023-06-30T10:46:04.160" v="1"/>
        <pc:sldMasterMkLst>
          <pc:docMk/>
          <pc:sldMasterMk cId="182438966" sldId="2147483648"/>
        </pc:sldMasterMkLst>
        <pc:spChg chg="mod">
          <ac:chgData name="Guest User" userId="S::urn:spo:anon#787474b94c0ac7c48649176c0d695ac67d4f4b23f64ba825b1dc0e19d4c1fd7a::" providerId="AD" clId="Web-{97F0567B-94D0-7D00-CEDF-368FEF248B5D}" dt="2023-06-30T10:46:03.941" v="0"/>
          <ac:spMkLst>
            <pc:docMk/>
            <pc:sldMasterMk cId="182438966" sldId="2147483648"/>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6" creationId="{00000000-0000-0000-0000-000000000000}"/>
          </ac:spMkLst>
        </pc:sp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523990557" sldId="214748364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3"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61330789" sldId="2147483650"/>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702547017" sldId="2147483651"/>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3"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426588975" sldId="2147483652"/>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127161722" sldId="2147483653"/>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6"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47022084" sldId="2147483654"/>
          </pc:sldLayoutMkLst>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3262551885" sldId="2147483655"/>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940897975" sldId="2147483656"/>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29527014" sldId="2147483657"/>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4"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919834613" sldId="2147483658"/>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264621753" sldId="214748365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3" creationId="{00000000-0000-0000-0000-000000000000}"/>
            </ac:spMkLst>
          </pc:spChg>
        </pc:sldLayoutChg>
      </pc:sldMasterChg>
      <pc:sldMasterChg chg="add addSldLayout modSldLayout">
        <pc:chgData name="Guest User" userId="S::urn:spo:anon#787474b94c0ac7c48649176c0d695ac67d4f4b23f64ba825b1dc0e19d4c1fd7a::" providerId="AD" clId="Web-{97F0567B-94D0-7D00-CEDF-368FEF248B5D}" dt="2023-06-30T10:46:04.160" v="1"/>
        <pc:sldMasterMkLst>
          <pc:docMk/>
          <pc:sldMasterMk cId="3416250400" sldId="2147483660"/>
        </pc:sldMasterMkLst>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15111177" sldId="2147483661"/>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727921895" sldId="2147483662"/>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60750154" sldId="2147483663"/>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650154191" sldId="2147483664"/>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87378591" sldId="2147483665"/>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562197927" sldId="2147483666"/>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155633636" sldId="2147483667"/>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273731407" sldId="2147483668"/>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46280635" sldId="2147483669"/>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61740423" sldId="2147483670"/>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086614069" sldId="2147483671"/>
          </pc:sldLayoutMkLst>
        </pc:sldLayoutChg>
      </pc:sldMasterChg>
    </pc:docChg>
  </pc:docChgLst>
  <pc:docChgLst>
    <pc:chgData name="Guest User" userId="S::urn:spo:anon#787474b94c0ac7c48649176c0d695ac67d4f4b23f64ba825b1dc0e19d4c1fd7a::" providerId="AD" clId="Web-{B9FB4239-BF3B-1B44-5BC0-1601BBF8BF5E}"/>
    <pc:docChg chg="mod modSld addMainMaster delMainMaster modMainMaster setSldSz">
      <pc:chgData name="Guest User" userId="S::urn:spo:anon#787474b94c0ac7c48649176c0d695ac67d4f4b23f64ba825b1dc0e19d4c1fd7a::" providerId="AD" clId="Web-{B9FB4239-BF3B-1B44-5BC0-1601BBF8BF5E}" dt="2023-06-30T10:48:52.918" v="3"/>
      <pc:docMkLst>
        <pc:docMk/>
      </pc:docMkLst>
      <pc:sldChg chg="modSp mod modClrScheme chgLayout">
        <pc:chgData name="Guest User" userId="S::urn:spo:anon#787474b94c0ac7c48649176c0d695ac67d4f4b23f64ba825b1dc0e19d4c1fd7a::" providerId="AD" clId="Web-{B9FB4239-BF3B-1B44-5BC0-1601BBF8BF5E}" dt="2023-06-30T10:48:52.918" v="3"/>
        <pc:sldMkLst>
          <pc:docMk/>
          <pc:sldMk cId="2415831829" sldId="256"/>
        </pc:sldMkLst>
        <pc:spChg chg="mod">
          <ac:chgData name="Guest User" userId="S::urn:spo:anon#787474b94c0ac7c48649176c0d695ac67d4f4b23f64ba825b1dc0e19d4c1fd7a::" providerId="AD" clId="Web-{B9FB4239-BF3B-1B44-5BC0-1601BBF8BF5E}" dt="2023-06-30T10:48:52.918" v="3"/>
          <ac:spMkLst>
            <pc:docMk/>
            <pc:sldMk cId="2415831829" sldId="256"/>
            <ac:spMk id="8"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k cId="2415831829" sldId="256"/>
            <ac:spMk id="17" creationId="{00000000-0000-0000-0000-000000000000}"/>
          </ac:spMkLst>
        </pc:spChg>
        <pc:grpChg chg="mod">
          <ac:chgData name="Guest User" userId="S::urn:spo:anon#787474b94c0ac7c48649176c0d695ac67d4f4b23f64ba825b1dc0e19d4c1fd7a::" providerId="AD" clId="Web-{B9FB4239-BF3B-1B44-5BC0-1601BBF8BF5E}" dt="2023-06-30T10:48:52.918" v="3"/>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B9FB4239-BF3B-1B44-5BC0-1601BBF8BF5E}" dt="2023-06-30T10:48:52.668" v="2"/>
        <pc:sldMkLst>
          <pc:docMk/>
          <pc:sldMk cId="2236900379" sldId="257"/>
        </pc:sldMkLst>
      </pc:sldChg>
      <pc:sldMasterChg chg="modSp add del addSldLayout delSldLayout modSldLayout">
        <pc:chgData name="Guest User" userId="S::urn:spo:anon#787474b94c0ac7c48649176c0d695ac67d4f4b23f64ba825b1dc0e19d4c1fd7a::" providerId="AD" clId="Web-{B9FB4239-BF3B-1B44-5BC0-1601BBF8BF5E}" dt="2023-06-30T10:48:52.918" v="3"/>
        <pc:sldMasterMkLst>
          <pc:docMk/>
          <pc:sldMasterMk cId="3416250400" sldId="2147483660"/>
        </pc:sldMasterMkLst>
        <pc:spChg chg="mod">
          <ac:chgData name="Guest User" userId="S::urn:spo:anon#787474b94c0ac7c48649176c0d695ac67d4f4b23f64ba825b1dc0e19d4c1fd7a::" providerId="AD" clId="Web-{B9FB4239-BF3B-1B44-5BC0-1601BBF8BF5E}" dt="2023-06-30T10:48:52.918" v="3"/>
          <ac:spMkLst>
            <pc:docMk/>
            <pc:sldMasterMk cId="3416250400" sldId="2147483660"/>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6" creationId="{00000000-0000-0000-0000-000000000000}"/>
          </ac:spMkLst>
        </pc:sp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3815111177" sldId="214748366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3"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727921895" sldId="2147483662"/>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60750154" sldId="2147483663"/>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3"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1650154191" sldId="2147483664"/>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87378591" sldId="2147483665"/>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6"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2562197927" sldId="2147483666"/>
          </pc:sldLayoutMkLst>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1155633636" sldId="2147483667"/>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273731407" sldId="2147483668"/>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46280635" sldId="2147483669"/>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4"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861740423" sldId="2147483670"/>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086614069" sldId="214748367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3" creationId="{00000000-0000-0000-0000-000000000000}"/>
            </ac:spMkLst>
          </pc:spChg>
        </pc:sldLayoutChg>
      </pc:sldMasterChg>
      <pc:sldMasterChg chg="add del addSldLayout delSldLayout modSldLayout">
        <pc:chgData name="Guest User" userId="S::urn:spo:anon#787474b94c0ac7c48649176c0d695ac67d4f4b23f64ba825b1dc0e19d4c1fd7a::" providerId="AD" clId="Web-{B9FB4239-BF3B-1B44-5BC0-1601BBF8BF5E}" dt="2023-06-30T10:48:52.668" v="2"/>
        <pc:sldMasterMkLst>
          <pc:docMk/>
          <pc:sldMasterMk cId="297486133" sldId="2147483672"/>
        </pc:sldMasterMkLst>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0183412" sldId="2147483673"/>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96357918" sldId="2147483674"/>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32904881" sldId="2147483675"/>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130237312" sldId="2147483676"/>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9504517" sldId="2147483677"/>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604435855" sldId="2147483678"/>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382780325" sldId="2147483679"/>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23860584" sldId="2147483680"/>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096344245" sldId="2147483681"/>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42529719" sldId="2147483682"/>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965063591" sldId="2147483683"/>
          </pc:sldLayoutMkLst>
        </pc:sldLayoutChg>
      </pc:sldMasterChg>
    </pc:docChg>
  </pc:docChgLst>
  <pc:docChgLst>
    <pc:chgData name="P Watson" userId="S::p.watson@olcc.lancs.sch.uk::e07b835a-7b44-4c71-82c0-f98aaca6a3f1" providerId="AD" clId="Web-{FFC9D6DA-A8CA-80B6-99EC-59530BE26555}"/>
    <pc:docChg chg="modSld">
      <pc:chgData name="P Watson" userId="S::p.watson@olcc.lancs.sch.uk::e07b835a-7b44-4c71-82c0-f98aaca6a3f1" providerId="AD" clId="Web-{FFC9D6DA-A8CA-80B6-99EC-59530BE26555}" dt="2023-07-10T12:07:26.496" v="28" actId="20577"/>
      <pc:docMkLst>
        <pc:docMk/>
      </pc:docMkLst>
      <pc:sldChg chg="modSp">
        <pc:chgData name="P Watson" userId="S::p.watson@olcc.lancs.sch.uk::e07b835a-7b44-4c71-82c0-f98aaca6a3f1" providerId="AD" clId="Web-{FFC9D6DA-A8CA-80B6-99EC-59530BE26555}" dt="2023-07-10T12:07:26.496" v="28" actId="20577"/>
        <pc:sldMkLst>
          <pc:docMk/>
          <pc:sldMk cId="2415831829" sldId="256"/>
        </pc:sldMkLst>
        <pc:spChg chg="mod">
          <ac:chgData name="P Watson" userId="S::p.watson@olcc.lancs.sch.uk::e07b835a-7b44-4c71-82c0-f98aaca6a3f1" providerId="AD" clId="Web-{FFC9D6DA-A8CA-80B6-99EC-59530BE26555}" dt="2023-07-10T12:07:26.496" v="28" actId="20577"/>
          <ac:spMkLst>
            <pc:docMk/>
            <pc:sldMk cId="2415831829" sldId="256"/>
            <ac:spMk id="17" creationId="{00000000-0000-0000-0000-000000000000}"/>
          </ac:spMkLst>
        </pc:spChg>
      </pc:sldChg>
    </pc:docChg>
  </pc:docChgLst>
  <pc:docChgLst>
    <pc:chgData name="Joanna Edet" userId="S::j.edet@olcc.lancs.sch.uk::fbeeb117-f0ef-4994-b651-67076a9ef4ad" providerId="AD" clId="Web-{824D6C9F-4C99-61C4-96D0-D0084BACF97E}"/>
    <pc:docChg chg="modSld">
      <pc:chgData name="Joanna Edet" userId="S::j.edet@olcc.lancs.sch.uk::fbeeb117-f0ef-4994-b651-67076a9ef4ad" providerId="AD" clId="Web-{824D6C9F-4C99-61C4-96D0-D0084BACF97E}" dt="2023-07-12T11:05:26.203" v="1" actId="1076"/>
      <pc:docMkLst>
        <pc:docMk/>
      </pc:docMkLst>
      <pc:sldChg chg="modSp">
        <pc:chgData name="Joanna Edet" userId="S::j.edet@olcc.lancs.sch.uk::fbeeb117-f0ef-4994-b651-67076a9ef4ad" providerId="AD" clId="Web-{824D6C9F-4C99-61C4-96D0-D0084BACF97E}" dt="2023-07-12T11:05:26.203" v="1" actId="1076"/>
        <pc:sldMkLst>
          <pc:docMk/>
          <pc:sldMk cId="2415831829" sldId="256"/>
        </pc:sldMkLst>
        <pc:spChg chg="mod">
          <ac:chgData name="Joanna Edet" userId="S::j.edet@olcc.lancs.sch.uk::fbeeb117-f0ef-4994-b651-67076a9ef4ad" providerId="AD" clId="Web-{824D6C9F-4C99-61C4-96D0-D0084BACF97E}" dt="2023-07-12T11:05:26.203" v="1" actId="1076"/>
          <ac:spMkLst>
            <pc:docMk/>
            <pc:sldMk cId="2415831829" sldId="256"/>
            <ac:spMk id="1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C7F2C8-BBFB-481C-BDAA-92C2CAC08460}" type="datetimeFigureOut">
              <a:rPr lang="en-GB" smtClean="0"/>
              <a:t>20/09/2023</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22427C-66BE-4CAA-AF69-0D666D3AFCF6}" type="slidenum">
              <a:rPr lang="en-GB" smtClean="0"/>
              <a:t>‹#›</a:t>
            </a:fld>
            <a:endParaRPr lang="en-GB"/>
          </a:p>
        </p:txBody>
      </p:sp>
    </p:spTree>
    <p:extLst>
      <p:ext uri="{BB962C8B-B14F-4D97-AF65-F5344CB8AC3E}">
        <p14:creationId xmlns:p14="http://schemas.microsoft.com/office/powerpoint/2010/main" val="1002061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2B108F-D7E9-4551-8ABD-B0EE3BAEA5C0}" type="slidenum">
              <a:rPr lang="en-GB" smtClean="0"/>
              <a:t>2</a:t>
            </a:fld>
            <a:endParaRPr lang="en-GB"/>
          </a:p>
        </p:txBody>
      </p:sp>
    </p:spTree>
    <p:extLst>
      <p:ext uri="{BB962C8B-B14F-4D97-AF65-F5344CB8AC3E}">
        <p14:creationId xmlns:p14="http://schemas.microsoft.com/office/powerpoint/2010/main" val="39495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2B108F-D7E9-4551-8ABD-B0EE3BAEA5C0}" type="slidenum">
              <a:rPr lang="en-GB" smtClean="0"/>
              <a:t>3</a:t>
            </a:fld>
            <a:endParaRPr lang="en-GB"/>
          </a:p>
        </p:txBody>
      </p:sp>
    </p:spTree>
    <p:extLst>
      <p:ext uri="{BB962C8B-B14F-4D97-AF65-F5344CB8AC3E}">
        <p14:creationId xmlns:p14="http://schemas.microsoft.com/office/powerpoint/2010/main" val="234834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2B108F-D7E9-4551-8ABD-B0EE3BAEA5C0}" type="slidenum">
              <a:rPr lang="en-GB" smtClean="0"/>
              <a:t>4</a:t>
            </a:fld>
            <a:endParaRPr lang="en-GB"/>
          </a:p>
        </p:txBody>
      </p:sp>
    </p:spTree>
    <p:extLst>
      <p:ext uri="{BB962C8B-B14F-4D97-AF65-F5344CB8AC3E}">
        <p14:creationId xmlns:p14="http://schemas.microsoft.com/office/powerpoint/2010/main" val="2808790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2B108F-D7E9-4551-8ABD-B0EE3BAEA5C0}" type="slidenum">
              <a:rPr lang="en-GB" smtClean="0"/>
              <a:t>5</a:t>
            </a:fld>
            <a:endParaRPr lang="en-GB"/>
          </a:p>
        </p:txBody>
      </p:sp>
    </p:spTree>
    <p:extLst>
      <p:ext uri="{BB962C8B-B14F-4D97-AF65-F5344CB8AC3E}">
        <p14:creationId xmlns:p14="http://schemas.microsoft.com/office/powerpoint/2010/main" val="3581600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2B108F-D7E9-4551-8ABD-B0EE3BAEA5C0}" type="slidenum">
              <a:rPr lang="en-GB" smtClean="0"/>
              <a:t>6</a:t>
            </a:fld>
            <a:endParaRPr lang="en-GB"/>
          </a:p>
        </p:txBody>
      </p:sp>
    </p:spTree>
    <p:extLst>
      <p:ext uri="{BB962C8B-B14F-4D97-AF65-F5344CB8AC3E}">
        <p14:creationId xmlns:p14="http://schemas.microsoft.com/office/powerpoint/2010/main" val="124719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9/20/2023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algn="ctr">
              <a:spcBef>
                <a:spcPct val="0"/>
              </a:spcBef>
              <a:spcAft>
                <a:spcPts val="200"/>
              </a:spcAft>
            </a:pPr>
            <a:r>
              <a:rPr lang="en-US" altLang="en-US" sz="2600" dirty="0" smtClean="0">
                <a:solidFill>
                  <a:srgbClr val="538135"/>
                </a:solidFill>
                <a:latin typeface="Calibri Light"/>
                <a:ea typeface="Calibri Light"/>
                <a:cs typeface="Calibri Light"/>
              </a:rPr>
              <a:t>Assessment model for Design Technology</a:t>
            </a:r>
            <a:endParaRPr lang="en-US" altLang="en-US" sz="2600" dirty="0">
              <a:solidFill>
                <a:srgbClr val="538135"/>
              </a:solidFill>
              <a:latin typeface="Calibri Light"/>
              <a:ea typeface="Calibri Light"/>
              <a:cs typeface="Calibri Light"/>
            </a:endParaRPr>
          </a:p>
          <a:p>
            <a:pPr algn="ctr" eaLnBrk="0" fontAlgn="base" hangingPunct="0">
              <a:spcBef>
                <a:spcPct val="0"/>
              </a:spcBef>
              <a:spcAft>
                <a:spcPct val="0"/>
              </a:spcAft>
            </a:pPr>
            <a:r>
              <a:rPr lang="en-US" altLang="en-US" sz="900" dirty="0">
                <a:solidFill>
                  <a:srgbClr val="595959"/>
                </a:solidFill>
                <a:latin typeface="Calibri Light"/>
                <a:ea typeface="Calibri Light"/>
                <a:cs typeface="Calibri Light"/>
              </a:rPr>
              <a:t>Our Lady’s Catholic College, Morecambe road, Lancaster, La12rx</a:t>
            </a:r>
            <a:endParaRPr lang="en-US" altLang="en-US" sz="900" dirty="0">
              <a:solidFill>
                <a:srgbClr val="538135"/>
              </a:solidFill>
              <a:latin typeface="Calibri Light"/>
              <a:ea typeface="Calibri Light"/>
              <a:cs typeface="Calibri Light"/>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Tree>
    <p:extLst>
      <p:ext uri="{BB962C8B-B14F-4D97-AF65-F5344CB8AC3E}">
        <p14:creationId xmlns:p14="http://schemas.microsoft.com/office/powerpoint/2010/main" val="241583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A78498AD-FACB-8B35-5973-B10DE9B16784}"/>
              </a:ext>
            </a:extLst>
          </p:cNvPr>
          <p:cNvSpPr txBox="1"/>
          <p:nvPr/>
        </p:nvSpPr>
        <p:spPr>
          <a:xfrm>
            <a:off x="178595" y="642939"/>
            <a:ext cx="7112793" cy="475131"/>
          </a:xfrm>
          <a:prstGeom prst="rect">
            <a:avLst/>
          </a:prstGeom>
          <a:noFill/>
        </p:spPr>
        <p:txBody>
          <a:bodyPr wrap="square" lIns="74295" tIns="37148" rIns="74295" bIns="37148" anchor="t">
            <a:spAutoFit/>
          </a:bodyPr>
          <a:lstStyle/>
          <a:p>
            <a:r>
              <a:rPr lang="en-GB" sz="2600" b="1">
                <a:solidFill>
                  <a:schemeClr val="accent6">
                    <a:lumMod val="75000"/>
                  </a:schemeClr>
                </a:solidFill>
                <a:latin typeface="Calibri"/>
                <a:ea typeface="Tahoma"/>
                <a:cs typeface="Tahoma"/>
              </a:rPr>
              <a:t>D&amp;T Assessment Model: Year 7, 8 and 9</a:t>
            </a:r>
            <a:endParaRPr lang="en-US" sz="2600">
              <a:solidFill>
                <a:schemeClr val="accent6">
                  <a:lumMod val="75000"/>
                </a:schemeClr>
              </a:solidFill>
              <a:latin typeface="Calibri"/>
              <a:ea typeface="Tahoma"/>
              <a:cs typeface="Tahoma"/>
            </a:endParaRPr>
          </a:p>
        </p:txBody>
      </p:sp>
      <p:sp>
        <p:nvSpPr>
          <p:cNvPr id="159" name="Rectangle 158">
            <a:extLst>
              <a:ext uri="{FF2B5EF4-FFF2-40B4-BE49-F238E27FC236}">
                <a16:creationId xmlns:a16="http://schemas.microsoft.com/office/drawing/2014/main" id="{C647A03E-9413-7504-3110-3B46258B9E4F}"/>
              </a:ext>
            </a:extLst>
          </p:cNvPr>
          <p:cNvSpPr/>
          <p:nvPr/>
        </p:nvSpPr>
        <p:spPr>
          <a:xfrm>
            <a:off x="235778" y="1416080"/>
            <a:ext cx="9536135" cy="4563353"/>
          </a:xfrm>
          <a:prstGeom prst="rect">
            <a:avLst/>
          </a:prstGeom>
          <a:noFill/>
          <a:ln w="38100">
            <a:noFill/>
          </a:ln>
        </p:spPr>
        <p:style>
          <a:lnRef idx="2">
            <a:schemeClr val="accent6"/>
          </a:lnRef>
          <a:fillRef idx="1">
            <a:schemeClr val="lt1"/>
          </a:fillRef>
          <a:effectRef idx="0">
            <a:schemeClr val="accent6"/>
          </a:effectRef>
          <a:fontRef idx="minor">
            <a:schemeClr val="dk1"/>
          </a:fontRef>
        </p:style>
        <p:txBody>
          <a:bodyPr lIns="74295" tIns="37148" rIns="74295" bIns="37148" rtlCol="0" anchor="ctr"/>
          <a:lstStyle/>
          <a:p>
            <a:pPr>
              <a:defRPr/>
            </a:pPr>
            <a:r>
              <a:rPr lang="en-GB" sz="1300" dirty="0">
                <a:latin typeface="Calibri"/>
                <a:ea typeface="Tahoma"/>
                <a:cs typeface="Tahoma"/>
              </a:rPr>
              <a:t>In D&amp;T </a:t>
            </a:r>
            <a:r>
              <a:rPr lang="en-GB" sz="1300" b="1" dirty="0">
                <a:latin typeface="Calibri"/>
                <a:ea typeface="Tahoma"/>
                <a:cs typeface="Tahoma"/>
              </a:rPr>
              <a:t>assessment</a:t>
            </a:r>
            <a:r>
              <a:rPr lang="en-GB" sz="1300" dirty="0">
                <a:latin typeface="Calibri"/>
                <a:ea typeface="Tahoma"/>
                <a:cs typeface="Tahoma"/>
              </a:rPr>
              <a:t> is implemented to i</a:t>
            </a:r>
            <a:r>
              <a:rPr lang="en-GB" sz="1300" b="1" dirty="0">
                <a:latin typeface="Calibri"/>
                <a:ea typeface="Tahoma"/>
                <a:cs typeface="Tahoma"/>
              </a:rPr>
              <a:t>mprove pupil learning across the 4 areas in the KS2/ KS3 National Curriculum. </a:t>
            </a:r>
            <a:endParaRPr lang="en-GB" sz="1300" dirty="0">
              <a:latin typeface="Calibri"/>
              <a:ea typeface="Tahoma"/>
              <a:cs typeface="Tahoma"/>
            </a:endParaRPr>
          </a:p>
          <a:p>
            <a:pPr lvl="0">
              <a:defRPr/>
            </a:pPr>
            <a:endParaRPr lang="en-GB" sz="1300" b="1">
              <a:latin typeface="Calibri"/>
              <a:ea typeface="Tahoma"/>
              <a:cs typeface="Tahoma"/>
            </a:endParaRPr>
          </a:p>
          <a:p>
            <a:pPr>
              <a:defRPr/>
            </a:pPr>
            <a:r>
              <a:rPr lang="en-GB" sz="1300" dirty="0">
                <a:latin typeface="Calibri"/>
                <a:ea typeface="Tahoma"/>
                <a:cs typeface="Tahoma"/>
              </a:rPr>
              <a:t>The </a:t>
            </a:r>
            <a:r>
              <a:rPr lang="en-GB" sz="1300" b="1" dirty="0">
                <a:latin typeface="Calibri"/>
                <a:ea typeface="Tahoma"/>
                <a:cs typeface="Tahoma"/>
              </a:rPr>
              <a:t>Formative Assessment</a:t>
            </a:r>
            <a:r>
              <a:rPr lang="en-GB" sz="1300" dirty="0">
                <a:latin typeface="Calibri"/>
                <a:ea typeface="Tahoma"/>
                <a:cs typeface="Tahoma"/>
              </a:rPr>
              <a:t> model is based on x4 </a:t>
            </a:r>
            <a:r>
              <a:rPr lang="en-GB" sz="1300" b="1" dirty="0">
                <a:latin typeface="Calibri"/>
                <a:ea typeface="Tahoma"/>
                <a:cs typeface="Tahoma"/>
              </a:rPr>
              <a:t>'Multiple Inadequate Glances (MIGs)</a:t>
            </a:r>
            <a:r>
              <a:rPr lang="en-GB" sz="1300" dirty="0">
                <a:latin typeface="Calibri"/>
                <a:ea typeface="Tahoma"/>
                <a:cs typeface="Tahoma"/>
              </a:rPr>
              <a:t>’ and is used to generate </a:t>
            </a:r>
            <a:r>
              <a:rPr lang="en-GB" sz="1300" b="1" dirty="0">
                <a:latin typeface="Calibri"/>
                <a:ea typeface="Tahoma"/>
                <a:cs typeface="Tahoma"/>
              </a:rPr>
              <a:t>valid inferences of Design, Making, Technical Knowledge and Evaluation. </a:t>
            </a:r>
            <a:r>
              <a:rPr lang="en-GB" sz="1300" dirty="0">
                <a:latin typeface="Calibri"/>
                <a:ea typeface="Tahoma"/>
                <a:cs typeface="Tahoma"/>
              </a:rPr>
              <a:t>This gives effective feedback that covers both the practical and theory knowledge of the subject. </a:t>
            </a:r>
          </a:p>
          <a:p>
            <a:pPr lvl="0">
              <a:defRPr/>
            </a:pPr>
            <a:endParaRPr lang="en-GB" sz="1300">
              <a:latin typeface="Calibri"/>
              <a:ea typeface="Tahoma"/>
              <a:cs typeface="Tahoma"/>
            </a:endParaRPr>
          </a:p>
          <a:p>
            <a:pPr>
              <a:defRPr/>
            </a:pPr>
            <a:r>
              <a:rPr lang="en-GB" sz="1300" dirty="0">
                <a:latin typeface="Calibri"/>
                <a:ea typeface="Tahoma"/>
                <a:cs typeface="Tahoma"/>
              </a:rPr>
              <a:t>The Making Assessment MIGs is from the making of one outcome. The Making Assessment MIGs for Food Tech is from multiple outcomes. </a:t>
            </a:r>
          </a:p>
          <a:p>
            <a:pPr>
              <a:defRPr/>
            </a:pPr>
            <a:endParaRPr lang="en-GB" sz="1300" b="1">
              <a:latin typeface="Calibri"/>
              <a:ea typeface="Tahoma"/>
              <a:cs typeface="Tahoma"/>
            </a:endParaRPr>
          </a:p>
          <a:p>
            <a:pPr>
              <a:defRPr/>
            </a:pPr>
            <a:r>
              <a:rPr lang="en-GB" sz="1300" dirty="0">
                <a:latin typeface="Calibri"/>
                <a:ea typeface="Tahoma"/>
                <a:cs typeface="Tahoma"/>
              </a:rPr>
              <a:t>The</a:t>
            </a:r>
            <a:r>
              <a:rPr lang="en-GB" sz="1300" b="1" dirty="0">
                <a:latin typeface="Calibri"/>
                <a:ea typeface="Tahoma"/>
                <a:cs typeface="Tahoma"/>
              </a:rPr>
              <a:t> Formative Assessment </a:t>
            </a:r>
            <a:r>
              <a:rPr lang="en-GB" sz="1300" dirty="0">
                <a:latin typeface="Calibri"/>
                <a:ea typeface="Tahoma"/>
                <a:cs typeface="Tahoma"/>
              </a:rPr>
              <a:t>is continuous within lessons- Q&amp;A, Whiteboards, Retrieval Ready Starters, Frayer Models etc are used to direct the teacher to be responsive in their practice. Q&amp;A is used to consolidate learning and inform any misconceptions, alterations needed for the following lesson. Different methods of formative practice are shared in the department. </a:t>
            </a:r>
          </a:p>
          <a:p>
            <a:pPr>
              <a:defRPr/>
            </a:pPr>
            <a:endParaRPr lang="en-GB" sz="1300" b="1">
              <a:latin typeface="Calibri"/>
              <a:ea typeface="Tahoma"/>
              <a:cs typeface="Tahoma"/>
            </a:endParaRPr>
          </a:p>
          <a:p>
            <a:pPr>
              <a:defRPr/>
            </a:pPr>
            <a:r>
              <a:rPr lang="en-GB" sz="1300" dirty="0">
                <a:latin typeface="Calibri"/>
                <a:ea typeface="Tahoma"/>
                <a:cs typeface="Tahoma"/>
              </a:rPr>
              <a:t>To achieve this assessments are </a:t>
            </a:r>
            <a:r>
              <a:rPr lang="en-GB" sz="1300" b="1" dirty="0">
                <a:latin typeface="Calibri"/>
                <a:ea typeface="Tahoma"/>
                <a:cs typeface="Tahoma"/>
              </a:rPr>
              <a:t>designed</a:t>
            </a:r>
            <a:r>
              <a:rPr lang="en-GB" sz="1300" dirty="0">
                <a:latin typeface="Calibri"/>
                <a:ea typeface="Tahoma"/>
                <a:cs typeface="Tahoma"/>
              </a:rPr>
              <a:t> using clear </a:t>
            </a:r>
            <a:r>
              <a:rPr lang="en-GB" sz="1300" b="1" dirty="0">
                <a:latin typeface="Calibri"/>
                <a:ea typeface="Tahoma"/>
                <a:cs typeface="Tahoma"/>
              </a:rPr>
              <a:t>rationale linked to curriculum as a progression model. </a:t>
            </a:r>
          </a:p>
          <a:p>
            <a:pPr>
              <a:defRPr/>
            </a:pPr>
            <a:endParaRPr lang="en-GB" sz="1300">
              <a:latin typeface="Calibri"/>
              <a:ea typeface="Tahoma"/>
              <a:cs typeface="Tahoma"/>
            </a:endParaRPr>
          </a:p>
          <a:p>
            <a:pPr>
              <a:defRPr/>
            </a:pPr>
            <a:r>
              <a:rPr lang="en-GB" sz="1300" dirty="0">
                <a:latin typeface="Calibri"/>
                <a:ea typeface="Tahoma"/>
                <a:cs typeface="Tahoma"/>
              </a:rPr>
              <a:t>The</a:t>
            </a:r>
            <a:r>
              <a:rPr lang="en-GB" sz="1300" b="1" dirty="0">
                <a:latin typeface="Calibri"/>
                <a:ea typeface="Tahoma"/>
                <a:cs typeface="Tahoma"/>
              </a:rPr>
              <a:t> Summative Synoptic Test </a:t>
            </a:r>
            <a:r>
              <a:rPr lang="en-GB" sz="1300" dirty="0">
                <a:latin typeface="Calibri"/>
                <a:ea typeface="Tahoma"/>
                <a:cs typeface="Tahoma"/>
              </a:rPr>
              <a:t>at the end of each module is made up of 20 questions divided under the 4 headings above. This is converted into percentages for whole school home reporting. The questions are linked to the disciplinary and substantive knowledge and key concepts/ core principles from the Ks4 and KS5 specifications. Exam command words are slowly built up across the year test papers, linking to Bedrock.</a:t>
            </a:r>
            <a:endParaRPr lang="en-GB" sz="1300" dirty="0">
              <a:latin typeface="Calibri"/>
              <a:ea typeface="Calibri"/>
              <a:cs typeface="Calibri"/>
            </a:endParaRPr>
          </a:p>
          <a:p>
            <a:pPr>
              <a:defRPr/>
            </a:pPr>
            <a:endParaRPr lang="en-GB" sz="1300" b="1">
              <a:latin typeface="Calibri"/>
              <a:ea typeface="Tahoma"/>
              <a:cs typeface="Tahoma"/>
            </a:endParaRPr>
          </a:p>
          <a:p>
            <a:pPr>
              <a:defRPr/>
            </a:pPr>
            <a:r>
              <a:rPr lang="en-GB" sz="1300" b="1" dirty="0">
                <a:latin typeface="Calibri"/>
                <a:ea typeface="Tahoma"/>
                <a:cs typeface="Tahoma"/>
              </a:rPr>
              <a:t>Summative assessment </a:t>
            </a:r>
            <a:r>
              <a:rPr lang="en-GB" sz="1300" dirty="0">
                <a:latin typeface="Calibri"/>
                <a:ea typeface="Tahoma"/>
                <a:cs typeface="Tahoma"/>
              </a:rPr>
              <a:t>is to gather data and monitor progress against target grades and across the year group. This is to identify any issues that might arise. Good progress will highlight pupils who could be involved in external competitions, along with PP pupils as priority choice. </a:t>
            </a:r>
          </a:p>
        </p:txBody>
      </p:sp>
      <p:graphicFrame>
        <p:nvGraphicFramePr>
          <p:cNvPr id="8" name="Table 9">
            <a:extLst>
              <a:ext uri="{FF2B5EF4-FFF2-40B4-BE49-F238E27FC236}">
                <a16:creationId xmlns:a16="http://schemas.microsoft.com/office/drawing/2014/main" id="{168A9016-B6F7-4555-2194-AF3F3D13BE8C}"/>
              </a:ext>
            </a:extLst>
          </p:cNvPr>
          <p:cNvGraphicFramePr>
            <a:graphicFrameLocks noGrp="1"/>
          </p:cNvGraphicFramePr>
          <p:nvPr>
            <p:extLst/>
          </p:nvPr>
        </p:nvGraphicFramePr>
        <p:xfrm>
          <a:off x="1506927" y="1203654"/>
          <a:ext cx="7014848" cy="272416"/>
        </p:xfrm>
        <a:graphic>
          <a:graphicData uri="http://schemas.openxmlformats.org/drawingml/2006/table">
            <a:tbl>
              <a:tblPr firstRow="1" bandRow="1">
                <a:tableStyleId>{616DA210-FB5B-4158-B5E0-FEB733F419BA}</a:tableStyleId>
              </a:tblPr>
              <a:tblGrid>
                <a:gridCol w="1753712">
                  <a:extLst>
                    <a:ext uri="{9D8B030D-6E8A-4147-A177-3AD203B41FA5}">
                      <a16:colId xmlns:a16="http://schemas.microsoft.com/office/drawing/2014/main" val="3053215437"/>
                    </a:ext>
                  </a:extLst>
                </a:gridCol>
                <a:gridCol w="1753712">
                  <a:extLst>
                    <a:ext uri="{9D8B030D-6E8A-4147-A177-3AD203B41FA5}">
                      <a16:colId xmlns:a16="http://schemas.microsoft.com/office/drawing/2014/main" val="3732312816"/>
                    </a:ext>
                  </a:extLst>
                </a:gridCol>
                <a:gridCol w="1753712">
                  <a:extLst>
                    <a:ext uri="{9D8B030D-6E8A-4147-A177-3AD203B41FA5}">
                      <a16:colId xmlns:a16="http://schemas.microsoft.com/office/drawing/2014/main" val="1215747203"/>
                    </a:ext>
                  </a:extLst>
                </a:gridCol>
                <a:gridCol w="1753712">
                  <a:extLst>
                    <a:ext uri="{9D8B030D-6E8A-4147-A177-3AD203B41FA5}">
                      <a16:colId xmlns:a16="http://schemas.microsoft.com/office/drawing/2014/main" val="364422979"/>
                    </a:ext>
                  </a:extLst>
                </a:gridCol>
              </a:tblGrid>
              <a:tr h="272415">
                <a:tc>
                  <a:txBody>
                    <a:bodyPr/>
                    <a:lstStyle/>
                    <a:p>
                      <a:pPr algn="ctr"/>
                      <a:r>
                        <a:rPr lang="en-US" sz="1300"/>
                        <a:t>Design</a:t>
                      </a:r>
                    </a:p>
                  </a:txBody>
                  <a:tcPr marL="74295" marR="74295" marT="37148" marB="37148">
                    <a:solidFill>
                      <a:schemeClr val="bg1"/>
                    </a:solidFill>
                  </a:tcPr>
                </a:tc>
                <a:tc>
                  <a:txBody>
                    <a:bodyPr/>
                    <a:lstStyle/>
                    <a:p>
                      <a:pPr algn="ctr"/>
                      <a:r>
                        <a:rPr lang="en-US" sz="1300"/>
                        <a:t>Making</a:t>
                      </a:r>
                    </a:p>
                  </a:txBody>
                  <a:tcPr marL="74295" marR="74295" marT="37148" marB="37148">
                    <a:solidFill>
                      <a:schemeClr val="bg1"/>
                    </a:solidFill>
                  </a:tcPr>
                </a:tc>
                <a:tc>
                  <a:txBody>
                    <a:bodyPr/>
                    <a:lstStyle/>
                    <a:p>
                      <a:pPr algn="ctr"/>
                      <a:r>
                        <a:rPr lang="en-US" sz="1300"/>
                        <a:t>Technical Knowledge</a:t>
                      </a:r>
                    </a:p>
                  </a:txBody>
                  <a:tcPr marL="74295" marR="74295" marT="37148" marB="37148">
                    <a:solidFill>
                      <a:schemeClr val="bg1"/>
                    </a:solidFill>
                  </a:tcPr>
                </a:tc>
                <a:tc>
                  <a:txBody>
                    <a:bodyPr/>
                    <a:lstStyle/>
                    <a:p>
                      <a:pPr algn="ctr"/>
                      <a:r>
                        <a:rPr lang="en-US" sz="1300"/>
                        <a:t>Evaluation</a:t>
                      </a:r>
                    </a:p>
                  </a:txBody>
                  <a:tcPr marL="74295" marR="74295" marT="37148" marB="37148">
                    <a:solidFill>
                      <a:schemeClr val="bg1"/>
                    </a:solidFill>
                  </a:tcPr>
                </a:tc>
                <a:extLst>
                  <a:ext uri="{0D108BD9-81ED-4DB2-BD59-A6C34878D82A}">
                    <a16:rowId xmlns:a16="http://schemas.microsoft.com/office/drawing/2014/main" val="632170805"/>
                  </a:ext>
                </a:extLst>
              </a:tr>
            </a:tbl>
          </a:graphicData>
        </a:graphic>
      </p:graphicFrame>
    </p:spTree>
    <p:extLst>
      <p:ext uri="{BB962C8B-B14F-4D97-AF65-F5344CB8AC3E}">
        <p14:creationId xmlns:p14="http://schemas.microsoft.com/office/powerpoint/2010/main" val="3366900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A78498AD-FACB-8B35-5973-B10DE9B16784}"/>
              </a:ext>
            </a:extLst>
          </p:cNvPr>
          <p:cNvSpPr txBox="1"/>
          <p:nvPr/>
        </p:nvSpPr>
        <p:spPr>
          <a:xfrm>
            <a:off x="178595" y="642939"/>
            <a:ext cx="7112793" cy="375104"/>
          </a:xfrm>
          <a:prstGeom prst="rect">
            <a:avLst/>
          </a:prstGeom>
          <a:noFill/>
        </p:spPr>
        <p:txBody>
          <a:bodyPr wrap="square" lIns="74295" tIns="37148" rIns="74295" bIns="37148" anchor="t">
            <a:spAutoFit/>
          </a:bodyPr>
          <a:lstStyle/>
          <a:p>
            <a:r>
              <a:rPr lang="en-GB" sz="1950" b="1">
                <a:solidFill>
                  <a:schemeClr val="accent6">
                    <a:lumMod val="75000"/>
                  </a:schemeClr>
                </a:solidFill>
                <a:latin typeface="Calibri"/>
                <a:ea typeface="Tahoma"/>
                <a:cs typeface="Tahoma"/>
              </a:rPr>
              <a:t>D&amp;T Assessment Model: Year 7, 8 and 9</a:t>
            </a:r>
            <a:endParaRPr lang="en-US" sz="2600">
              <a:solidFill>
                <a:schemeClr val="accent6">
                  <a:lumMod val="75000"/>
                </a:schemeClr>
              </a:solidFill>
              <a:latin typeface="Calibri"/>
              <a:ea typeface="Tahoma"/>
              <a:cs typeface="Tahoma"/>
            </a:endParaRPr>
          </a:p>
        </p:txBody>
      </p:sp>
      <p:sp>
        <p:nvSpPr>
          <p:cNvPr id="159" name="Rectangle 158">
            <a:extLst>
              <a:ext uri="{FF2B5EF4-FFF2-40B4-BE49-F238E27FC236}">
                <a16:creationId xmlns:a16="http://schemas.microsoft.com/office/drawing/2014/main" id="{C647A03E-9413-7504-3110-3B46258B9E4F}"/>
              </a:ext>
            </a:extLst>
          </p:cNvPr>
          <p:cNvSpPr/>
          <p:nvPr/>
        </p:nvSpPr>
        <p:spPr>
          <a:xfrm>
            <a:off x="235778" y="1416080"/>
            <a:ext cx="9536135" cy="4563353"/>
          </a:xfrm>
          <a:prstGeom prst="rect">
            <a:avLst/>
          </a:prstGeom>
          <a:noFill/>
          <a:ln w="38100">
            <a:noFill/>
          </a:ln>
        </p:spPr>
        <p:style>
          <a:lnRef idx="2">
            <a:schemeClr val="accent6"/>
          </a:lnRef>
          <a:fillRef idx="1">
            <a:schemeClr val="lt1"/>
          </a:fillRef>
          <a:effectRef idx="0">
            <a:schemeClr val="accent6"/>
          </a:effectRef>
          <a:fontRef idx="minor">
            <a:schemeClr val="dk1"/>
          </a:fontRef>
        </p:style>
        <p:txBody>
          <a:bodyPr lIns="74295" tIns="37148" rIns="74295" bIns="37148" rtlCol="0" anchor="ctr"/>
          <a:lstStyle/>
          <a:p>
            <a:pPr>
              <a:defRPr/>
            </a:pPr>
            <a:endParaRPr lang="en-GB" sz="1300" b="1">
              <a:latin typeface="Calibri"/>
              <a:ea typeface="Tahoma"/>
              <a:cs typeface="Tahoma"/>
            </a:endParaRPr>
          </a:p>
          <a:p>
            <a:pPr>
              <a:defRPr/>
            </a:pPr>
            <a:endParaRPr lang="en-GB" sz="1300" b="1">
              <a:latin typeface="Calibri"/>
              <a:ea typeface="Tahoma"/>
              <a:cs typeface="Tahoma"/>
            </a:endParaRPr>
          </a:p>
          <a:p>
            <a:pPr>
              <a:defRPr/>
            </a:pPr>
            <a:r>
              <a:rPr lang="en-GB" sz="1300" b="1">
                <a:latin typeface="Calibri"/>
                <a:ea typeface="Tahoma"/>
                <a:cs typeface="Tahoma"/>
              </a:rPr>
              <a:t>Assessment</a:t>
            </a:r>
            <a:r>
              <a:rPr lang="en-GB" sz="1300">
                <a:latin typeface="Calibri"/>
                <a:ea typeface="Tahoma"/>
                <a:cs typeface="Tahoma"/>
              </a:rPr>
              <a:t> is discussed and explained to pupils at the beginning of each rotation. Pupils have the 4 MIG sheets in their books in which they can see exactly what is assessed and how they are doing. Constructive, specific feedback is also given to pupils. Quick marking in yellow highlights parts that pupils need to improve or finish. </a:t>
            </a:r>
            <a:r>
              <a:rPr lang="en-GB" sz="1300" b="1">
                <a:latin typeface="Calibri"/>
                <a:ea typeface="Tahoma"/>
                <a:cs typeface="Tahoma"/>
              </a:rPr>
              <a:t>Brief feedback </a:t>
            </a:r>
            <a:r>
              <a:rPr lang="en-GB" sz="1300">
                <a:latin typeface="Calibri"/>
                <a:ea typeface="Tahoma"/>
                <a:cs typeface="Tahoma"/>
              </a:rPr>
              <a:t>from the previous rotation is also discussed. The first lesson of rotation 2,3 and 4 will contain questions from the previous topic, this maybe at the end or start. Assessment was shared within SIMs but this is now updated into Excel. The spreadsheets are shared, and the teachers know the assessment as the groups rotate.  </a:t>
            </a:r>
            <a:r>
              <a:rPr lang="en-GB" sz="1300" b="1">
                <a:latin typeface="Calibri"/>
                <a:ea typeface="Tahoma"/>
                <a:cs typeface="Tahoma"/>
              </a:rPr>
              <a:t>Assessment</a:t>
            </a:r>
            <a:r>
              <a:rPr lang="en-GB" sz="1300">
                <a:latin typeface="Calibri"/>
                <a:ea typeface="Tahoma"/>
                <a:cs typeface="Tahoma"/>
              </a:rPr>
              <a:t> is standardised during team meetings each term. It is standardised against National Curriculum provision and the depth needed at KS4. To ensure consistency the assessments are the same format and QA is done by the team and SL book checks/ pupil voice.</a:t>
            </a:r>
          </a:p>
          <a:p>
            <a:pPr>
              <a:defRPr/>
            </a:pPr>
            <a:endParaRPr lang="en-GB" sz="1300">
              <a:latin typeface="Calibri"/>
              <a:ea typeface="Tahoma"/>
              <a:cs typeface="Tahoma"/>
            </a:endParaRPr>
          </a:p>
          <a:p>
            <a:pPr>
              <a:defRPr/>
            </a:pPr>
            <a:r>
              <a:rPr lang="en-GB" sz="1300">
                <a:latin typeface="Calibri"/>
                <a:ea typeface="Tahoma"/>
                <a:cs typeface="Tahoma"/>
              </a:rPr>
              <a:t>Pupil books are assessed every 4/5 lessons. As school policy STA is used with yellow highlighting indicating a target to complete on the MIG sheets. This is to keep marking to a minimum. Pupils are constantly given verbal feedback due to the nature of the subject. Pupils are encouraged to use this feedback to "think like a designer, engineer and chef", part of core Iterative Design Process. Self and Peer Marking is encouraged, preparing pupils for KS4 and KS5. Pupils complete the feedback using green pen. Teachers need to tick in pupil/ highlight improvements needed in yellow. Some of this maybe done in pupils own time, though pupils will be expected to attend after school if a lot of the MIG evidence is incomplete.</a:t>
            </a:r>
          </a:p>
        </p:txBody>
      </p:sp>
      <p:graphicFrame>
        <p:nvGraphicFramePr>
          <p:cNvPr id="8" name="Table 9">
            <a:extLst>
              <a:ext uri="{FF2B5EF4-FFF2-40B4-BE49-F238E27FC236}">
                <a16:creationId xmlns:a16="http://schemas.microsoft.com/office/drawing/2014/main" id="{168A9016-B6F7-4555-2194-AF3F3D13BE8C}"/>
              </a:ext>
            </a:extLst>
          </p:cNvPr>
          <p:cNvGraphicFramePr>
            <a:graphicFrameLocks noGrp="1"/>
          </p:cNvGraphicFramePr>
          <p:nvPr/>
        </p:nvGraphicFramePr>
        <p:xfrm>
          <a:off x="1518608" y="981704"/>
          <a:ext cx="7014848" cy="272416"/>
        </p:xfrm>
        <a:graphic>
          <a:graphicData uri="http://schemas.openxmlformats.org/drawingml/2006/table">
            <a:tbl>
              <a:tblPr firstRow="1" bandRow="1">
                <a:tableStyleId>{616DA210-FB5B-4158-B5E0-FEB733F419BA}</a:tableStyleId>
              </a:tblPr>
              <a:tblGrid>
                <a:gridCol w="1753712">
                  <a:extLst>
                    <a:ext uri="{9D8B030D-6E8A-4147-A177-3AD203B41FA5}">
                      <a16:colId xmlns:a16="http://schemas.microsoft.com/office/drawing/2014/main" val="3053215437"/>
                    </a:ext>
                  </a:extLst>
                </a:gridCol>
                <a:gridCol w="1753712">
                  <a:extLst>
                    <a:ext uri="{9D8B030D-6E8A-4147-A177-3AD203B41FA5}">
                      <a16:colId xmlns:a16="http://schemas.microsoft.com/office/drawing/2014/main" val="3732312816"/>
                    </a:ext>
                  </a:extLst>
                </a:gridCol>
                <a:gridCol w="1753712">
                  <a:extLst>
                    <a:ext uri="{9D8B030D-6E8A-4147-A177-3AD203B41FA5}">
                      <a16:colId xmlns:a16="http://schemas.microsoft.com/office/drawing/2014/main" val="1215747203"/>
                    </a:ext>
                  </a:extLst>
                </a:gridCol>
                <a:gridCol w="1753712">
                  <a:extLst>
                    <a:ext uri="{9D8B030D-6E8A-4147-A177-3AD203B41FA5}">
                      <a16:colId xmlns:a16="http://schemas.microsoft.com/office/drawing/2014/main" val="364422979"/>
                    </a:ext>
                  </a:extLst>
                </a:gridCol>
              </a:tblGrid>
              <a:tr h="272415">
                <a:tc>
                  <a:txBody>
                    <a:bodyPr/>
                    <a:lstStyle/>
                    <a:p>
                      <a:pPr algn="ctr"/>
                      <a:r>
                        <a:rPr lang="en-US" sz="1300"/>
                        <a:t>Design</a:t>
                      </a:r>
                    </a:p>
                  </a:txBody>
                  <a:tcPr marL="74295" marR="74295" marT="37148" marB="37148">
                    <a:solidFill>
                      <a:schemeClr val="bg1"/>
                    </a:solidFill>
                  </a:tcPr>
                </a:tc>
                <a:tc>
                  <a:txBody>
                    <a:bodyPr/>
                    <a:lstStyle/>
                    <a:p>
                      <a:pPr algn="ctr"/>
                      <a:r>
                        <a:rPr lang="en-US" sz="1300"/>
                        <a:t>Making</a:t>
                      </a:r>
                    </a:p>
                  </a:txBody>
                  <a:tcPr marL="74295" marR="74295" marT="37148" marB="37148">
                    <a:solidFill>
                      <a:schemeClr val="bg1"/>
                    </a:solidFill>
                  </a:tcPr>
                </a:tc>
                <a:tc>
                  <a:txBody>
                    <a:bodyPr/>
                    <a:lstStyle/>
                    <a:p>
                      <a:pPr algn="ctr"/>
                      <a:r>
                        <a:rPr lang="en-US" sz="1300"/>
                        <a:t>Technical Knowledge</a:t>
                      </a:r>
                    </a:p>
                  </a:txBody>
                  <a:tcPr marL="74295" marR="74295" marT="37148" marB="37148">
                    <a:solidFill>
                      <a:schemeClr val="bg1"/>
                    </a:solidFill>
                  </a:tcPr>
                </a:tc>
                <a:tc>
                  <a:txBody>
                    <a:bodyPr/>
                    <a:lstStyle/>
                    <a:p>
                      <a:pPr algn="ctr"/>
                      <a:r>
                        <a:rPr lang="en-US" sz="1300"/>
                        <a:t>Evaluation</a:t>
                      </a:r>
                    </a:p>
                  </a:txBody>
                  <a:tcPr marL="74295" marR="74295" marT="37148" marB="37148">
                    <a:solidFill>
                      <a:schemeClr val="bg1"/>
                    </a:solidFill>
                  </a:tcPr>
                </a:tc>
                <a:extLst>
                  <a:ext uri="{0D108BD9-81ED-4DB2-BD59-A6C34878D82A}">
                    <a16:rowId xmlns:a16="http://schemas.microsoft.com/office/drawing/2014/main" val="632170805"/>
                  </a:ext>
                </a:extLst>
              </a:tr>
            </a:tbl>
          </a:graphicData>
        </a:graphic>
      </p:graphicFrame>
    </p:spTree>
    <p:extLst>
      <p:ext uri="{BB962C8B-B14F-4D97-AF65-F5344CB8AC3E}">
        <p14:creationId xmlns:p14="http://schemas.microsoft.com/office/powerpoint/2010/main" val="81646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A78498AD-FACB-8B35-5973-B10DE9B16784}"/>
              </a:ext>
            </a:extLst>
          </p:cNvPr>
          <p:cNvSpPr txBox="1"/>
          <p:nvPr/>
        </p:nvSpPr>
        <p:spPr>
          <a:xfrm>
            <a:off x="178595" y="642938"/>
            <a:ext cx="7112793" cy="525145"/>
          </a:xfrm>
          <a:prstGeom prst="rect">
            <a:avLst/>
          </a:prstGeom>
          <a:noFill/>
        </p:spPr>
        <p:txBody>
          <a:bodyPr wrap="square" lIns="74295" tIns="37148" rIns="74295" bIns="37148" anchor="t">
            <a:spAutoFit/>
          </a:bodyPr>
          <a:lstStyle/>
          <a:p>
            <a:r>
              <a:rPr lang="en-GB" sz="2925" b="1">
                <a:solidFill>
                  <a:schemeClr val="accent6">
                    <a:lumMod val="75000"/>
                  </a:schemeClr>
                </a:solidFill>
                <a:latin typeface="Calibri"/>
                <a:ea typeface="Tahoma"/>
                <a:cs typeface="Tahoma"/>
              </a:rPr>
              <a:t>D&amp;T Assessment Model: Year 7 and 9</a:t>
            </a:r>
            <a:endParaRPr lang="en-US" sz="2925">
              <a:solidFill>
                <a:schemeClr val="accent6">
                  <a:lumMod val="75000"/>
                </a:schemeClr>
              </a:solidFill>
              <a:latin typeface="Calibri"/>
              <a:ea typeface="Tahoma"/>
              <a:cs typeface="Tahoma"/>
            </a:endParaRPr>
          </a:p>
        </p:txBody>
      </p:sp>
      <p:sp>
        <p:nvSpPr>
          <p:cNvPr id="156" name="Rectangle 155">
            <a:extLst>
              <a:ext uri="{FF2B5EF4-FFF2-40B4-BE49-F238E27FC236}">
                <a16:creationId xmlns:a16="http://schemas.microsoft.com/office/drawing/2014/main" id="{9B2D948D-73DC-4DD1-AE81-BF2EC06157C2}"/>
              </a:ext>
            </a:extLst>
          </p:cNvPr>
          <p:cNvSpPr/>
          <p:nvPr/>
        </p:nvSpPr>
        <p:spPr>
          <a:xfrm>
            <a:off x="917876" y="1288931"/>
            <a:ext cx="7815264" cy="4610236"/>
          </a:xfrm>
          <a:prstGeom prst="rect">
            <a:avLst/>
          </a:prstGeom>
          <a:noFill/>
          <a:ln w="3810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lIns="74295" tIns="37148" rIns="74295" bIns="37148" rtlCol="0" anchor="ctr"/>
          <a:lstStyle/>
          <a:p>
            <a:pPr algn="ctr"/>
            <a:endParaRPr lang="en-US" sz="1463">
              <a:cs typeface="Calibri"/>
            </a:endParaRPr>
          </a:p>
        </p:txBody>
      </p:sp>
      <p:cxnSp>
        <p:nvCxnSpPr>
          <p:cNvPr id="12" name="Straight Arrow Connector 11">
            <a:extLst>
              <a:ext uri="{FF2B5EF4-FFF2-40B4-BE49-F238E27FC236}">
                <a16:creationId xmlns:a16="http://schemas.microsoft.com/office/drawing/2014/main" id="{F77CF24F-7583-CB0F-A897-AA3EF5F1CDE0}"/>
              </a:ext>
            </a:extLst>
          </p:cNvPr>
          <p:cNvCxnSpPr>
            <a:cxnSpLocks/>
          </p:cNvCxnSpPr>
          <p:nvPr/>
        </p:nvCxnSpPr>
        <p:spPr>
          <a:xfrm>
            <a:off x="6611510" y="2222403"/>
            <a:ext cx="0" cy="37204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DFFCC47A-CA0D-01B3-0BD1-74D8FCBF7089}"/>
              </a:ext>
            </a:extLst>
          </p:cNvPr>
          <p:cNvCxnSpPr>
            <a:cxnSpLocks/>
          </p:cNvCxnSpPr>
          <p:nvPr/>
        </p:nvCxnSpPr>
        <p:spPr>
          <a:xfrm>
            <a:off x="4906536" y="1889028"/>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8C06C3EF-8E6E-E42F-B1D0-21D0F88ED009}"/>
              </a:ext>
            </a:extLst>
          </p:cNvPr>
          <p:cNvCxnSpPr>
            <a:cxnSpLocks/>
          </p:cNvCxnSpPr>
          <p:nvPr/>
        </p:nvCxnSpPr>
        <p:spPr>
          <a:xfrm>
            <a:off x="5363735" y="1555653"/>
            <a:ext cx="9525" cy="94354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54ABCA44-3C1D-4FA4-7655-1619B8C66D8C}"/>
              </a:ext>
            </a:extLst>
          </p:cNvPr>
          <p:cNvCxnSpPr>
            <a:cxnSpLocks/>
          </p:cNvCxnSpPr>
          <p:nvPr/>
        </p:nvCxnSpPr>
        <p:spPr>
          <a:xfrm>
            <a:off x="5839985" y="1936653"/>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0" name="Rounded Rectangle 19">
            <a:extLst>
              <a:ext uri="{FF2B5EF4-FFF2-40B4-BE49-F238E27FC236}">
                <a16:creationId xmlns:a16="http://schemas.microsoft.com/office/drawing/2014/main" id="{3FFB1A63-57B5-7FE6-5DC6-97651C06BD3A}"/>
              </a:ext>
            </a:extLst>
          </p:cNvPr>
          <p:cNvSpPr/>
          <p:nvPr/>
        </p:nvSpPr>
        <p:spPr>
          <a:xfrm>
            <a:off x="3692099" y="2394424"/>
            <a:ext cx="161926" cy="26308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32" name="Rounded Rectangle 31">
            <a:extLst>
              <a:ext uri="{FF2B5EF4-FFF2-40B4-BE49-F238E27FC236}">
                <a16:creationId xmlns:a16="http://schemas.microsoft.com/office/drawing/2014/main" id="{9FAED0DC-CDB4-F30E-7F80-AFB3527AACE4}"/>
              </a:ext>
            </a:extLst>
          </p:cNvPr>
          <p:cNvSpPr/>
          <p:nvPr/>
        </p:nvSpPr>
        <p:spPr>
          <a:xfrm>
            <a:off x="5254651" y="3013456"/>
            <a:ext cx="209550" cy="260033"/>
          </a:xfrm>
          <a:prstGeom prst="round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S</a:t>
            </a:r>
          </a:p>
        </p:txBody>
      </p:sp>
      <p:sp>
        <p:nvSpPr>
          <p:cNvPr id="75" name="TextBox 74">
            <a:extLst>
              <a:ext uri="{FF2B5EF4-FFF2-40B4-BE49-F238E27FC236}">
                <a16:creationId xmlns:a16="http://schemas.microsoft.com/office/drawing/2014/main" id="{E210BA24-AB82-90DE-64CF-76091A66DD32}"/>
              </a:ext>
            </a:extLst>
          </p:cNvPr>
          <p:cNvSpPr txBox="1"/>
          <p:nvPr/>
        </p:nvSpPr>
        <p:spPr>
          <a:xfrm>
            <a:off x="3666358" y="1545878"/>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Design</a:t>
            </a:r>
          </a:p>
        </p:txBody>
      </p:sp>
      <p:cxnSp>
        <p:nvCxnSpPr>
          <p:cNvPr id="77" name="Straight Arrow Connector 76">
            <a:extLst>
              <a:ext uri="{FF2B5EF4-FFF2-40B4-BE49-F238E27FC236}">
                <a16:creationId xmlns:a16="http://schemas.microsoft.com/office/drawing/2014/main" id="{801A5350-3108-B504-8759-52A137105C11}"/>
              </a:ext>
            </a:extLst>
          </p:cNvPr>
          <p:cNvCxnSpPr>
            <a:cxnSpLocks/>
          </p:cNvCxnSpPr>
          <p:nvPr/>
        </p:nvCxnSpPr>
        <p:spPr>
          <a:xfrm>
            <a:off x="3773061" y="1736628"/>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90" name="Rounded Rectangle 89">
            <a:extLst>
              <a:ext uri="{FF2B5EF4-FFF2-40B4-BE49-F238E27FC236}">
                <a16:creationId xmlns:a16="http://schemas.microsoft.com/office/drawing/2014/main" id="{72AFAB01-F91C-9681-3C79-472232E40326}"/>
              </a:ext>
            </a:extLst>
          </p:cNvPr>
          <p:cNvSpPr/>
          <p:nvPr/>
        </p:nvSpPr>
        <p:spPr>
          <a:xfrm>
            <a:off x="4838083" y="2382306"/>
            <a:ext cx="161926" cy="26003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131" name="TextBox 130">
            <a:extLst>
              <a:ext uri="{FF2B5EF4-FFF2-40B4-BE49-F238E27FC236}">
                <a16:creationId xmlns:a16="http://schemas.microsoft.com/office/drawing/2014/main" id="{58692A32-53EB-DA72-1086-2524E6B2449B}"/>
              </a:ext>
            </a:extLst>
          </p:cNvPr>
          <p:cNvSpPr txBox="1"/>
          <p:nvPr/>
        </p:nvSpPr>
        <p:spPr>
          <a:xfrm>
            <a:off x="1208705" y="3172567"/>
            <a:ext cx="1206229" cy="475131"/>
          </a:xfrm>
          <a:prstGeom prst="rect">
            <a:avLst/>
          </a:prstGeom>
          <a:solidFill>
            <a:schemeClr val="accent2">
              <a:lumMod val="60000"/>
              <a:lumOff val="40000"/>
            </a:schemeClr>
          </a:solidFill>
        </p:spPr>
        <p:txBody>
          <a:bodyPr wrap="square" lIns="74295" tIns="37148" rIns="74295" bIns="37148" rtlCol="0" anchor="t">
            <a:spAutoFit/>
          </a:bodyPr>
          <a:lstStyle/>
          <a:p>
            <a:r>
              <a:rPr lang="en-US" sz="1300" b="1">
                <a:latin typeface="Calibri"/>
                <a:ea typeface="Tahoma"/>
                <a:cs typeface="Tahoma"/>
              </a:rPr>
              <a:t>Summative</a:t>
            </a:r>
          </a:p>
          <a:p>
            <a:r>
              <a:rPr lang="en-US" sz="1300" b="1">
                <a:latin typeface="Calibri"/>
                <a:ea typeface="Tahoma"/>
                <a:cs typeface="Tahoma"/>
              </a:rPr>
              <a:t>end of unit</a:t>
            </a:r>
            <a:endParaRPr lang="en-US" sz="1300" b="1">
              <a:latin typeface="Calibri"/>
              <a:ea typeface="Tahoma" panose="020B0604030504040204" pitchFamily="34" charset="0"/>
              <a:cs typeface="Tahoma" panose="020B0604030504040204" pitchFamily="34" charset="0"/>
            </a:endParaRPr>
          </a:p>
        </p:txBody>
      </p:sp>
      <p:sp>
        <p:nvSpPr>
          <p:cNvPr id="132" name="TextBox 131">
            <a:extLst>
              <a:ext uri="{FF2B5EF4-FFF2-40B4-BE49-F238E27FC236}">
                <a16:creationId xmlns:a16="http://schemas.microsoft.com/office/drawing/2014/main" id="{0DFE8515-1C05-AC25-3209-AE3ABC0CD4DB}"/>
              </a:ext>
            </a:extLst>
          </p:cNvPr>
          <p:cNvSpPr txBox="1"/>
          <p:nvPr/>
        </p:nvSpPr>
        <p:spPr>
          <a:xfrm>
            <a:off x="1216644" y="1828177"/>
            <a:ext cx="1196704" cy="475131"/>
          </a:xfrm>
          <a:prstGeom prst="rect">
            <a:avLst/>
          </a:prstGeom>
          <a:solidFill>
            <a:schemeClr val="accent6">
              <a:lumMod val="40000"/>
              <a:lumOff val="60000"/>
            </a:schemeClr>
          </a:solidFill>
        </p:spPr>
        <p:txBody>
          <a:bodyPr wrap="square" lIns="74295" tIns="37148" rIns="74295" bIns="37148" rtlCol="0" anchor="t">
            <a:spAutoFit/>
          </a:bodyPr>
          <a:lstStyle/>
          <a:p>
            <a:r>
              <a:rPr lang="en-US" sz="1300" b="1">
                <a:latin typeface="Calibri"/>
                <a:ea typeface="Tahoma"/>
                <a:cs typeface="Tahoma"/>
              </a:rPr>
              <a:t>Formative</a:t>
            </a:r>
          </a:p>
          <a:p>
            <a:r>
              <a:rPr lang="en-US" sz="1300" b="1">
                <a:latin typeface="Calibri"/>
                <a:ea typeface="Tahoma"/>
                <a:cs typeface="Tahoma"/>
              </a:rPr>
              <a:t>continuous</a:t>
            </a:r>
            <a:endParaRPr lang="en-US" sz="1300" b="1">
              <a:latin typeface="Calibri"/>
              <a:ea typeface="Tahoma" panose="020B0604030504040204" pitchFamily="34" charset="0"/>
              <a:cs typeface="Tahoma" panose="020B0604030504040204" pitchFamily="34" charset="0"/>
            </a:endParaRPr>
          </a:p>
        </p:txBody>
      </p:sp>
      <p:sp>
        <p:nvSpPr>
          <p:cNvPr id="143" name="TextBox 142">
            <a:extLst>
              <a:ext uri="{FF2B5EF4-FFF2-40B4-BE49-F238E27FC236}">
                <a16:creationId xmlns:a16="http://schemas.microsoft.com/office/drawing/2014/main" id="{EFCC424B-66C4-F2EB-C422-846D09B327FA}"/>
              </a:ext>
            </a:extLst>
          </p:cNvPr>
          <p:cNvSpPr txBox="1"/>
          <p:nvPr/>
        </p:nvSpPr>
        <p:spPr>
          <a:xfrm>
            <a:off x="5357209" y="3439681"/>
            <a:ext cx="2408430" cy="250134"/>
          </a:xfrm>
          <a:prstGeom prst="rect">
            <a:avLst/>
          </a:prstGeom>
          <a:noFill/>
        </p:spPr>
        <p:txBody>
          <a:bodyPr wrap="square" lIns="74295" tIns="37148" rIns="74295" bIns="37148" rtlCol="0" anchor="t">
            <a:spAutoFit/>
          </a:bodyPr>
          <a:lstStyle/>
          <a:p>
            <a:r>
              <a:rPr lang="en-US" sz="1138" b="1">
                <a:latin typeface="Calibri"/>
                <a:ea typeface="Tahoma"/>
                <a:cs typeface="Tahoma"/>
              </a:rPr>
              <a:t>Synoptic Assessment</a:t>
            </a:r>
          </a:p>
        </p:txBody>
      </p:sp>
      <p:cxnSp>
        <p:nvCxnSpPr>
          <p:cNvPr id="144" name="Straight Arrow Connector 143">
            <a:extLst>
              <a:ext uri="{FF2B5EF4-FFF2-40B4-BE49-F238E27FC236}">
                <a16:creationId xmlns:a16="http://schemas.microsoft.com/office/drawing/2014/main" id="{A69957E0-6A54-C7B3-D23B-5908F58C056F}"/>
              </a:ext>
            </a:extLst>
          </p:cNvPr>
          <p:cNvCxnSpPr>
            <a:cxnSpLocks/>
          </p:cNvCxnSpPr>
          <p:nvPr/>
        </p:nvCxnSpPr>
        <p:spPr>
          <a:xfrm flipV="1">
            <a:off x="5366606" y="3334575"/>
            <a:ext cx="0" cy="42147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A490D517-43CB-D748-973A-5EA780B9DA76}"/>
              </a:ext>
            </a:extLst>
          </p:cNvPr>
          <p:cNvSpPr txBox="1"/>
          <p:nvPr/>
        </p:nvSpPr>
        <p:spPr>
          <a:xfrm>
            <a:off x="4599808" y="1660177"/>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Making </a:t>
            </a:r>
            <a:endParaRPr lang="en-US" sz="1138" b="1">
              <a:latin typeface="Calibri"/>
              <a:ea typeface="Tahoma" panose="020B0604030504040204" pitchFamily="34" charset="0"/>
              <a:cs typeface="Tahoma" panose="020B0604030504040204" pitchFamily="34" charset="0"/>
            </a:endParaRPr>
          </a:p>
        </p:txBody>
      </p:sp>
      <p:sp>
        <p:nvSpPr>
          <p:cNvPr id="3" name="TextBox 2">
            <a:extLst>
              <a:ext uri="{FF2B5EF4-FFF2-40B4-BE49-F238E27FC236}">
                <a16:creationId xmlns:a16="http://schemas.microsoft.com/office/drawing/2014/main" id="{FB1C5810-481D-7E1F-7EAD-91DECD1AF760}"/>
              </a:ext>
            </a:extLst>
          </p:cNvPr>
          <p:cNvSpPr txBox="1"/>
          <p:nvPr/>
        </p:nvSpPr>
        <p:spPr>
          <a:xfrm>
            <a:off x="4809358" y="1374428"/>
            <a:ext cx="2056487" cy="250134"/>
          </a:xfrm>
          <a:prstGeom prst="rect">
            <a:avLst/>
          </a:prstGeom>
          <a:noFill/>
        </p:spPr>
        <p:txBody>
          <a:bodyPr wrap="square" lIns="74295" tIns="37148" rIns="74295" bIns="37148" rtlCol="0" anchor="t">
            <a:spAutoFit/>
          </a:bodyPr>
          <a:lstStyle/>
          <a:p>
            <a:r>
              <a:rPr lang="en-US" sz="1138" b="1">
                <a:latin typeface="Calibri"/>
                <a:ea typeface="Tahoma"/>
                <a:cs typeface="Tahoma"/>
              </a:rPr>
              <a:t>Technical Knowledge</a:t>
            </a:r>
            <a:endParaRPr lang="en-US" sz="1138" b="1">
              <a:latin typeface="Calibri"/>
              <a:ea typeface="Tahoma" panose="020B0604030504040204" pitchFamily="34" charset="0"/>
              <a:cs typeface="Tahoma" panose="020B0604030504040204" pitchFamily="34" charset="0"/>
            </a:endParaRPr>
          </a:p>
        </p:txBody>
      </p:sp>
      <p:cxnSp>
        <p:nvCxnSpPr>
          <p:cNvPr id="4" name="Straight Arrow Connector 3">
            <a:extLst>
              <a:ext uri="{FF2B5EF4-FFF2-40B4-BE49-F238E27FC236}">
                <a16:creationId xmlns:a16="http://schemas.microsoft.com/office/drawing/2014/main" id="{6A5D6297-DDC2-4F56-2FEF-36560642C73A}"/>
              </a:ext>
            </a:extLst>
          </p:cNvPr>
          <p:cNvCxnSpPr/>
          <p:nvPr/>
        </p:nvCxnSpPr>
        <p:spPr>
          <a:xfrm>
            <a:off x="2492718" y="2746675"/>
            <a:ext cx="4048124" cy="9526"/>
          </a:xfrm>
          <a:prstGeom prst="straightConnector1">
            <a:avLst/>
          </a:prstGeom>
        </p:spPr>
        <p:style>
          <a:lnRef idx="3">
            <a:schemeClr val="dk1"/>
          </a:lnRef>
          <a:fillRef idx="0">
            <a:schemeClr val="dk1"/>
          </a:fillRef>
          <a:effectRef idx="2">
            <a:schemeClr val="dk1"/>
          </a:effectRef>
          <a:fontRef idx="minor">
            <a:schemeClr val="tx1"/>
          </a:fontRef>
        </p:style>
      </p:cxnSp>
      <p:sp>
        <p:nvSpPr>
          <p:cNvPr id="5" name="Rounded Rectangle 19">
            <a:extLst>
              <a:ext uri="{FF2B5EF4-FFF2-40B4-BE49-F238E27FC236}">
                <a16:creationId xmlns:a16="http://schemas.microsoft.com/office/drawing/2014/main" id="{9A7C8A2E-05EE-F6F3-8E11-FF020CC18985}"/>
              </a:ext>
            </a:extLst>
          </p:cNvPr>
          <p:cNvSpPr/>
          <p:nvPr/>
        </p:nvSpPr>
        <p:spPr>
          <a:xfrm>
            <a:off x="5273248" y="2403948"/>
            <a:ext cx="161926" cy="26308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6" name="Rounded Rectangle 89">
            <a:extLst>
              <a:ext uri="{FF2B5EF4-FFF2-40B4-BE49-F238E27FC236}">
                <a16:creationId xmlns:a16="http://schemas.microsoft.com/office/drawing/2014/main" id="{0F16801C-B5AC-442C-7A4F-A4B7C7A78899}"/>
              </a:ext>
            </a:extLst>
          </p:cNvPr>
          <p:cNvSpPr/>
          <p:nvPr/>
        </p:nvSpPr>
        <p:spPr>
          <a:xfrm>
            <a:off x="5733432" y="2391831"/>
            <a:ext cx="161926" cy="26003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7" name="Rounded Rectangle 89">
            <a:extLst>
              <a:ext uri="{FF2B5EF4-FFF2-40B4-BE49-F238E27FC236}">
                <a16:creationId xmlns:a16="http://schemas.microsoft.com/office/drawing/2014/main" id="{08554D7E-3A02-C824-7418-5589F79FA0BE}"/>
              </a:ext>
            </a:extLst>
          </p:cNvPr>
          <p:cNvSpPr/>
          <p:nvPr/>
        </p:nvSpPr>
        <p:spPr>
          <a:xfrm>
            <a:off x="6495432" y="2382305"/>
            <a:ext cx="161926" cy="260033"/>
          </a:xfrm>
          <a:prstGeom prst="roundRect">
            <a:avLst/>
          </a:prstGeom>
          <a:solidFill>
            <a:srgbClr val="ED7D3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9" name="TextBox 8">
            <a:extLst>
              <a:ext uri="{FF2B5EF4-FFF2-40B4-BE49-F238E27FC236}">
                <a16:creationId xmlns:a16="http://schemas.microsoft.com/office/drawing/2014/main" id="{86C4C582-F4AD-2455-D145-4BD225C90B2A}"/>
              </a:ext>
            </a:extLst>
          </p:cNvPr>
          <p:cNvSpPr txBox="1"/>
          <p:nvPr/>
        </p:nvSpPr>
        <p:spPr>
          <a:xfrm>
            <a:off x="5742806" y="1679227"/>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Evaluation </a:t>
            </a:r>
          </a:p>
        </p:txBody>
      </p:sp>
      <p:sp>
        <p:nvSpPr>
          <p:cNvPr id="11" name="TextBox 10">
            <a:extLst>
              <a:ext uri="{FF2B5EF4-FFF2-40B4-BE49-F238E27FC236}">
                <a16:creationId xmlns:a16="http://schemas.microsoft.com/office/drawing/2014/main" id="{6DE80231-232B-4460-88A9-2A79A1DDE2EB}"/>
              </a:ext>
            </a:extLst>
          </p:cNvPr>
          <p:cNvSpPr txBox="1"/>
          <p:nvPr/>
        </p:nvSpPr>
        <p:spPr>
          <a:xfrm>
            <a:off x="6514331" y="1964976"/>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Link Assess</a:t>
            </a:r>
            <a:endParaRPr lang="en-US" sz="1625">
              <a:latin typeface="Calibri"/>
              <a:cs typeface="Calibri"/>
            </a:endParaRPr>
          </a:p>
        </p:txBody>
      </p:sp>
      <p:sp>
        <p:nvSpPr>
          <p:cNvPr id="21" name="TextBox 20">
            <a:extLst>
              <a:ext uri="{FF2B5EF4-FFF2-40B4-BE49-F238E27FC236}">
                <a16:creationId xmlns:a16="http://schemas.microsoft.com/office/drawing/2014/main" id="{666DF089-27B0-7A1F-7894-608EDF32AA57}"/>
              </a:ext>
            </a:extLst>
          </p:cNvPr>
          <p:cNvSpPr txBox="1"/>
          <p:nvPr/>
        </p:nvSpPr>
        <p:spPr>
          <a:xfrm>
            <a:off x="2502242" y="2745723"/>
            <a:ext cx="4124325" cy="300148"/>
          </a:xfrm>
          <a:prstGeom prst="rect">
            <a:avLst/>
          </a:prstGeom>
          <a:noFill/>
        </p:spPr>
        <p:txBody>
          <a:bodyPr rot="0" spcFirstLastPara="0" vertOverflow="overflow" horzOverflow="overflow" vert="horz" wrap="square" lIns="74295" tIns="37148" rIns="74295" bIns="37148" numCol="1" spcCol="0" rtlCol="0" fromWordArt="0" anchor="t" anchorCtr="0" forceAA="0" compatLnSpc="1">
            <a:prstTxWarp prst="textNoShape">
              <a:avLst/>
            </a:prstTxWarp>
            <a:spAutoFit/>
          </a:bodyPr>
          <a:lstStyle/>
          <a:p>
            <a:r>
              <a:rPr lang="en-US" sz="1463">
                <a:cs typeface="Calibri"/>
              </a:rPr>
              <a:t>Lessons-  1     2   3   4   5   6   7    8      9       10            </a:t>
            </a:r>
            <a:endParaRPr lang="en-US" sz="1463"/>
          </a:p>
        </p:txBody>
      </p:sp>
      <p:sp>
        <p:nvSpPr>
          <p:cNvPr id="22" name="TextBox 21">
            <a:extLst>
              <a:ext uri="{FF2B5EF4-FFF2-40B4-BE49-F238E27FC236}">
                <a16:creationId xmlns:a16="http://schemas.microsoft.com/office/drawing/2014/main" id="{703059ED-4DC9-6129-C161-1693651CD21F}"/>
              </a:ext>
            </a:extLst>
          </p:cNvPr>
          <p:cNvSpPr txBox="1"/>
          <p:nvPr/>
        </p:nvSpPr>
        <p:spPr>
          <a:xfrm>
            <a:off x="6733404" y="2193575"/>
            <a:ext cx="1084938" cy="575415"/>
          </a:xfrm>
          <a:prstGeom prst="rect">
            <a:avLst/>
          </a:prstGeom>
          <a:noFill/>
        </p:spPr>
        <p:txBody>
          <a:bodyPr wrap="square" lIns="74295" tIns="37148" rIns="74295" bIns="37148" rtlCol="0" anchor="t">
            <a:spAutoFit/>
          </a:bodyPr>
          <a:lstStyle/>
          <a:p>
            <a:r>
              <a:rPr lang="en-US" sz="813" b="1">
                <a:latin typeface="Calibri"/>
                <a:ea typeface="Tahoma"/>
                <a:cs typeface="Tahoma"/>
              </a:rPr>
              <a:t>Start of new rotation/ quick questions build up all year. </a:t>
            </a:r>
          </a:p>
        </p:txBody>
      </p:sp>
      <p:sp>
        <p:nvSpPr>
          <p:cNvPr id="23" name="TextBox 22">
            <a:extLst>
              <a:ext uri="{FF2B5EF4-FFF2-40B4-BE49-F238E27FC236}">
                <a16:creationId xmlns:a16="http://schemas.microsoft.com/office/drawing/2014/main" id="{18B67531-AAB6-6B8C-21BB-51C2A17801E6}"/>
              </a:ext>
            </a:extLst>
          </p:cNvPr>
          <p:cNvSpPr txBox="1"/>
          <p:nvPr/>
        </p:nvSpPr>
        <p:spPr>
          <a:xfrm>
            <a:off x="2751958" y="1412527"/>
            <a:ext cx="1370688" cy="350225"/>
          </a:xfrm>
          <a:prstGeom prst="rect">
            <a:avLst/>
          </a:prstGeom>
          <a:noFill/>
        </p:spPr>
        <p:txBody>
          <a:bodyPr wrap="square" lIns="74295" tIns="37148" rIns="74295" bIns="37148" rtlCol="0" anchor="t">
            <a:spAutoFit/>
          </a:bodyPr>
          <a:lstStyle/>
          <a:p>
            <a:r>
              <a:rPr lang="en-US" sz="894" b="1">
                <a:latin typeface="Calibri"/>
                <a:ea typeface="Tahoma"/>
                <a:cs typeface="Tahoma"/>
              </a:rPr>
              <a:t>Iterative Process is started</a:t>
            </a:r>
            <a:endParaRPr lang="en-US" sz="894" b="1">
              <a:latin typeface="Calibri"/>
              <a:ea typeface="Tahoma" panose="020B0604030504040204" pitchFamily="34" charset="0"/>
              <a:cs typeface="Tahoma" panose="020B0604030504040204" pitchFamily="34" charset="0"/>
            </a:endParaRPr>
          </a:p>
        </p:txBody>
      </p:sp>
      <p:cxnSp>
        <p:nvCxnSpPr>
          <p:cNvPr id="24" name="Straight Arrow Connector 23">
            <a:extLst>
              <a:ext uri="{FF2B5EF4-FFF2-40B4-BE49-F238E27FC236}">
                <a16:creationId xmlns:a16="http://schemas.microsoft.com/office/drawing/2014/main" id="{96CED0D7-6A9E-AEE5-1A03-4971B0AB6A1B}"/>
              </a:ext>
            </a:extLst>
          </p:cNvPr>
          <p:cNvCxnSpPr>
            <a:cxnSpLocks/>
          </p:cNvCxnSpPr>
          <p:nvPr/>
        </p:nvCxnSpPr>
        <p:spPr>
          <a:xfrm flipH="1">
            <a:off x="3306335" y="1622328"/>
            <a:ext cx="9525" cy="87687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7F5D4D54-DCF2-CF7D-EF34-29C325DBE51C}"/>
              </a:ext>
            </a:extLst>
          </p:cNvPr>
          <p:cNvCxnSpPr>
            <a:cxnSpLocks/>
          </p:cNvCxnSpPr>
          <p:nvPr/>
        </p:nvCxnSpPr>
        <p:spPr>
          <a:xfrm flipH="1" flipV="1">
            <a:off x="4992904" y="4091161"/>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DFC4C147-E843-150C-66F8-5FAE7FF68DF4}"/>
              </a:ext>
            </a:extLst>
          </p:cNvPr>
          <p:cNvSpPr txBox="1"/>
          <p:nvPr/>
        </p:nvSpPr>
        <p:spPr>
          <a:xfrm>
            <a:off x="3654387" y="5224329"/>
            <a:ext cx="440714" cy="250134"/>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p:txBody>
      </p:sp>
      <p:sp>
        <p:nvSpPr>
          <p:cNvPr id="27" name="TextBox 26">
            <a:extLst>
              <a:ext uri="{FF2B5EF4-FFF2-40B4-BE49-F238E27FC236}">
                <a16:creationId xmlns:a16="http://schemas.microsoft.com/office/drawing/2014/main" id="{00B38FCB-7F11-1FEC-D62C-72F748036886}"/>
              </a:ext>
            </a:extLst>
          </p:cNvPr>
          <p:cNvSpPr txBox="1"/>
          <p:nvPr/>
        </p:nvSpPr>
        <p:spPr>
          <a:xfrm>
            <a:off x="4248413" y="5224329"/>
            <a:ext cx="1126771" cy="600358"/>
          </a:xfrm>
          <a:prstGeom prst="rect">
            <a:avLst/>
          </a:prstGeom>
          <a:noFill/>
        </p:spPr>
        <p:txBody>
          <a:bodyPr wrap="square" lIns="74295" tIns="37148" rIns="74295" bIns="37148" rtlCol="0" anchor="t">
            <a:spAutoFit/>
          </a:bodyPr>
          <a:lstStyle/>
          <a:p>
            <a:r>
              <a:rPr lang="en-US" sz="1138" b="1">
                <a:latin typeface="Calibri"/>
                <a:ea typeface="Tahoma"/>
                <a:cs typeface="Tahoma"/>
              </a:rPr>
              <a:t>STA </a:t>
            </a:r>
            <a:endParaRPr lang="en-US" sz="1138" b="1">
              <a:latin typeface="Calibri"/>
              <a:ea typeface="Tahoma" panose="020B0604030504040204" pitchFamily="34" charset="0"/>
              <a:cs typeface="Tahoma" panose="020B0604030504040204" pitchFamily="34" charset="0"/>
            </a:endParaRPr>
          </a:p>
          <a:p>
            <a:r>
              <a:rPr lang="en-US" sz="1138" b="1">
                <a:latin typeface="Calibri"/>
                <a:ea typeface="Tahoma"/>
                <a:cs typeface="Tahoma"/>
              </a:rPr>
              <a:t>Verbal </a:t>
            </a:r>
            <a:endParaRPr lang="en-US" sz="1138" b="1">
              <a:latin typeface="Calibri"/>
              <a:ea typeface="Tahoma" panose="020B0604030504040204" pitchFamily="34" charset="0"/>
              <a:cs typeface="Tahoma" panose="020B0604030504040204" pitchFamily="34" charset="0"/>
            </a:endParaRPr>
          </a:p>
          <a:p>
            <a:endParaRPr lang="en-US" sz="1138" b="1">
              <a:latin typeface="Calibri"/>
              <a:ea typeface="Tahoma" panose="020B0604030504040204" pitchFamily="34" charset="0"/>
              <a:cs typeface="Tahoma" panose="020B0604030504040204" pitchFamily="34" charset="0"/>
            </a:endParaRPr>
          </a:p>
        </p:txBody>
      </p:sp>
      <p:sp>
        <p:nvSpPr>
          <p:cNvPr id="29" name="TextBox 28">
            <a:extLst>
              <a:ext uri="{FF2B5EF4-FFF2-40B4-BE49-F238E27FC236}">
                <a16:creationId xmlns:a16="http://schemas.microsoft.com/office/drawing/2014/main" id="{C8707CE1-3875-BFB4-74C1-572919DEF070}"/>
              </a:ext>
            </a:extLst>
          </p:cNvPr>
          <p:cNvSpPr txBox="1"/>
          <p:nvPr/>
        </p:nvSpPr>
        <p:spPr>
          <a:xfrm>
            <a:off x="5603794" y="5224329"/>
            <a:ext cx="1595297" cy="600358"/>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a:p>
            <a:r>
              <a:rPr lang="en-US" sz="1138" b="1">
                <a:latin typeface="Calibri"/>
                <a:ea typeface="Tahoma"/>
                <a:cs typeface="Tahoma"/>
              </a:rPr>
              <a:t>Targets to improve during next  rotation </a:t>
            </a:r>
            <a:endParaRPr lang="en-US" sz="1138" b="1">
              <a:latin typeface="Calibri"/>
              <a:ea typeface="Tahoma" panose="020B0604030504040204" pitchFamily="34" charset="0"/>
              <a:cs typeface="Tahoma" panose="020B0604030504040204" pitchFamily="34" charset="0"/>
            </a:endParaRPr>
          </a:p>
        </p:txBody>
      </p:sp>
      <p:cxnSp>
        <p:nvCxnSpPr>
          <p:cNvPr id="30" name="Straight Arrow Connector 29">
            <a:extLst>
              <a:ext uri="{FF2B5EF4-FFF2-40B4-BE49-F238E27FC236}">
                <a16:creationId xmlns:a16="http://schemas.microsoft.com/office/drawing/2014/main" id="{9175B3F9-DB4B-F584-7AA5-4C54E8B5B2A4}"/>
              </a:ext>
            </a:extLst>
          </p:cNvPr>
          <p:cNvCxnSpPr>
            <a:cxnSpLocks/>
          </p:cNvCxnSpPr>
          <p:nvPr/>
        </p:nvCxnSpPr>
        <p:spPr>
          <a:xfrm flipH="1" flipV="1">
            <a:off x="4432345" y="4082795"/>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3" name="Straight Arrow Connector 32">
            <a:extLst>
              <a:ext uri="{FF2B5EF4-FFF2-40B4-BE49-F238E27FC236}">
                <a16:creationId xmlns:a16="http://schemas.microsoft.com/office/drawing/2014/main" id="{8BA18147-9731-7CC2-AAB6-12DDE1E28C34}"/>
              </a:ext>
            </a:extLst>
          </p:cNvPr>
          <p:cNvCxnSpPr>
            <a:cxnSpLocks/>
          </p:cNvCxnSpPr>
          <p:nvPr/>
        </p:nvCxnSpPr>
        <p:spPr>
          <a:xfrm flipH="1" flipV="1">
            <a:off x="3821586" y="4091161"/>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a:extLst>
              <a:ext uri="{FF2B5EF4-FFF2-40B4-BE49-F238E27FC236}">
                <a16:creationId xmlns:a16="http://schemas.microsoft.com/office/drawing/2014/main" id="{40AD63E9-2589-EFC2-1944-394742857935}"/>
              </a:ext>
            </a:extLst>
          </p:cNvPr>
          <p:cNvCxnSpPr>
            <a:cxnSpLocks/>
          </p:cNvCxnSpPr>
          <p:nvPr/>
        </p:nvCxnSpPr>
        <p:spPr>
          <a:xfrm flipH="1" flipV="1">
            <a:off x="5745894" y="4132994"/>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A5FB71F9-F48B-3039-548D-35D9F75DACA9}"/>
              </a:ext>
            </a:extLst>
          </p:cNvPr>
          <p:cNvSpPr txBox="1"/>
          <p:nvPr/>
        </p:nvSpPr>
        <p:spPr>
          <a:xfrm>
            <a:off x="4884271" y="5224329"/>
            <a:ext cx="440714" cy="250134"/>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p:txBody>
      </p:sp>
      <p:sp>
        <p:nvSpPr>
          <p:cNvPr id="36" name="TextBox 35">
            <a:extLst>
              <a:ext uri="{FF2B5EF4-FFF2-40B4-BE49-F238E27FC236}">
                <a16:creationId xmlns:a16="http://schemas.microsoft.com/office/drawing/2014/main" id="{71019F11-2435-020D-BA07-2C5D2CEA8ACA}"/>
              </a:ext>
            </a:extLst>
          </p:cNvPr>
          <p:cNvSpPr txBox="1"/>
          <p:nvPr/>
        </p:nvSpPr>
        <p:spPr>
          <a:xfrm>
            <a:off x="1217072" y="4954643"/>
            <a:ext cx="1574357" cy="675186"/>
          </a:xfrm>
          <a:prstGeom prst="rect">
            <a:avLst/>
          </a:prstGeom>
          <a:solidFill>
            <a:schemeClr val="accent4">
              <a:lumMod val="60000"/>
              <a:lumOff val="40000"/>
            </a:schemeClr>
          </a:solidFill>
        </p:spPr>
        <p:txBody>
          <a:bodyPr wrap="square" lIns="74295" tIns="37148" rIns="74295" bIns="37148" rtlCol="0" anchor="t">
            <a:spAutoFit/>
          </a:bodyPr>
          <a:lstStyle/>
          <a:p>
            <a:r>
              <a:rPr lang="en-US" sz="1300" b="1">
                <a:latin typeface="Calibri"/>
                <a:ea typeface="Tahoma"/>
                <a:cs typeface="Tahoma"/>
              </a:rPr>
              <a:t>Strength Target Action</a:t>
            </a:r>
          </a:p>
          <a:p>
            <a:r>
              <a:rPr lang="en-US" sz="1300" b="1">
                <a:latin typeface="Calibri"/>
                <a:ea typeface="Tahoma"/>
                <a:cs typeface="Tahoma"/>
              </a:rPr>
              <a:t>Feedback points</a:t>
            </a:r>
            <a:endParaRPr lang="en-US" sz="1300" b="1">
              <a:latin typeface="Calibri"/>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71190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A78498AD-FACB-8B35-5973-B10DE9B16784}"/>
              </a:ext>
            </a:extLst>
          </p:cNvPr>
          <p:cNvSpPr txBox="1"/>
          <p:nvPr/>
        </p:nvSpPr>
        <p:spPr>
          <a:xfrm>
            <a:off x="178595" y="642938"/>
            <a:ext cx="7112793" cy="525145"/>
          </a:xfrm>
          <a:prstGeom prst="rect">
            <a:avLst/>
          </a:prstGeom>
          <a:noFill/>
        </p:spPr>
        <p:txBody>
          <a:bodyPr wrap="square" lIns="74295" tIns="37148" rIns="74295" bIns="37148" anchor="t">
            <a:spAutoFit/>
          </a:bodyPr>
          <a:lstStyle/>
          <a:p>
            <a:r>
              <a:rPr lang="en-GB" sz="2925" b="1">
                <a:solidFill>
                  <a:schemeClr val="accent6">
                    <a:lumMod val="75000"/>
                  </a:schemeClr>
                </a:solidFill>
                <a:latin typeface="Calibri"/>
                <a:ea typeface="Tahoma"/>
                <a:cs typeface="Tahoma"/>
              </a:rPr>
              <a:t>D&amp;T Assessment Model: Year 8</a:t>
            </a:r>
            <a:endParaRPr lang="en-US" sz="2925">
              <a:solidFill>
                <a:schemeClr val="accent6">
                  <a:lumMod val="75000"/>
                </a:schemeClr>
              </a:solidFill>
              <a:latin typeface="Calibri"/>
              <a:ea typeface="Tahoma"/>
              <a:cs typeface="Tahoma"/>
            </a:endParaRPr>
          </a:p>
        </p:txBody>
      </p:sp>
      <p:sp>
        <p:nvSpPr>
          <p:cNvPr id="156" name="Rectangle 155">
            <a:extLst>
              <a:ext uri="{FF2B5EF4-FFF2-40B4-BE49-F238E27FC236}">
                <a16:creationId xmlns:a16="http://schemas.microsoft.com/office/drawing/2014/main" id="{9B2D948D-73DC-4DD1-AE81-BF2EC06157C2}"/>
              </a:ext>
            </a:extLst>
          </p:cNvPr>
          <p:cNvSpPr/>
          <p:nvPr/>
        </p:nvSpPr>
        <p:spPr>
          <a:xfrm>
            <a:off x="917876" y="1288931"/>
            <a:ext cx="7815264" cy="4610236"/>
          </a:xfrm>
          <a:prstGeom prst="rect">
            <a:avLst/>
          </a:prstGeom>
          <a:noFill/>
          <a:ln w="3810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lIns="74295" tIns="37148" rIns="74295" bIns="37148" rtlCol="0" anchor="ctr"/>
          <a:lstStyle/>
          <a:p>
            <a:pPr algn="ctr"/>
            <a:endParaRPr lang="en-US" sz="1463">
              <a:cs typeface="Calibri"/>
            </a:endParaRPr>
          </a:p>
        </p:txBody>
      </p:sp>
      <p:cxnSp>
        <p:nvCxnSpPr>
          <p:cNvPr id="12" name="Straight Arrow Connector 11">
            <a:extLst>
              <a:ext uri="{FF2B5EF4-FFF2-40B4-BE49-F238E27FC236}">
                <a16:creationId xmlns:a16="http://schemas.microsoft.com/office/drawing/2014/main" id="{F77CF24F-7583-CB0F-A897-AA3EF5F1CDE0}"/>
              </a:ext>
            </a:extLst>
          </p:cNvPr>
          <p:cNvCxnSpPr>
            <a:cxnSpLocks/>
          </p:cNvCxnSpPr>
          <p:nvPr/>
        </p:nvCxnSpPr>
        <p:spPr>
          <a:xfrm>
            <a:off x="6611510" y="2222403"/>
            <a:ext cx="0" cy="37204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DFFCC47A-CA0D-01B3-0BD1-74D8FCBF7089}"/>
              </a:ext>
            </a:extLst>
          </p:cNvPr>
          <p:cNvCxnSpPr>
            <a:cxnSpLocks/>
          </p:cNvCxnSpPr>
          <p:nvPr/>
        </p:nvCxnSpPr>
        <p:spPr>
          <a:xfrm>
            <a:off x="4906536" y="1889028"/>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8C06C3EF-8E6E-E42F-B1D0-21D0F88ED009}"/>
              </a:ext>
            </a:extLst>
          </p:cNvPr>
          <p:cNvCxnSpPr>
            <a:cxnSpLocks/>
          </p:cNvCxnSpPr>
          <p:nvPr/>
        </p:nvCxnSpPr>
        <p:spPr>
          <a:xfrm>
            <a:off x="5363735" y="1555653"/>
            <a:ext cx="9525" cy="94354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54ABCA44-3C1D-4FA4-7655-1619B8C66D8C}"/>
              </a:ext>
            </a:extLst>
          </p:cNvPr>
          <p:cNvCxnSpPr>
            <a:cxnSpLocks/>
          </p:cNvCxnSpPr>
          <p:nvPr/>
        </p:nvCxnSpPr>
        <p:spPr>
          <a:xfrm>
            <a:off x="5839985" y="1936653"/>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0" name="Rounded Rectangle 19">
            <a:extLst>
              <a:ext uri="{FF2B5EF4-FFF2-40B4-BE49-F238E27FC236}">
                <a16:creationId xmlns:a16="http://schemas.microsoft.com/office/drawing/2014/main" id="{3FFB1A63-57B5-7FE6-5DC6-97651C06BD3A}"/>
              </a:ext>
            </a:extLst>
          </p:cNvPr>
          <p:cNvSpPr/>
          <p:nvPr/>
        </p:nvSpPr>
        <p:spPr>
          <a:xfrm>
            <a:off x="3692099" y="2394424"/>
            <a:ext cx="161926" cy="26308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32" name="Rounded Rectangle 31">
            <a:extLst>
              <a:ext uri="{FF2B5EF4-FFF2-40B4-BE49-F238E27FC236}">
                <a16:creationId xmlns:a16="http://schemas.microsoft.com/office/drawing/2014/main" id="{9FAED0DC-CDB4-F30E-7F80-AFB3527AACE4}"/>
              </a:ext>
            </a:extLst>
          </p:cNvPr>
          <p:cNvSpPr/>
          <p:nvPr/>
        </p:nvSpPr>
        <p:spPr>
          <a:xfrm>
            <a:off x="5254651" y="3013456"/>
            <a:ext cx="209550" cy="260033"/>
          </a:xfrm>
          <a:prstGeom prst="round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S</a:t>
            </a:r>
          </a:p>
        </p:txBody>
      </p:sp>
      <p:sp>
        <p:nvSpPr>
          <p:cNvPr id="75" name="TextBox 74">
            <a:extLst>
              <a:ext uri="{FF2B5EF4-FFF2-40B4-BE49-F238E27FC236}">
                <a16:creationId xmlns:a16="http://schemas.microsoft.com/office/drawing/2014/main" id="{E210BA24-AB82-90DE-64CF-76091A66DD32}"/>
              </a:ext>
            </a:extLst>
          </p:cNvPr>
          <p:cNvSpPr txBox="1"/>
          <p:nvPr/>
        </p:nvSpPr>
        <p:spPr>
          <a:xfrm>
            <a:off x="3666358" y="1545878"/>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Design</a:t>
            </a:r>
          </a:p>
        </p:txBody>
      </p:sp>
      <p:cxnSp>
        <p:nvCxnSpPr>
          <p:cNvPr id="77" name="Straight Arrow Connector 76">
            <a:extLst>
              <a:ext uri="{FF2B5EF4-FFF2-40B4-BE49-F238E27FC236}">
                <a16:creationId xmlns:a16="http://schemas.microsoft.com/office/drawing/2014/main" id="{801A5350-3108-B504-8759-52A137105C11}"/>
              </a:ext>
            </a:extLst>
          </p:cNvPr>
          <p:cNvCxnSpPr>
            <a:cxnSpLocks/>
          </p:cNvCxnSpPr>
          <p:nvPr/>
        </p:nvCxnSpPr>
        <p:spPr>
          <a:xfrm>
            <a:off x="3773061" y="1736628"/>
            <a:ext cx="0" cy="6577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90" name="Rounded Rectangle 89">
            <a:extLst>
              <a:ext uri="{FF2B5EF4-FFF2-40B4-BE49-F238E27FC236}">
                <a16:creationId xmlns:a16="http://schemas.microsoft.com/office/drawing/2014/main" id="{72AFAB01-F91C-9681-3C79-472232E40326}"/>
              </a:ext>
            </a:extLst>
          </p:cNvPr>
          <p:cNvSpPr/>
          <p:nvPr/>
        </p:nvSpPr>
        <p:spPr>
          <a:xfrm>
            <a:off x="4838083" y="2382306"/>
            <a:ext cx="161926" cy="26003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131" name="TextBox 130">
            <a:extLst>
              <a:ext uri="{FF2B5EF4-FFF2-40B4-BE49-F238E27FC236}">
                <a16:creationId xmlns:a16="http://schemas.microsoft.com/office/drawing/2014/main" id="{58692A32-53EB-DA72-1086-2524E6B2449B}"/>
              </a:ext>
            </a:extLst>
          </p:cNvPr>
          <p:cNvSpPr txBox="1"/>
          <p:nvPr/>
        </p:nvSpPr>
        <p:spPr>
          <a:xfrm>
            <a:off x="1165265" y="3197938"/>
            <a:ext cx="1206229" cy="475131"/>
          </a:xfrm>
          <a:prstGeom prst="rect">
            <a:avLst/>
          </a:prstGeom>
          <a:solidFill>
            <a:schemeClr val="accent2">
              <a:lumMod val="60000"/>
              <a:lumOff val="40000"/>
            </a:schemeClr>
          </a:solidFill>
        </p:spPr>
        <p:txBody>
          <a:bodyPr wrap="square" lIns="74295" tIns="37148" rIns="74295" bIns="37148" rtlCol="0" anchor="t">
            <a:spAutoFit/>
          </a:bodyPr>
          <a:lstStyle/>
          <a:p>
            <a:r>
              <a:rPr lang="en-US" sz="1300" b="1">
                <a:latin typeface="Calibri"/>
                <a:ea typeface="Tahoma"/>
                <a:cs typeface="Tahoma"/>
              </a:rPr>
              <a:t>Summative</a:t>
            </a:r>
          </a:p>
          <a:p>
            <a:r>
              <a:rPr lang="en-US" sz="1300" b="1">
                <a:latin typeface="Calibri"/>
                <a:ea typeface="Tahoma"/>
                <a:cs typeface="Tahoma"/>
              </a:rPr>
              <a:t>end of unit</a:t>
            </a:r>
            <a:endParaRPr lang="en-US" sz="1300" b="1">
              <a:latin typeface="Calibri"/>
              <a:ea typeface="Tahoma" panose="020B0604030504040204" pitchFamily="34" charset="0"/>
              <a:cs typeface="Tahoma" panose="020B0604030504040204" pitchFamily="34" charset="0"/>
            </a:endParaRPr>
          </a:p>
        </p:txBody>
      </p:sp>
      <p:sp>
        <p:nvSpPr>
          <p:cNvPr id="132" name="TextBox 131">
            <a:extLst>
              <a:ext uri="{FF2B5EF4-FFF2-40B4-BE49-F238E27FC236}">
                <a16:creationId xmlns:a16="http://schemas.microsoft.com/office/drawing/2014/main" id="{0DFE8515-1C05-AC25-3209-AE3ABC0CD4DB}"/>
              </a:ext>
            </a:extLst>
          </p:cNvPr>
          <p:cNvSpPr txBox="1"/>
          <p:nvPr/>
        </p:nvSpPr>
        <p:spPr>
          <a:xfrm>
            <a:off x="1173204" y="1853548"/>
            <a:ext cx="1196704" cy="475131"/>
          </a:xfrm>
          <a:prstGeom prst="rect">
            <a:avLst/>
          </a:prstGeom>
          <a:solidFill>
            <a:schemeClr val="accent6">
              <a:lumMod val="40000"/>
              <a:lumOff val="60000"/>
            </a:schemeClr>
          </a:solidFill>
        </p:spPr>
        <p:txBody>
          <a:bodyPr wrap="square" lIns="74295" tIns="37148" rIns="74295" bIns="37148" rtlCol="0" anchor="t">
            <a:spAutoFit/>
          </a:bodyPr>
          <a:lstStyle/>
          <a:p>
            <a:r>
              <a:rPr lang="en-US" sz="1300" b="1">
                <a:latin typeface="Calibri"/>
                <a:ea typeface="Tahoma"/>
                <a:cs typeface="Tahoma"/>
              </a:rPr>
              <a:t>Formative</a:t>
            </a:r>
          </a:p>
          <a:p>
            <a:r>
              <a:rPr lang="en-US" sz="1300" b="1">
                <a:latin typeface="Calibri"/>
                <a:ea typeface="Tahoma"/>
                <a:cs typeface="Tahoma"/>
              </a:rPr>
              <a:t>continuous</a:t>
            </a:r>
            <a:endParaRPr lang="en-US" sz="1300" b="1">
              <a:latin typeface="Calibri"/>
              <a:ea typeface="Tahoma" panose="020B0604030504040204" pitchFamily="34" charset="0"/>
              <a:cs typeface="Tahoma" panose="020B0604030504040204" pitchFamily="34" charset="0"/>
            </a:endParaRPr>
          </a:p>
        </p:txBody>
      </p:sp>
      <p:sp>
        <p:nvSpPr>
          <p:cNvPr id="143" name="TextBox 142">
            <a:extLst>
              <a:ext uri="{FF2B5EF4-FFF2-40B4-BE49-F238E27FC236}">
                <a16:creationId xmlns:a16="http://schemas.microsoft.com/office/drawing/2014/main" id="{EFCC424B-66C4-F2EB-C422-846D09B327FA}"/>
              </a:ext>
            </a:extLst>
          </p:cNvPr>
          <p:cNvSpPr txBox="1"/>
          <p:nvPr/>
        </p:nvSpPr>
        <p:spPr>
          <a:xfrm>
            <a:off x="5357209" y="3439681"/>
            <a:ext cx="2408430" cy="250134"/>
          </a:xfrm>
          <a:prstGeom prst="rect">
            <a:avLst/>
          </a:prstGeom>
          <a:noFill/>
        </p:spPr>
        <p:txBody>
          <a:bodyPr wrap="square" lIns="74295" tIns="37148" rIns="74295" bIns="37148" rtlCol="0" anchor="t">
            <a:spAutoFit/>
          </a:bodyPr>
          <a:lstStyle/>
          <a:p>
            <a:r>
              <a:rPr lang="en-US" sz="1138" b="1">
                <a:latin typeface="Calibri"/>
                <a:ea typeface="Tahoma"/>
                <a:cs typeface="Tahoma"/>
              </a:rPr>
              <a:t>Synoptic Assessment</a:t>
            </a:r>
          </a:p>
        </p:txBody>
      </p:sp>
      <p:cxnSp>
        <p:nvCxnSpPr>
          <p:cNvPr id="144" name="Straight Arrow Connector 143">
            <a:extLst>
              <a:ext uri="{FF2B5EF4-FFF2-40B4-BE49-F238E27FC236}">
                <a16:creationId xmlns:a16="http://schemas.microsoft.com/office/drawing/2014/main" id="{A69957E0-6A54-C7B3-D23B-5908F58C056F}"/>
              </a:ext>
            </a:extLst>
          </p:cNvPr>
          <p:cNvCxnSpPr>
            <a:cxnSpLocks/>
          </p:cNvCxnSpPr>
          <p:nvPr/>
        </p:nvCxnSpPr>
        <p:spPr>
          <a:xfrm flipV="1">
            <a:off x="5366606" y="3334575"/>
            <a:ext cx="0" cy="42147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 name="TextBox 1">
            <a:extLst>
              <a:ext uri="{FF2B5EF4-FFF2-40B4-BE49-F238E27FC236}">
                <a16:creationId xmlns:a16="http://schemas.microsoft.com/office/drawing/2014/main" id="{A490D517-43CB-D748-973A-5EA780B9DA76}"/>
              </a:ext>
            </a:extLst>
          </p:cNvPr>
          <p:cNvSpPr txBox="1"/>
          <p:nvPr/>
        </p:nvSpPr>
        <p:spPr>
          <a:xfrm>
            <a:off x="4599808" y="1660177"/>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Making </a:t>
            </a:r>
            <a:endParaRPr lang="en-US" sz="1138" b="1">
              <a:latin typeface="Calibri"/>
              <a:ea typeface="Tahoma" panose="020B0604030504040204" pitchFamily="34" charset="0"/>
              <a:cs typeface="Tahoma" panose="020B0604030504040204" pitchFamily="34" charset="0"/>
            </a:endParaRPr>
          </a:p>
        </p:txBody>
      </p:sp>
      <p:sp>
        <p:nvSpPr>
          <p:cNvPr id="3" name="TextBox 2">
            <a:extLst>
              <a:ext uri="{FF2B5EF4-FFF2-40B4-BE49-F238E27FC236}">
                <a16:creationId xmlns:a16="http://schemas.microsoft.com/office/drawing/2014/main" id="{FB1C5810-481D-7E1F-7EAD-91DECD1AF760}"/>
              </a:ext>
            </a:extLst>
          </p:cNvPr>
          <p:cNvSpPr txBox="1"/>
          <p:nvPr/>
        </p:nvSpPr>
        <p:spPr>
          <a:xfrm>
            <a:off x="4809358" y="1374428"/>
            <a:ext cx="2056487" cy="250134"/>
          </a:xfrm>
          <a:prstGeom prst="rect">
            <a:avLst/>
          </a:prstGeom>
          <a:noFill/>
        </p:spPr>
        <p:txBody>
          <a:bodyPr wrap="square" lIns="74295" tIns="37148" rIns="74295" bIns="37148" rtlCol="0" anchor="t">
            <a:spAutoFit/>
          </a:bodyPr>
          <a:lstStyle/>
          <a:p>
            <a:r>
              <a:rPr lang="en-US" sz="1138" b="1">
                <a:latin typeface="Calibri"/>
                <a:ea typeface="Tahoma"/>
                <a:cs typeface="Tahoma"/>
              </a:rPr>
              <a:t>Technical Knowledge</a:t>
            </a:r>
            <a:endParaRPr lang="en-US" sz="1138" b="1">
              <a:latin typeface="Calibri"/>
              <a:ea typeface="Tahoma" panose="020B0604030504040204" pitchFamily="34" charset="0"/>
              <a:cs typeface="Tahoma" panose="020B0604030504040204" pitchFamily="34" charset="0"/>
            </a:endParaRPr>
          </a:p>
        </p:txBody>
      </p:sp>
      <p:cxnSp>
        <p:nvCxnSpPr>
          <p:cNvPr id="4" name="Straight Arrow Connector 3">
            <a:extLst>
              <a:ext uri="{FF2B5EF4-FFF2-40B4-BE49-F238E27FC236}">
                <a16:creationId xmlns:a16="http://schemas.microsoft.com/office/drawing/2014/main" id="{6A5D6297-DDC2-4F56-2FEF-36560642C73A}"/>
              </a:ext>
            </a:extLst>
          </p:cNvPr>
          <p:cNvCxnSpPr/>
          <p:nvPr/>
        </p:nvCxnSpPr>
        <p:spPr>
          <a:xfrm>
            <a:off x="2492718" y="2746675"/>
            <a:ext cx="4048124" cy="9526"/>
          </a:xfrm>
          <a:prstGeom prst="straightConnector1">
            <a:avLst/>
          </a:prstGeom>
        </p:spPr>
        <p:style>
          <a:lnRef idx="3">
            <a:schemeClr val="dk1"/>
          </a:lnRef>
          <a:fillRef idx="0">
            <a:schemeClr val="dk1"/>
          </a:fillRef>
          <a:effectRef idx="2">
            <a:schemeClr val="dk1"/>
          </a:effectRef>
          <a:fontRef idx="minor">
            <a:schemeClr val="tx1"/>
          </a:fontRef>
        </p:style>
      </p:cxnSp>
      <p:sp>
        <p:nvSpPr>
          <p:cNvPr id="5" name="Rounded Rectangle 19">
            <a:extLst>
              <a:ext uri="{FF2B5EF4-FFF2-40B4-BE49-F238E27FC236}">
                <a16:creationId xmlns:a16="http://schemas.microsoft.com/office/drawing/2014/main" id="{9A7C8A2E-05EE-F6F3-8E11-FF020CC18985}"/>
              </a:ext>
            </a:extLst>
          </p:cNvPr>
          <p:cNvSpPr/>
          <p:nvPr/>
        </p:nvSpPr>
        <p:spPr>
          <a:xfrm>
            <a:off x="5273248" y="2403948"/>
            <a:ext cx="161926" cy="26308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6" name="Rounded Rectangle 89">
            <a:extLst>
              <a:ext uri="{FF2B5EF4-FFF2-40B4-BE49-F238E27FC236}">
                <a16:creationId xmlns:a16="http://schemas.microsoft.com/office/drawing/2014/main" id="{0F16801C-B5AC-442C-7A4F-A4B7C7A78899}"/>
              </a:ext>
            </a:extLst>
          </p:cNvPr>
          <p:cNvSpPr/>
          <p:nvPr/>
        </p:nvSpPr>
        <p:spPr>
          <a:xfrm>
            <a:off x="5733432" y="2391831"/>
            <a:ext cx="161926" cy="260033"/>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7" name="Rounded Rectangle 89">
            <a:extLst>
              <a:ext uri="{FF2B5EF4-FFF2-40B4-BE49-F238E27FC236}">
                <a16:creationId xmlns:a16="http://schemas.microsoft.com/office/drawing/2014/main" id="{08554D7E-3A02-C824-7418-5589F79FA0BE}"/>
              </a:ext>
            </a:extLst>
          </p:cNvPr>
          <p:cNvSpPr/>
          <p:nvPr/>
        </p:nvSpPr>
        <p:spPr>
          <a:xfrm>
            <a:off x="6495432" y="2382305"/>
            <a:ext cx="161926" cy="260033"/>
          </a:xfrm>
          <a:prstGeom prst="roundRect">
            <a:avLst/>
          </a:prstGeom>
          <a:solidFill>
            <a:srgbClr val="ED7D3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4295" tIns="37148" rIns="74295" bIns="37148" rtlCol="0" anchor="ctr"/>
          <a:lstStyle/>
          <a:p>
            <a:pPr algn="ctr"/>
            <a:r>
              <a:rPr lang="en-US" sz="1950" b="1">
                <a:solidFill>
                  <a:schemeClr val="tx1"/>
                </a:solidFill>
                <a:latin typeface="Calibri"/>
                <a:ea typeface="Tahoma"/>
                <a:cs typeface="Tahoma"/>
              </a:rPr>
              <a:t>F</a:t>
            </a:r>
          </a:p>
        </p:txBody>
      </p:sp>
      <p:sp>
        <p:nvSpPr>
          <p:cNvPr id="9" name="TextBox 8">
            <a:extLst>
              <a:ext uri="{FF2B5EF4-FFF2-40B4-BE49-F238E27FC236}">
                <a16:creationId xmlns:a16="http://schemas.microsoft.com/office/drawing/2014/main" id="{86C4C582-F4AD-2455-D145-4BD225C90B2A}"/>
              </a:ext>
            </a:extLst>
          </p:cNvPr>
          <p:cNvSpPr txBox="1"/>
          <p:nvPr/>
        </p:nvSpPr>
        <p:spPr>
          <a:xfrm>
            <a:off x="5742806" y="1679227"/>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Evaluation </a:t>
            </a:r>
          </a:p>
        </p:txBody>
      </p:sp>
      <p:sp>
        <p:nvSpPr>
          <p:cNvPr id="11" name="TextBox 10">
            <a:extLst>
              <a:ext uri="{FF2B5EF4-FFF2-40B4-BE49-F238E27FC236}">
                <a16:creationId xmlns:a16="http://schemas.microsoft.com/office/drawing/2014/main" id="{6DE80231-232B-4460-88A9-2A79A1DDE2EB}"/>
              </a:ext>
            </a:extLst>
          </p:cNvPr>
          <p:cNvSpPr txBox="1"/>
          <p:nvPr/>
        </p:nvSpPr>
        <p:spPr>
          <a:xfrm>
            <a:off x="6514331" y="1964976"/>
            <a:ext cx="1084938" cy="250134"/>
          </a:xfrm>
          <a:prstGeom prst="rect">
            <a:avLst/>
          </a:prstGeom>
          <a:noFill/>
        </p:spPr>
        <p:txBody>
          <a:bodyPr wrap="square" lIns="74295" tIns="37148" rIns="74295" bIns="37148" rtlCol="0" anchor="t">
            <a:spAutoFit/>
          </a:bodyPr>
          <a:lstStyle/>
          <a:p>
            <a:r>
              <a:rPr lang="en-US" sz="1138" b="1">
                <a:latin typeface="Calibri"/>
                <a:ea typeface="Tahoma"/>
                <a:cs typeface="Tahoma"/>
              </a:rPr>
              <a:t>Link Assess</a:t>
            </a:r>
            <a:endParaRPr lang="en-US" sz="1625">
              <a:latin typeface="Calibri"/>
              <a:cs typeface="Calibri"/>
            </a:endParaRPr>
          </a:p>
        </p:txBody>
      </p:sp>
      <p:sp>
        <p:nvSpPr>
          <p:cNvPr id="21" name="TextBox 20">
            <a:extLst>
              <a:ext uri="{FF2B5EF4-FFF2-40B4-BE49-F238E27FC236}">
                <a16:creationId xmlns:a16="http://schemas.microsoft.com/office/drawing/2014/main" id="{666DF089-27B0-7A1F-7894-608EDF32AA57}"/>
              </a:ext>
            </a:extLst>
          </p:cNvPr>
          <p:cNvSpPr txBox="1"/>
          <p:nvPr/>
        </p:nvSpPr>
        <p:spPr>
          <a:xfrm>
            <a:off x="2086269" y="2745723"/>
            <a:ext cx="6175175" cy="300148"/>
          </a:xfrm>
          <a:prstGeom prst="rect">
            <a:avLst/>
          </a:prstGeom>
          <a:noFill/>
        </p:spPr>
        <p:txBody>
          <a:bodyPr rot="0" spcFirstLastPara="0" vertOverflow="overflow" horzOverflow="overflow" vert="horz" wrap="square" lIns="74295" tIns="37148" rIns="74295" bIns="37148" numCol="1" spcCol="0" rtlCol="0" fromWordArt="0" anchor="t" anchorCtr="0" forceAA="0" compatLnSpc="1">
            <a:prstTxWarp prst="textNoShape">
              <a:avLst/>
            </a:prstTxWarp>
            <a:spAutoFit/>
          </a:bodyPr>
          <a:lstStyle/>
          <a:p>
            <a:r>
              <a:rPr lang="en-US" sz="1463" b="1">
                <a:cs typeface="Calibri"/>
              </a:rPr>
              <a:t>Weeks-              1        2         3         4       5         6        7         8 </a:t>
            </a:r>
            <a:r>
              <a:rPr lang="en-US" sz="1463">
                <a:cs typeface="Calibri"/>
              </a:rPr>
              <a:t>           </a:t>
            </a:r>
            <a:endParaRPr lang="en-US" sz="1463"/>
          </a:p>
        </p:txBody>
      </p:sp>
      <p:sp>
        <p:nvSpPr>
          <p:cNvPr id="22" name="TextBox 21">
            <a:extLst>
              <a:ext uri="{FF2B5EF4-FFF2-40B4-BE49-F238E27FC236}">
                <a16:creationId xmlns:a16="http://schemas.microsoft.com/office/drawing/2014/main" id="{703059ED-4DC9-6129-C161-1693651CD21F}"/>
              </a:ext>
            </a:extLst>
          </p:cNvPr>
          <p:cNvSpPr txBox="1"/>
          <p:nvPr/>
        </p:nvSpPr>
        <p:spPr>
          <a:xfrm>
            <a:off x="6733404" y="2193575"/>
            <a:ext cx="1084938" cy="575415"/>
          </a:xfrm>
          <a:prstGeom prst="rect">
            <a:avLst/>
          </a:prstGeom>
          <a:noFill/>
        </p:spPr>
        <p:txBody>
          <a:bodyPr wrap="square" lIns="74295" tIns="37148" rIns="74295" bIns="37148" rtlCol="0" anchor="t">
            <a:spAutoFit/>
          </a:bodyPr>
          <a:lstStyle/>
          <a:p>
            <a:r>
              <a:rPr lang="en-US" sz="813" b="1">
                <a:latin typeface="Calibri"/>
                <a:ea typeface="Tahoma"/>
                <a:cs typeface="Tahoma"/>
              </a:rPr>
              <a:t>Start of new rotation/ quick questions build up all year. </a:t>
            </a:r>
          </a:p>
        </p:txBody>
      </p:sp>
      <p:sp>
        <p:nvSpPr>
          <p:cNvPr id="23" name="TextBox 22">
            <a:extLst>
              <a:ext uri="{FF2B5EF4-FFF2-40B4-BE49-F238E27FC236}">
                <a16:creationId xmlns:a16="http://schemas.microsoft.com/office/drawing/2014/main" id="{18B67531-AAB6-6B8C-21BB-51C2A17801E6}"/>
              </a:ext>
            </a:extLst>
          </p:cNvPr>
          <p:cNvSpPr txBox="1"/>
          <p:nvPr/>
        </p:nvSpPr>
        <p:spPr>
          <a:xfrm>
            <a:off x="2751958" y="1412527"/>
            <a:ext cx="1370688" cy="350225"/>
          </a:xfrm>
          <a:prstGeom prst="rect">
            <a:avLst/>
          </a:prstGeom>
          <a:noFill/>
        </p:spPr>
        <p:txBody>
          <a:bodyPr wrap="square" lIns="74295" tIns="37148" rIns="74295" bIns="37148" rtlCol="0" anchor="t">
            <a:spAutoFit/>
          </a:bodyPr>
          <a:lstStyle/>
          <a:p>
            <a:r>
              <a:rPr lang="en-US" sz="894" b="1">
                <a:latin typeface="Calibri"/>
                <a:ea typeface="Tahoma"/>
                <a:cs typeface="Tahoma"/>
              </a:rPr>
              <a:t>Iterative Process is started</a:t>
            </a:r>
            <a:endParaRPr lang="en-US" sz="894" b="1">
              <a:latin typeface="Calibri"/>
              <a:ea typeface="Tahoma" panose="020B0604030504040204" pitchFamily="34" charset="0"/>
              <a:cs typeface="Tahoma" panose="020B0604030504040204" pitchFamily="34" charset="0"/>
            </a:endParaRPr>
          </a:p>
        </p:txBody>
      </p:sp>
      <p:cxnSp>
        <p:nvCxnSpPr>
          <p:cNvPr id="24" name="Straight Arrow Connector 23">
            <a:extLst>
              <a:ext uri="{FF2B5EF4-FFF2-40B4-BE49-F238E27FC236}">
                <a16:creationId xmlns:a16="http://schemas.microsoft.com/office/drawing/2014/main" id="{96CED0D7-6A9E-AEE5-1A03-4971B0AB6A1B}"/>
              </a:ext>
            </a:extLst>
          </p:cNvPr>
          <p:cNvCxnSpPr>
            <a:cxnSpLocks/>
          </p:cNvCxnSpPr>
          <p:nvPr/>
        </p:nvCxnSpPr>
        <p:spPr>
          <a:xfrm>
            <a:off x="3364230" y="1583634"/>
            <a:ext cx="149" cy="101230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DFC4C147-E843-150C-66F8-5FAE7FF68DF4}"/>
              </a:ext>
            </a:extLst>
          </p:cNvPr>
          <p:cNvSpPr txBox="1"/>
          <p:nvPr/>
        </p:nvSpPr>
        <p:spPr>
          <a:xfrm>
            <a:off x="3654387" y="5224329"/>
            <a:ext cx="440714" cy="250134"/>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p:txBody>
      </p:sp>
      <p:sp>
        <p:nvSpPr>
          <p:cNvPr id="27" name="TextBox 26">
            <a:extLst>
              <a:ext uri="{FF2B5EF4-FFF2-40B4-BE49-F238E27FC236}">
                <a16:creationId xmlns:a16="http://schemas.microsoft.com/office/drawing/2014/main" id="{00B38FCB-7F11-1FEC-D62C-72F748036886}"/>
              </a:ext>
            </a:extLst>
          </p:cNvPr>
          <p:cNvSpPr txBox="1"/>
          <p:nvPr/>
        </p:nvSpPr>
        <p:spPr>
          <a:xfrm>
            <a:off x="4006567" y="5175960"/>
            <a:ext cx="1126771" cy="600358"/>
          </a:xfrm>
          <a:prstGeom prst="rect">
            <a:avLst/>
          </a:prstGeom>
          <a:noFill/>
        </p:spPr>
        <p:txBody>
          <a:bodyPr wrap="square" lIns="74295" tIns="37148" rIns="74295" bIns="37148" rtlCol="0" anchor="t">
            <a:spAutoFit/>
          </a:bodyPr>
          <a:lstStyle/>
          <a:p>
            <a:pPr algn="ctr"/>
            <a:r>
              <a:rPr lang="en-US" sz="1138" b="1">
                <a:latin typeface="Calibri"/>
                <a:ea typeface="Tahoma"/>
                <a:cs typeface="Tahoma"/>
              </a:rPr>
              <a:t>STA </a:t>
            </a:r>
            <a:endParaRPr lang="en-US" sz="1138" b="1">
              <a:latin typeface="Calibri"/>
              <a:ea typeface="Tahoma" panose="020B0604030504040204" pitchFamily="34" charset="0"/>
              <a:cs typeface="Tahoma" panose="020B0604030504040204" pitchFamily="34" charset="0"/>
            </a:endParaRPr>
          </a:p>
          <a:p>
            <a:pPr algn="ctr"/>
            <a:r>
              <a:rPr lang="en-US" sz="1138" b="1">
                <a:latin typeface="Calibri"/>
                <a:ea typeface="Tahoma"/>
                <a:cs typeface="Tahoma"/>
              </a:rPr>
              <a:t>Verbal </a:t>
            </a:r>
            <a:endParaRPr lang="en-US" sz="1138" b="1">
              <a:latin typeface="Calibri"/>
              <a:ea typeface="Tahoma" panose="020B0604030504040204" pitchFamily="34" charset="0"/>
              <a:cs typeface="Tahoma" panose="020B0604030504040204" pitchFamily="34" charset="0"/>
            </a:endParaRPr>
          </a:p>
          <a:p>
            <a:endParaRPr lang="en-US" sz="1138" b="1">
              <a:latin typeface="Calibri"/>
              <a:ea typeface="Tahoma" panose="020B0604030504040204" pitchFamily="34" charset="0"/>
              <a:cs typeface="Tahoma" panose="020B0604030504040204" pitchFamily="34" charset="0"/>
            </a:endParaRPr>
          </a:p>
        </p:txBody>
      </p:sp>
      <p:cxnSp>
        <p:nvCxnSpPr>
          <p:cNvPr id="30" name="Straight Arrow Connector 29">
            <a:extLst>
              <a:ext uri="{FF2B5EF4-FFF2-40B4-BE49-F238E27FC236}">
                <a16:creationId xmlns:a16="http://schemas.microsoft.com/office/drawing/2014/main" id="{9175B3F9-DB4B-F584-7AA5-4C54E8B5B2A4}"/>
              </a:ext>
            </a:extLst>
          </p:cNvPr>
          <p:cNvCxnSpPr>
            <a:cxnSpLocks/>
          </p:cNvCxnSpPr>
          <p:nvPr/>
        </p:nvCxnSpPr>
        <p:spPr>
          <a:xfrm flipH="1" flipV="1">
            <a:off x="4567779" y="4092469"/>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3" name="Straight Arrow Connector 32">
            <a:extLst>
              <a:ext uri="{FF2B5EF4-FFF2-40B4-BE49-F238E27FC236}">
                <a16:creationId xmlns:a16="http://schemas.microsoft.com/office/drawing/2014/main" id="{8BA18147-9731-7CC2-AAB6-12DDE1E28C34}"/>
              </a:ext>
            </a:extLst>
          </p:cNvPr>
          <p:cNvCxnSpPr>
            <a:cxnSpLocks/>
          </p:cNvCxnSpPr>
          <p:nvPr/>
        </p:nvCxnSpPr>
        <p:spPr>
          <a:xfrm flipH="1" flipV="1">
            <a:off x="3821586" y="4091161"/>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a:extLst>
              <a:ext uri="{FF2B5EF4-FFF2-40B4-BE49-F238E27FC236}">
                <a16:creationId xmlns:a16="http://schemas.microsoft.com/office/drawing/2014/main" id="{40AD63E9-2589-EFC2-1944-394742857935}"/>
              </a:ext>
            </a:extLst>
          </p:cNvPr>
          <p:cNvCxnSpPr>
            <a:cxnSpLocks/>
          </p:cNvCxnSpPr>
          <p:nvPr/>
        </p:nvCxnSpPr>
        <p:spPr>
          <a:xfrm flipH="1" flipV="1">
            <a:off x="6016761" y="4065277"/>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36" name="TextBox 35">
            <a:extLst>
              <a:ext uri="{FF2B5EF4-FFF2-40B4-BE49-F238E27FC236}">
                <a16:creationId xmlns:a16="http://schemas.microsoft.com/office/drawing/2014/main" id="{71019F11-2435-020D-BA07-2C5D2CEA8ACA}"/>
              </a:ext>
            </a:extLst>
          </p:cNvPr>
          <p:cNvSpPr txBox="1"/>
          <p:nvPr/>
        </p:nvSpPr>
        <p:spPr>
          <a:xfrm>
            <a:off x="1173631" y="4980014"/>
            <a:ext cx="1574357" cy="675186"/>
          </a:xfrm>
          <a:prstGeom prst="rect">
            <a:avLst/>
          </a:prstGeom>
          <a:solidFill>
            <a:schemeClr val="accent4">
              <a:lumMod val="60000"/>
              <a:lumOff val="40000"/>
            </a:schemeClr>
          </a:solidFill>
        </p:spPr>
        <p:txBody>
          <a:bodyPr wrap="square" lIns="74295" tIns="37148" rIns="74295" bIns="37148" rtlCol="0" anchor="t">
            <a:spAutoFit/>
          </a:bodyPr>
          <a:lstStyle/>
          <a:p>
            <a:r>
              <a:rPr lang="en-US" sz="1300" b="1">
                <a:latin typeface="Calibri"/>
                <a:ea typeface="Tahoma"/>
                <a:cs typeface="Tahoma"/>
              </a:rPr>
              <a:t>Strength Target Action</a:t>
            </a:r>
          </a:p>
          <a:p>
            <a:r>
              <a:rPr lang="en-US" sz="1300" b="1">
                <a:latin typeface="Calibri"/>
                <a:ea typeface="Tahoma"/>
                <a:cs typeface="Tahoma"/>
              </a:rPr>
              <a:t>Feedback points</a:t>
            </a:r>
            <a:endParaRPr lang="en-US" sz="1300" b="1">
              <a:latin typeface="Calibri"/>
              <a:ea typeface="Tahoma" panose="020B0604030504040204" pitchFamily="34" charset="0"/>
              <a:cs typeface="Tahoma" panose="020B0604030504040204" pitchFamily="34" charset="0"/>
            </a:endParaRPr>
          </a:p>
        </p:txBody>
      </p:sp>
      <p:cxnSp>
        <p:nvCxnSpPr>
          <p:cNvPr id="8" name="Straight Arrow Connector 7">
            <a:extLst>
              <a:ext uri="{FF2B5EF4-FFF2-40B4-BE49-F238E27FC236}">
                <a16:creationId xmlns:a16="http://schemas.microsoft.com/office/drawing/2014/main" id="{41B11FD1-6426-2C96-B648-113A11460E0D}"/>
              </a:ext>
            </a:extLst>
          </p:cNvPr>
          <p:cNvCxnSpPr>
            <a:cxnSpLocks/>
          </p:cNvCxnSpPr>
          <p:nvPr/>
        </p:nvCxnSpPr>
        <p:spPr>
          <a:xfrm flipH="1" flipV="1">
            <a:off x="4916037" y="3008999"/>
            <a:ext cx="8366" cy="19679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A5FB71F9-F48B-3039-548D-35D9F75DACA9}"/>
              </a:ext>
            </a:extLst>
          </p:cNvPr>
          <p:cNvSpPr txBox="1"/>
          <p:nvPr/>
        </p:nvSpPr>
        <p:spPr>
          <a:xfrm>
            <a:off x="4758511" y="4053796"/>
            <a:ext cx="982448" cy="1125694"/>
          </a:xfrm>
          <a:prstGeom prst="rect">
            <a:avLst/>
          </a:prstGeom>
          <a:solidFill>
            <a:schemeClr val="bg1"/>
          </a:solidFill>
          <a:ln>
            <a:solidFill>
              <a:schemeClr val="tx1"/>
            </a:solidFill>
          </a:ln>
        </p:spPr>
        <p:txBody>
          <a:bodyPr wrap="square" lIns="74295" tIns="37148" rIns="74295" bIns="37148" rtlCol="0" anchor="t">
            <a:spAutoFit/>
          </a:bodyPr>
          <a:lstStyle/>
          <a:p>
            <a:r>
              <a:rPr lang="en-US" sz="1138" b="1">
                <a:latin typeface="Calibri"/>
                <a:ea typeface="Tahoma"/>
                <a:cs typeface="Tahoma"/>
              </a:rPr>
              <a:t>GROUP ROTATES AND THEN RETURNS BACK TO D&amp;T TOPIC</a:t>
            </a:r>
          </a:p>
        </p:txBody>
      </p:sp>
      <p:sp>
        <p:nvSpPr>
          <p:cNvPr id="10" name="TextBox 9">
            <a:extLst>
              <a:ext uri="{FF2B5EF4-FFF2-40B4-BE49-F238E27FC236}">
                <a16:creationId xmlns:a16="http://schemas.microsoft.com/office/drawing/2014/main" id="{6AD4C9EB-B627-31FB-FDC7-7B34B50EFA73}"/>
              </a:ext>
            </a:extLst>
          </p:cNvPr>
          <p:cNvSpPr txBox="1"/>
          <p:nvPr/>
        </p:nvSpPr>
        <p:spPr>
          <a:xfrm>
            <a:off x="4002645" y="5224329"/>
            <a:ext cx="440714" cy="250134"/>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p:txBody>
      </p:sp>
      <p:cxnSp>
        <p:nvCxnSpPr>
          <p:cNvPr id="19" name="Straight Arrow Connector 18">
            <a:extLst>
              <a:ext uri="{FF2B5EF4-FFF2-40B4-BE49-F238E27FC236}">
                <a16:creationId xmlns:a16="http://schemas.microsoft.com/office/drawing/2014/main" id="{91BFDEF7-AFDE-B462-D932-538FBCE75712}"/>
              </a:ext>
            </a:extLst>
          </p:cNvPr>
          <p:cNvCxnSpPr>
            <a:cxnSpLocks/>
          </p:cNvCxnSpPr>
          <p:nvPr/>
        </p:nvCxnSpPr>
        <p:spPr>
          <a:xfrm flipH="1" flipV="1">
            <a:off x="4198866" y="4091160"/>
            <a:ext cx="8366" cy="104898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F8314AC3-D5A3-4B19-EC70-E00036787CFC}"/>
              </a:ext>
            </a:extLst>
          </p:cNvPr>
          <p:cNvSpPr txBox="1"/>
          <p:nvPr/>
        </p:nvSpPr>
        <p:spPr>
          <a:xfrm>
            <a:off x="5860020" y="5204981"/>
            <a:ext cx="440714" cy="250134"/>
          </a:xfrm>
          <a:prstGeom prst="rect">
            <a:avLst/>
          </a:prstGeom>
          <a:noFill/>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p:txBody>
      </p:sp>
      <p:cxnSp>
        <p:nvCxnSpPr>
          <p:cNvPr id="28" name="Straight Arrow Connector 27">
            <a:extLst>
              <a:ext uri="{FF2B5EF4-FFF2-40B4-BE49-F238E27FC236}">
                <a16:creationId xmlns:a16="http://schemas.microsoft.com/office/drawing/2014/main" id="{35C3092C-AAB6-EF86-614B-76C72EFC89D7}"/>
              </a:ext>
            </a:extLst>
          </p:cNvPr>
          <p:cNvCxnSpPr>
            <a:cxnSpLocks/>
          </p:cNvCxnSpPr>
          <p:nvPr/>
        </p:nvCxnSpPr>
        <p:spPr>
          <a:xfrm flipV="1">
            <a:off x="6344364" y="3765388"/>
            <a:ext cx="1307" cy="137789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C8707CE1-3875-BFB4-74C1-572919DEF070}"/>
              </a:ext>
            </a:extLst>
          </p:cNvPr>
          <p:cNvSpPr txBox="1"/>
          <p:nvPr/>
        </p:nvSpPr>
        <p:spPr>
          <a:xfrm>
            <a:off x="6280962" y="4527813"/>
            <a:ext cx="1740404" cy="950582"/>
          </a:xfrm>
          <a:prstGeom prst="rect">
            <a:avLst/>
          </a:prstGeom>
          <a:solidFill>
            <a:schemeClr val="bg1"/>
          </a:solidFill>
          <a:ln>
            <a:solidFill>
              <a:schemeClr val="tx1"/>
            </a:solidFill>
          </a:ln>
        </p:spPr>
        <p:txBody>
          <a:bodyPr wrap="square" lIns="74295" tIns="37148" rIns="74295" bIns="37148" rtlCol="0" anchor="t">
            <a:spAutoFit/>
          </a:bodyPr>
          <a:lstStyle/>
          <a:p>
            <a:r>
              <a:rPr lang="en-US" sz="1138" b="1">
                <a:latin typeface="Calibri"/>
                <a:ea typeface="Tahoma" panose="020B0604030504040204" pitchFamily="34" charset="0"/>
                <a:cs typeface="Tahoma" panose="020B0604030504040204" pitchFamily="34" charset="0"/>
              </a:rPr>
              <a:t>STA</a:t>
            </a:r>
          </a:p>
          <a:p>
            <a:r>
              <a:rPr lang="en-US" sz="1138" b="1">
                <a:latin typeface="Calibri"/>
                <a:ea typeface="Tahoma"/>
                <a:cs typeface="Tahoma"/>
              </a:rPr>
              <a:t>Targets to improve during next  rotation of D&amp;T/ Rotations not back-to-back </a:t>
            </a:r>
            <a:endParaRPr lang="en-US" sz="1138" b="1">
              <a:latin typeface="Calibri"/>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35516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A78498AD-FACB-8B35-5973-B10DE9B16784}"/>
              </a:ext>
            </a:extLst>
          </p:cNvPr>
          <p:cNvSpPr txBox="1"/>
          <p:nvPr/>
        </p:nvSpPr>
        <p:spPr>
          <a:xfrm>
            <a:off x="178595" y="642939"/>
            <a:ext cx="7112793" cy="375104"/>
          </a:xfrm>
          <a:prstGeom prst="rect">
            <a:avLst/>
          </a:prstGeom>
          <a:noFill/>
        </p:spPr>
        <p:txBody>
          <a:bodyPr wrap="square" lIns="74295" tIns="37148" rIns="74295" bIns="37148" anchor="t">
            <a:spAutoFit/>
          </a:bodyPr>
          <a:lstStyle/>
          <a:p>
            <a:r>
              <a:rPr lang="en-GB" sz="1950" b="1" dirty="0">
                <a:solidFill>
                  <a:schemeClr val="accent6">
                    <a:lumMod val="75000"/>
                  </a:schemeClr>
                </a:solidFill>
                <a:latin typeface="Calibri"/>
                <a:ea typeface="Tahoma"/>
                <a:cs typeface="Tahoma"/>
              </a:rPr>
              <a:t>D&amp;T Assessment Model: Y7, 8 and 9</a:t>
            </a:r>
            <a:endParaRPr lang="en-US" sz="2600" dirty="0">
              <a:solidFill>
                <a:schemeClr val="accent6">
                  <a:lumMod val="75000"/>
                </a:schemeClr>
              </a:solidFill>
              <a:latin typeface="Calibri"/>
              <a:ea typeface="Tahoma"/>
              <a:cs typeface="Tahoma"/>
            </a:endParaRPr>
          </a:p>
        </p:txBody>
      </p:sp>
      <p:sp>
        <p:nvSpPr>
          <p:cNvPr id="159" name="Rectangle 158">
            <a:extLst>
              <a:ext uri="{FF2B5EF4-FFF2-40B4-BE49-F238E27FC236}">
                <a16:creationId xmlns:a16="http://schemas.microsoft.com/office/drawing/2014/main" id="{C647A03E-9413-7504-3110-3B46258B9E4F}"/>
              </a:ext>
            </a:extLst>
          </p:cNvPr>
          <p:cNvSpPr/>
          <p:nvPr/>
        </p:nvSpPr>
        <p:spPr>
          <a:xfrm>
            <a:off x="235778" y="1019453"/>
            <a:ext cx="9536135" cy="4959979"/>
          </a:xfrm>
          <a:prstGeom prst="rect">
            <a:avLst/>
          </a:prstGeom>
          <a:noFill/>
          <a:ln w="38100">
            <a:noFill/>
          </a:ln>
        </p:spPr>
        <p:style>
          <a:lnRef idx="2">
            <a:schemeClr val="accent6"/>
          </a:lnRef>
          <a:fillRef idx="1">
            <a:schemeClr val="lt1"/>
          </a:fillRef>
          <a:effectRef idx="0">
            <a:schemeClr val="accent6"/>
          </a:effectRef>
          <a:fontRef idx="minor">
            <a:schemeClr val="dk1"/>
          </a:fontRef>
        </p:style>
        <p:txBody>
          <a:bodyPr lIns="74295" tIns="37148" rIns="74295" bIns="37148" rtlCol="0" anchor="ctr"/>
          <a:lstStyle/>
          <a:p>
            <a:pPr>
              <a:defRPr/>
            </a:pPr>
            <a:r>
              <a:rPr lang="en-GB" sz="1300" b="1">
                <a:latin typeface="Calibri"/>
                <a:ea typeface="Tahoma"/>
                <a:cs typeface="Tahoma"/>
              </a:rPr>
              <a:t>KS3 Monitoring Progress</a:t>
            </a:r>
          </a:p>
          <a:p>
            <a:pPr>
              <a:defRPr/>
            </a:pPr>
            <a:r>
              <a:rPr lang="en-GB" sz="1300">
                <a:latin typeface="Calibri"/>
                <a:ea typeface="Tahoma"/>
                <a:cs typeface="Tahoma"/>
              </a:rPr>
              <a:t>The progress of pupils is monopiles is monitored through the recorded MIGs and synoptic assessment. The assessment criteria is evident in books that matches the same system as KS4 and KS5. </a:t>
            </a:r>
          </a:p>
          <a:p>
            <a:pPr>
              <a:defRPr/>
            </a:pPr>
            <a:r>
              <a:rPr lang="en-GB" sz="1300">
                <a:latin typeface="Calibri"/>
                <a:ea typeface="Tahoma"/>
                <a:cs typeface="Tahoma"/>
              </a:rPr>
              <a:t>The base data about OLCC pupils is based on- CAT data, PP info, SEN info, D&amp;T target, Attitude for Learning, Percentage from previous rotation synoptic test. SL and teachers monitor data and discussions are formed at team meetings. PSOs use the data to monitor pupils and feedback to SLs with intervention. Discussions also happen between rotation teachers as groups are passed on. Barriers to Learning are also recorded with our Formative and Synoptic assessments, giving a rounded picture of each pupil. The effectiveness of MIGs and the Synoptic assessment will be evaluated at the end of each rotation and refined where needed. The MIGs have already been refined since last year to link to a number system, that will be transferred into our Excel spreadsheets.</a:t>
            </a:r>
          </a:p>
          <a:p>
            <a:pPr>
              <a:defRPr/>
            </a:pPr>
            <a:endParaRPr lang="en-GB" sz="1300">
              <a:latin typeface="Calibri"/>
              <a:ea typeface="Tahoma"/>
              <a:cs typeface="Tahoma"/>
            </a:endParaRPr>
          </a:p>
          <a:p>
            <a:pPr>
              <a:defRPr/>
            </a:pPr>
            <a:r>
              <a:rPr lang="en-GB" sz="1300" b="1">
                <a:latin typeface="Calibri"/>
                <a:ea typeface="Tahoma"/>
                <a:cs typeface="Tahoma"/>
              </a:rPr>
              <a:t>KS3 Intervention</a:t>
            </a:r>
          </a:p>
          <a:p>
            <a:pPr>
              <a:defRPr/>
            </a:pPr>
            <a:r>
              <a:rPr lang="en-GB" sz="1300">
                <a:latin typeface="Calibri"/>
                <a:ea typeface="Tahoma"/>
                <a:cs typeface="Tahoma"/>
              </a:rPr>
              <a:t>There is little intervention as the rotations are short, but students are flagged if the MIGs have little evidence to be graded e.g., a child is regularly absent and there is no Design evidence . At the end of each rotation pupils are set a detention if they have regularly missed tasks, not completed to standard. At the end of each rotation the SL highlights specific pupils to the rotation teacher. SL monitors aspects of each rotation by the Design, Make, Technical Knowledge and evaluation  that is consistently weak and this is discussed, lesson delivery adapted to respond for next rotation group.</a:t>
            </a:r>
          </a:p>
          <a:p>
            <a:pPr>
              <a:defRPr/>
            </a:pPr>
            <a:endParaRPr lang="en-GB" sz="1300">
              <a:latin typeface="Calibri"/>
              <a:ea typeface="Tahoma"/>
              <a:cs typeface="Tahoma"/>
            </a:endParaRPr>
          </a:p>
          <a:p>
            <a:pPr>
              <a:defRPr/>
            </a:pPr>
            <a:r>
              <a:rPr lang="en-GB" sz="1300" b="1">
                <a:latin typeface="Calibri"/>
                <a:ea typeface="Tahoma"/>
                <a:cs typeface="Tahoma"/>
              </a:rPr>
              <a:t>KS3 Rewards</a:t>
            </a:r>
          </a:p>
          <a:p>
            <a:pPr>
              <a:defRPr/>
            </a:pPr>
            <a:r>
              <a:rPr lang="en-GB" sz="1300">
                <a:latin typeface="Calibri"/>
                <a:ea typeface="Tahoma"/>
                <a:cs typeface="Tahoma"/>
              </a:rPr>
              <a:t>Rewards are given via the new system on Synergy- positive role model, excellent quality of work, positive contribution etc. An additional 10 aspire points are awarded for pupils showing leadership skills and helping others to learn. Additional Aspire points are awarded for "above and beyond" homework. The Star Wall is used to promote achievements across the department. Certificates and rewards are given at the end of each half term too. Positive messages are sent home via Synergy.</a:t>
            </a:r>
          </a:p>
        </p:txBody>
      </p:sp>
    </p:spTree>
    <p:extLst>
      <p:ext uri="{BB962C8B-B14F-4D97-AF65-F5344CB8AC3E}">
        <p14:creationId xmlns:p14="http://schemas.microsoft.com/office/powerpoint/2010/main" val="26094616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258</Words>
  <Application>Microsoft Office PowerPoint</Application>
  <PresentationFormat>A4 Paper (210x297 mm)</PresentationFormat>
  <Paragraphs>105</Paragraphs>
  <Slides>6</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Ciara Porter</cp:lastModifiedBy>
  <cp:revision>23</cp:revision>
  <dcterms:created xsi:type="dcterms:W3CDTF">2023-06-13T09:38:34Z</dcterms:created>
  <dcterms:modified xsi:type="dcterms:W3CDTF">2023-09-20T12:41:08Z</dcterms:modified>
</cp:coreProperties>
</file>