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2" autoAdjust="0"/>
    <p:restoredTop sz="94660"/>
  </p:normalViewPr>
  <p:slideViewPr>
    <p:cSldViewPr snapToGrid="0">
      <p:cViewPr>
        <p:scale>
          <a:sx n="75" d="100"/>
          <a:sy n="75" d="100"/>
        </p:scale>
        <p:origin x="576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59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0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88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03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9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113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916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1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84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23BC8-42AC-4C6A-B115-C4C86C55CA82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7 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765639"/>
              </p:ext>
            </p:extLst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680873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E12804-5B24-9731-22A6-0C817AF14CF0}"/>
              </a:ext>
            </a:extLst>
          </p:cNvPr>
          <p:cNvSpPr/>
          <p:nvPr/>
        </p:nvSpPr>
        <p:spPr>
          <a:xfrm>
            <a:off x="3417403" y="2419770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397AC8A6-1CD1-7C11-4D3C-C52A74ABFDA4}"/>
              </a:ext>
            </a:extLst>
          </p:cNvPr>
          <p:cNvSpPr/>
          <p:nvPr/>
        </p:nvSpPr>
        <p:spPr>
          <a:xfrm>
            <a:off x="8090459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10697429" y="24124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508816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68887" y="1046339"/>
            <a:ext cx="1276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Place Values</a:t>
            </a:r>
          </a:p>
          <a:p>
            <a:pPr algn="ctr"/>
            <a:r>
              <a:rPr lang="en-US" sz="1200" dirty="0" err="1" smtClean="0"/>
              <a:t>Calcs</a:t>
            </a:r>
            <a:endParaRPr lang="en-GB" sz="1200" dirty="0"/>
          </a:p>
        </p:txBody>
      </p:sp>
      <p:sp>
        <p:nvSpPr>
          <p:cNvPr id="53" name="TextBox 52"/>
          <p:cNvSpPr txBox="1"/>
          <p:nvPr/>
        </p:nvSpPr>
        <p:spPr>
          <a:xfrm>
            <a:off x="2808629" y="1046339"/>
            <a:ext cx="1186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Fractions and Negatives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531928" y="1048345"/>
            <a:ext cx="12635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Indices</a:t>
            </a:r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046338"/>
            <a:ext cx="1318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Algebra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5758" y="1046337"/>
            <a:ext cx="1305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Measures and areas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76433" y="1049001"/>
            <a:ext cx="11651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FDP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229110" y="2977533"/>
            <a:ext cx="338554" cy="313155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</a:t>
            </a:r>
            <a:r>
              <a:rPr lang="en-US" sz="1000" dirty="0" smtClean="0"/>
              <a:t>– Unit 1 and 2 Algebra and </a:t>
            </a:r>
            <a:r>
              <a:rPr lang="en-US" sz="1000" dirty="0" err="1" smtClean="0"/>
              <a:t>Calc</a:t>
            </a:r>
            <a:endParaRPr lang="en-GB" sz="1000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311281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8802982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9890430" y="242175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995663" y="2415638"/>
            <a:ext cx="160049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811879" y="2992030"/>
            <a:ext cx="338554" cy="21978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5 Indices</a:t>
            </a:r>
            <a:endParaRPr lang="en-GB" sz="1000" dirty="0"/>
          </a:p>
        </p:txBody>
      </p:sp>
      <p:sp>
        <p:nvSpPr>
          <p:cNvPr id="91" name="TextBox 90"/>
          <p:cNvSpPr txBox="1"/>
          <p:nvPr/>
        </p:nvSpPr>
        <p:spPr>
          <a:xfrm>
            <a:off x="7592470" y="3046313"/>
            <a:ext cx="338554" cy="225906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6 Algebra</a:t>
            </a:r>
            <a:endParaRPr lang="en-GB" sz="1000" dirty="0"/>
          </a:p>
        </p:txBody>
      </p:sp>
      <p:sp>
        <p:nvSpPr>
          <p:cNvPr id="97" name="TextBox 96"/>
          <p:cNvSpPr txBox="1"/>
          <p:nvPr/>
        </p:nvSpPr>
        <p:spPr>
          <a:xfrm>
            <a:off x="9444847" y="2977531"/>
            <a:ext cx="338554" cy="313155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Units 7 and 8 Measures and Area</a:t>
            </a:r>
            <a:endParaRPr lang="en-GB" sz="1000" dirty="0"/>
          </a:p>
        </p:txBody>
      </p:sp>
      <p:sp>
        <p:nvSpPr>
          <p:cNvPr id="98" name="TextBox 97"/>
          <p:cNvSpPr txBox="1"/>
          <p:nvPr/>
        </p:nvSpPr>
        <p:spPr>
          <a:xfrm>
            <a:off x="11217573" y="3035745"/>
            <a:ext cx="338554" cy="207390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9 FDP</a:t>
            </a:r>
            <a:endParaRPr lang="en-GB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4020959" y="2977530"/>
            <a:ext cx="492443" cy="313155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Units 3 and 4 Fractions and Negatives</a:t>
            </a:r>
            <a:endParaRPr lang="en-GB" sz="1000" dirty="0"/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597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2596028" y="2624563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331007" y="2831829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4434720" y="2746096"/>
            <a:ext cx="338554" cy="12271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265108" y="2840133"/>
            <a:ext cx="338554" cy="11969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8027633" y="2740323"/>
            <a:ext cx="338554" cy="129672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9817467" y="2840132"/>
            <a:ext cx="338554" cy="125082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5252105" y="278864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96952" y="2854335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60" name="TextBox 59"/>
          <p:cNvSpPr txBox="1"/>
          <p:nvPr/>
        </p:nvSpPr>
        <p:spPr>
          <a:xfrm>
            <a:off x="8737304" y="2845954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61" name="TextBox 60"/>
          <p:cNvSpPr txBox="1"/>
          <p:nvPr/>
        </p:nvSpPr>
        <p:spPr>
          <a:xfrm>
            <a:off x="10614787" y="2898602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313825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218560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966081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870816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058816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963551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74392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64865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1" name="Rounded Rectangle 70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4936288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841023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3" name="Rounded Rectangle 7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638880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543615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664971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569706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0" name="Rounded Rectangle 7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92523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197258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5" name="Rounded Rectangle 8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450339" y="2417130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8355074" y="2723187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2" name="Rounded Rectangle 9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136304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9041039" y="2707369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4" name="Rounded Rectangle 9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28867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019340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1016577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0921312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33522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 smtClean="0"/>
              <a:t>8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680873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E12804-5B24-9731-22A6-0C817AF14CF0}"/>
              </a:ext>
            </a:extLst>
          </p:cNvPr>
          <p:cNvSpPr/>
          <p:nvPr/>
        </p:nvSpPr>
        <p:spPr>
          <a:xfrm>
            <a:off x="3417403" y="2419770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397AC8A6-1CD1-7C11-4D3C-C52A74ABFDA4}"/>
              </a:ext>
            </a:extLst>
          </p:cNvPr>
          <p:cNvSpPr/>
          <p:nvPr/>
        </p:nvSpPr>
        <p:spPr>
          <a:xfrm>
            <a:off x="8090459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10697429" y="24124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508816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68887" y="1046339"/>
            <a:ext cx="12760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Expressions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808629" y="1046339"/>
            <a:ext cx="1186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Angles</a:t>
            </a:r>
          </a:p>
          <a:p>
            <a:pPr algn="ctr"/>
            <a:r>
              <a:rPr lang="en-US" sz="1200" dirty="0"/>
              <a:t> </a:t>
            </a:r>
            <a:r>
              <a:rPr lang="en-US" sz="1200" dirty="0" smtClean="0"/>
              <a:t>and Formula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531928" y="1048345"/>
            <a:ext cx="12635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Area</a:t>
            </a:r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046338"/>
            <a:ext cx="1318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Equations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5758" y="1046337"/>
            <a:ext cx="130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Number theory and sequences, Co-</a:t>
            </a:r>
            <a:r>
              <a:rPr lang="en-US" sz="1200" dirty="0" smtClean="0"/>
              <a:t>ordinates</a:t>
            </a:r>
            <a:r>
              <a:rPr lang="en-US" sz="1200" dirty="0" smtClean="0"/>
              <a:t> 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76433" y="1049001"/>
            <a:ext cx="11651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Stats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229110" y="2977533"/>
            <a:ext cx="338554" cy="313155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– Unit 1</a:t>
            </a:r>
            <a:r>
              <a:rPr lang="en-US" sz="1000" dirty="0" smtClean="0"/>
              <a:t> -  Expressions</a:t>
            </a:r>
            <a:endParaRPr lang="en-US" sz="1000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311281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8802982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9890430" y="242175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995663" y="2415638"/>
            <a:ext cx="160049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811879" y="2992030"/>
            <a:ext cx="338554" cy="21978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4 Area</a:t>
            </a:r>
            <a:endParaRPr lang="en-GB" sz="1000" dirty="0"/>
          </a:p>
        </p:txBody>
      </p:sp>
      <p:sp>
        <p:nvSpPr>
          <p:cNvPr id="91" name="TextBox 90"/>
          <p:cNvSpPr txBox="1"/>
          <p:nvPr/>
        </p:nvSpPr>
        <p:spPr>
          <a:xfrm>
            <a:off x="7606623" y="3115733"/>
            <a:ext cx="338554" cy="2362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5 Equations</a:t>
            </a:r>
            <a:endParaRPr lang="en-GB" sz="1000" dirty="0"/>
          </a:p>
        </p:txBody>
      </p:sp>
      <p:sp>
        <p:nvSpPr>
          <p:cNvPr id="97" name="TextBox 96"/>
          <p:cNvSpPr txBox="1"/>
          <p:nvPr/>
        </p:nvSpPr>
        <p:spPr>
          <a:xfrm>
            <a:off x="9443206" y="3155231"/>
            <a:ext cx="492443" cy="3048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</a:t>
            </a:r>
            <a:r>
              <a:rPr lang="en-US" sz="1000" dirty="0"/>
              <a:t>6</a:t>
            </a:r>
            <a:r>
              <a:rPr lang="en-US" sz="1000" dirty="0" smtClean="0"/>
              <a:t> Number theories and co-ordinates</a:t>
            </a:r>
            <a:endParaRPr lang="en-GB" sz="1000" dirty="0"/>
          </a:p>
        </p:txBody>
      </p:sp>
      <p:sp>
        <p:nvSpPr>
          <p:cNvPr id="98" name="TextBox 97"/>
          <p:cNvSpPr txBox="1"/>
          <p:nvPr/>
        </p:nvSpPr>
        <p:spPr>
          <a:xfrm>
            <a:off x="11217573" y="3035745"/>
            <a:ext cx="338554" cy="207390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8 Stats</a:t>
            </a:r>
            <a:endParaRPr lang="en-GB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4020959" y="2977530"/>
            <a:ext cx="492443" cy="354180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– </a:t>
            </a:r>
            <a:r>
              <a:rPr lang="en-US" sz="1000" dirty="0" smtClean="0"/>
              <a:t>Units 2 and </a:t>
            </a:r>
            <a:r>
              <a:rPr lang="en-US" sz="1000" dirty="0"/>
              <a:t>3 </a:t>
            </a:r>
            <a:r>
              <a:rPr lang="en-US" sz="1000" dirty="0" smtClean="0"/>
              <a:t>Angles and  </a:t>
            </a:r>
            <a:r>
              <a:rPr lang="en-US" sz="1000" dirty="0"/>
              <a:t>Formula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597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2596028" y="2624563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331007" y="2831829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4434720" y="2746096"/>
            <a:ext cx="338554" cy="12271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265108" y="2840133"/>
            <a:ext cx="338554" cy="11969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8027633" y="2740323"/>
            <a:ext cx="338554" cy="129672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9817467" y="2840132"/>
            <a:ext cx="338554" cy="125082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5252105" y="278864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96952" y="2854335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60" name="TextBox 59"/>
          <p:cNvSpPr txBox="1"/>
          <p:nvPr/>
        </p:nvSpPr>
        <p:spPr>
          <a:xfrm>
            <a:off x="8737304" y="2845954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61" name="TextBox 60"/>
          <p:cNvSpPr txBox="1"/>
          <p:nvPr/>
        </p:nvSpPr>
        <p:spPr>
          <a:xfrm>
            <a:off x="10614787" y="2898602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313825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8560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966081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870816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058816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963551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74392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64865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4936288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41023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638880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43615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664971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569706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92523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197258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4" name="Rounded Rectangle 8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450339" y="2417130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8355074" y="2723187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6" name="Rounded Rectangle 8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136304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9041039" y="2707369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28867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19340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5" name="Rounded Rectangle 9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1016577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0921312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0886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/>
              <a:t>9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680873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E12804-5B24-9731-22A6-0C817AF14CF0}"/>
              </a:ext>
            </a:extLst>
          </p:cNvPr>
          <p:cNvSpPr/>
          <p:nvPr/>
        </p:nvSpPr>
        <p:spPr>
          <a:xfrm>
            <a:off x="3417403" y="2419770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397AC8A6-1CD1-7C11-4D3C-C52A74ABFDA4}"/>
              </a:ext>
            </a:extLst>
          </p:cNvPr>
          <p:cNvSpPr/>
          <p:nvPr/>
        </p:nvSpPr>
        <p:spPr>
          <a:xfrm>
            <a:off x="8090459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10697429" y="24124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508816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68887" y="1046339"/>
            <a:ext cx="12760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Non </a:t>
            </a:r>
            <a:r>
              <a:rPr lang="en-US" sz="1200" dirty="0" err="1" smtClean="0"/>
              <a:t>Calc</a:t>
            </a:r>
            <a:r>
              <a:rPr lang="en-US" sz="1200" dirty="0" smtClean="0"/>
              <a:t> FDP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808629" y="1046339"/>
            <a:ext cx="1186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Linear Graphs and Transformations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531928" y="1048345"/>
            <a:ext cx="1263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Non </a:t>
            </a:r>
            <a:r>
              <a:rPr lang="en-US" sz="1200" dirty="0" err="1" smtClean="0"/>
              <a:t>calc</a:t>
            </a:r>
            <a:r>
              <a:rPr lang="en-US" sz="1200" dirty="0" smtClean="0"/>
              <a:t> Ratio and Proportio</a:t>
            </a:r>
            <a:r>
              <a:rPr lang="en-US" sz="1200" dirty="0" smtClean="0"/>
              <a:t>n, Angles and similarity</a:t>
            </a:r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046338"/>
            <a:ext cx="1318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Trigonometry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5758" y="1046337"/>
            <a:ext cx="1305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Probability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76433" y="1049001"/>
            <a:ext cx="1165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Maps and Constructions , Percentages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229110" y="2977533"/>
            <a:ext cx="338554" cy="313155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– Unit 1</a:t>
            </a:r>
            <a:r>
              <a:rPr lang="en-US" sz="1000" dirty="0" smtClean="0"/>
              <a:t> -  Non </a:t>
            </a:r>
            <a:r>
              <a:rPr lang="en-US" sz="1000" dirty="0" err="1" smtClean="0"/>
              <a:t>clac</a:t>
            </a:r>
            <a:r>
              <a:rPr lang="en-US" sz="1000" dirty="0" smtClean="0"/>
              <a:t> FDP</a:t>
            </a:r>
            <a:endParaRPr lang="en-US" sz="1000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311281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8802982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9890430" y="242175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995663" y="2415638"/>
            <a:ext cx="160049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811879" y="2992029"/>
            <a:ext cx="646331" cy="321120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4 and 5 - Non </a:t>
            </a:r>
            <a:r>
              <a:rPr lang="en-US" sz="1000" dirty="0" err="1"/>
              <a:t>calc</a:t>
            </a:r>
            <a:r>
              <a:rPr lang="en-US" sz="1000" dirty="0"/>
              <a:t> Ratio and Proportion, Angles and similarity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1" name="TextBox 90"/>
          <p:cNvSpPr txBox="1"/>
          <p:nvPr/>
        </p:nvSpPr>
        <p:spPr>
          <a:xfrm>
            <a:off x="7606623" y="3115733"/>
            <a:ext cx="492443" cy="2641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6 - Trigonometry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7" name="TextBox 96"/>
          <p:cNvSpPr txBox="1"/>
          <p:nvPr/>
        </p:nvSpPr>
        <p:spPr>
          <a:xfrm>
            <a:off x="9443206" y="3155231"/>
            <a:ext cx="492443" cy="23481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7 Probability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8" name="TextBox 97"/>
          <p:cNvSpPr txBox="1"/>
          <p:nvPr/>
        </p:nvSpPr>
        <p:spPr>
          <a:xfrm>
            <a:off x="11217573" y="3035745"/>
            <a:ext cx="646331" cy="28739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Unit </a:t>
            </a:r>
            <a:r>
              <a:rPr lang="en-US" sz="1000" dirty="0"/>
              <a:t>8 and 9 - Maps and Constructions , </a:t>
            </a:r>
            <a:r>
              <a:rPr lang="en-US" sz="1000" dirty="0" smtClean="0"/>
              <a:t>Percentages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4020959" y="2977531"/>
            <a:ext cx="800219" cy="35248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– </a:t>
            </a:r>
            <a:r>
              <a:rPr lang="en-US" sz="1000" dirty="0" smtClean="0"/>
              <a:t>Units 2 and </a:t>
            </a:r>
            <a:r>
              <a:rPr lang="en-US" sz="1000" dirty="0"/>
              <a:t>3 Linear Graphs and Transformations</a:t>
            </a:r>
            <a:endParaRPr lang="en-GB" sz="1000" dirty="0"/>
          </a:p>
          <a:p>
            <a:pPr algn="ctr"/>
            <a:endParaRPr lang="en-GB" sz="1000" dirty="0"/>
          </a:p>
          <a:p>
            <a:endParaRPr lang="en-GB" sz="1000" dirty="0"/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597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2596028" y="2624563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331007" y="2831829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4434720" y="2746096"/>
            <a:ext cx="338554" cy="12271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265108" y="2840133"/>
            <a:ext cx="338554" cy="11969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8027633" y="2740323"/>
            <a:ext cx="338554" cy="129672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9817467" y="2840132"/>
            <a:ext cx="338554" cy="125082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5252105" y="278864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96952" y="2854335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60" name="TextBox 59"/>
          <p:cNvSpPr txBox="1"/>
          <p:nvPr/>
        </p:nvSpPr>
        <p:spPr>
          <a:xfrm>
            <a:off x="8737304" y="2845954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61" name="TextBox 60"/>
          <p:cNvSpPr txBox="1"/>
          <p:nvPr/>
        </p:nvSpPr>
        <p:spPr>
          <a:xfrm>
            <a:off x="10614787" y="2898602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313825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8560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966081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870816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058816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963551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74392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64865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4936288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41023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638880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43615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664971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569706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92523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197258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4" name="Rounded Rectangle 8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450339" y="2417130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8355074" y="2723187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6" name="Rounded Rectangle 8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136304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9041039" y="2707369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28867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19340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5" name="Rounded Rectangle 9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1016577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0921312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01315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 smtClean="0"/>
              <a:t>10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680873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E12804-5B24-9731-22A6-0C817AF14CF0}"/>
              </a:ext>
            </a:extLst>
          </p:cNvPr>
          <p:cNvSpPr/>
          <p:nvPr/>
        </p:nvSpPr>
        <p:spPr>
          <a:xfrm>
            <a:off x="3417403" y="2419770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397AC8A6-1CD1-7C11-4D3C-C52A74ABFDA4}"/>
              </a:ext>
            </a:extLst>
          </p:cNvPr>
          <p:cNvSpPr/>
          <p:nvPr/>
        </p:nvSpPr>
        <p:spPr>
          <a:xfrm>
            <a:off x="8090459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10697429" y="24124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508816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746494" y="624886"/>
            <a:ext cx="1453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1. Equations and Inequalities,</a:t>
            </a:r>
          </a:p>
          <a:p>
            <a:pPr algn="ctr"/>
            <a:r>
              <a:rPr lang="en-US" sz="1200" dirty="0" smtClean="0"/>
              <a:t>2. Congruence, Similarities and Enlargement, 3. RAT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18528" y="631009"/>
            <a:ext cx="1453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4. Angles and Bearing,</a:t>
            </a:r>
          </a:p>
          <a:p>
            <a:pPr algn="ctr"/>
            <a:r>
              <a:rPr lang="en-US" sz="1200" dirty="0" smtClean="0"/>
              <a:t>5. Simultaneous Equations</a:t>
            </a:r>
          </a:p>
          <a:p>
            <a:pPr algn="ctr"/>
            <a:r>
              <a:rPr lang="en-US" sz="1200" dirty="0" smtClean="0"/>
              <a:t>6. Circles and Volume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531928" y="1048345"/>
            <a:ext cx="1263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7. Vectors</a:t>
            </a:r>
          </a:p>
          <a:p>
            <a:pPr algn="ctr"/>
            <a:r>
              <a:rPr lang="en-US" sz="1200" dirty="0" smtClean="0"/>
              <a:t>8. Ratios and Fractions</a:t>
            </a:r>
          </a:p>
          <a:p>
            <a:pPr algn="ctr"/>
            <a:r>
              <a:rPr lang="en-US" sz="1200" dirty="0" smtClean="0"/>
              <a:t>9. % and Interest</a:t>
            </a:r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046338"/>
            <a:ext cx="1318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10. Data,</a:t>
            </a:r>
          </a:p>
          <a:p>
            <a:pPr algn="ctr"/>
            <a:r>
              <a:rPr lang="en-US" sz="1200" dirty="0" smtClean="0"/>
              <a:t>11. Probability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5758" y="1046337"/>
            <a:ext cx="1305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12. Number</a:t>
            </a:r>
          </a:p>
          <a:p>
            <a:pPr algn="ctr"/>
            <a:r>
              <a:rPr lang="en-US" sz="1200" dirty="0" smtClean="0"/>
              <a:t>13. Sequences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76433" y="1049001"/>
            <a:ext cx="1165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14. Indices and Roots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195667" y="3155232"/>
            <a:ext cx="338554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– Unit 1,2 and 3</a:t>
            </a:r>
            <a:endParaRPr lang="en-US" sz="1000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311281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8802982" y="241563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9890430" y="242175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995663" y="2415638"/>
            <a:ext cx="160049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811879" y="2992030"/>
            <a:ext cx="492443" cy="232503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</a:t>
            </a:r>
            <a:r>
              <a:rPr lang="en-US" sz="1000" dirty="0" smtClean="0"/>
              <a:t>7, 8 and 9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1" name="TextBox 90"/>
          <p:cNvSpPr txBox="1"/>
          <p:nvPr/>
        </p:nvSpPr>
        <p:spPr>
          <a:xfrm>
            <a:off x="7606623" y="3115733"/>
            <a:ext cx="492443" cy="220133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</a:t>
            </a:r>
            <a:r>
              <a:rPr lang="en-US" sz="1000" dirty="0" smtClean="0"/>
              <a:t>10 and 11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7" name="TextBox 96"/>
          <p:cNvSpPr txBox="1"/>
          <p:nvPr/>
        </p:nvSpPr>
        <p:spPr>
          <a:xfrm>
            <a:off x="9443206" y="3155231"/>
            <a:ext cx="492443" cy="23481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/>
              <a:t>Unit </a:t>
            </a:r>
            <a:r>
              <a:rPr lang="en-US" sz="1000" dirty="0" smtClean="0"/>
              <a:t>12 and 13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8" name="TextBox 97"/>
          <p:cNvSpPr txBox="1"/>
          <p:nvPr/>
        </p:nvSpPr>
        <p:spPr>
          <a:xfrm>
            <a:off x="11217573" y="3035745"/>
            <a:ext cx="492443" cy="161627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End of Unit Assessment – </a:t>
            </a:r>
            <a:r>
              <a:rPr lang="en-US" sz="1000" dirty="0" smtClean="0"/>
              <a:t>14</a:t>
            </a:r>
            <a:endParaRPr lang="en-GB" sz="1000" dirty="0"/>
          </a:p>
          <a:p>
            <a:endParaRPr lang="en-GB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4020959" y="2977531"/>
            <a:ext cx="646331" cy="25258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– </a:t>
            </a:r>
            <a:r>
              <a:rPr lang="en-US" sz="1000" dirty="0" smtClean="0"/>
              <a:t>Units 4, 5 and 6</a:t>
            </a:r>
            <a:endParaRPr lang="en-GB" sz="1000" dirty="0"/>
          </a:p>
          <a:p>
            <a:pPr algn="ctr"/>
            <a:endParaRPr lang="en-GB" sz="1000" dirty="0"/>
          </a:p>
          <a:p>
            <a:endParaRPr lang="en-GB" sz="1000" dirty="0"/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597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2596028" y="2624563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331007" y="2831829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4434720" y="2746096"/>
            <a:ext cx="338554" cy="12271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265108" y="2840133"/>
            <a:ext cx="338554" cy="11969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8027633" y="2740323"/>
            <a:ext cx="338554" cy="129672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9817467" y="2840132"/>
            <a:ext cx="338554" cy="125082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5252105" y="278864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96952" y="2854335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60" name="TextBox 59"/>
          <p:cNvSpPr txBox="1"/>
          <p:nvPr/>
        </p:nvSpPr>
        <p:spPr>
          <a:xfrm>
            <a:off x="8737304" y="2845954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61" name="TextBox 60"/>
          <p:cNvSpPr txBox="1"/>
          <p:nvPr/>
        </p:nvSpPr>
        <p:spPr>
          <a:xfrm>
            <a:off x="10614787" y="2898602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313825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8560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966081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870816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058816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963551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74392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64865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4936288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41023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638880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43615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664971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569706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92523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197258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4" name="Rounded Rectangle 8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450339" y="2417130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8355074" y="2723187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86" name="Rounded Rectangle 8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136304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9041039" y="2707369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28867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19340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95" name="Rounded Rectangle 9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1016577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0921312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92720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 smtClean="0"/>
              <a:t>11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680873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E12804-5B24-9731-22A6-0C817AF14CF0}"/>
              </a:ext>
            </a:extLst>
          </p:cNvPr>
          <p:cNvSpPr/>
          <p:nvPr/>
        </p:nvSpPr>
        <p:spPr>
          <a:xfrm>
            <a:off x="3417403" y="2419770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508816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746494" y="624886"/>
            <a:ext cx="1453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ctr">
              <a:buAutoNum type="arabicPeriod"/>
            </a:pPr>
            <a:r>
              <a:rPr lang="en-US" sz="1200" dirty="0" smtClean="0"/>
              <a:t>Solving equations and inequalities</a:t>
            </a:r>
          </a:p>
          <a:p>
            <a:pPr algn="ctr"/>
            <a:r>
              <a:rPr lang="en-US" sz="1200" dirty="0" smtClean="0"/>
              <a:t>2. </a:t>
            </a:r>
            <a:r>
              <a:rPr lang="en-US" sz="1200" dirty="0" smtClean="0"/>
              <a:t>Linear and Non-linear Graphs</a:t>
            </a:r>
          </a:p>
          <a:p>
            <a:pPr algn="ctr"/>
            <a:r>
              <a:rPr lang="en-US" sz="1200" dirty="0" smtClean="0"/>
              <a:t>3. Multiplicative Reasoning</a:t>
            </a:r>
            <a:endParaRPr lang="en-US" sz="12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2718528" y="631009"/>
            <a:ext cx="1453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4. Equations and functions</a:t>
            </a:r>
          </a:p>
          <a:p>
            <a:pPr algn="ctr"/>
            <a:r>
              <a:rPr lang="en-US" sz="1200" dirty="0" smtClean="0"/>
              <a:t>5. Geometric Reasoning</a:t>
            </a:r>
          </a:p>
          <a:p>
            <a:pPr algn="ctr"/>
            <a:r>
              <a:rPr lang="en-US" sz="1200" dirty="0" smtClean="0"/>
              <a:t>6. Algebraic Reasoning,</a:t>
            </a:r>
          </a:p>
          <a:p>
            <a:pPr algn="ctr"/>
            <a:r>
              <a:rPr lang="en-US" sz="1200" dirty="0" smtClean="0"/>
              <a:t>7. Transforming and constructing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531928" y="1048345"/>
            <a:ext cx="1263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8. Probability and Statistics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336553" y="1046338"/>
            <a:ext cx="1318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Exam Practice 1 and 2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195667" y="3155232"/>
            <a:ext cx="338554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– Unit 1,2 and 3</a:t>
            </a:r>
            <a:endParaRPr lang="en-US" sz="1000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311281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6995663" y="2415638"/>
            <a:ext cx="160049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811878" y="2992030"/>
            <a:ext cx="338554" cy="92027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Exam Practice</a:t>
            </a:r>
            <a:endParaRPr lang="en-GB" sz="1000" dirty="0"/>
          </a:p>
        </p:txBody>
      </p:sp>
      <p:sp>
        <p:nvSpPr>
          <p:cNvPr id="91" name="TextBox 90"/>
          <p:cNvSpPr txBox="1"/>
          <p:nvPr/>
        </p:nvSpPr>
        <p:spPr>
          <a:xfrm>
            <a:off x="7606623" y="3115733"/>
            <a:ext cx="338554" cy="9213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Exam Practice</a:t>
            </a:r>
            <a:endParaRPr lang="en-GB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4020959" y="2977531"/>
            <a:ext cx="646331" cy="25258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– </a:t>
            </a:r>
            <a:r>
              <a:rPr lang="en-US" sz="1000" dirty="0" smtClean="0"/>
              <a:t>Units 4, 5,6 and 7</a:t>
            </a:r>
            <a:endParaRPr lang="en-GB" sz="1000" dirty="0"/>
          </a:p>
          <a:p>
            <a:pPr algn="ctr"/>
            <a:endParaRPr lang="en-GB" sz="1000" dirty="0"/>
          </a:p>
          <a:p>
            <a:endParaRPr lang="en-GB" sz="1000" dirty="0"/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597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102" name="TextBox 101"/>
          <p:cNvSpPr txBox="1"/>
          <p:nvPr/>
        </p:nvSpPr>
        <p:spPr>
          <a:xfrm>
            <a:off x="2596028" y="2624563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331007" y="2831829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4434720" y="2746096"/>
            <a:ext cx="338554" cy="12271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265108" y="2840133"/>
            <a:ext cx="338554" cy="119691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/>
              <a:t>Multiple choice Quiz</a:t>
            </a:r>
            <a:endParaRPr lang="en-GB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5252105" y="278864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Keywords Quiz</a:t>
            </a:r>
            <a:endParaRPr lang="en-GB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96952" y="2854335"/>
            <a:ext cx="338554" cy="7800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Fluency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313825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8560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966081" y="24016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870816" y="270771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058816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963551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743921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648656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4936288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41023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638880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43615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664971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569706" y="272338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92523" y="2408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197258" y="271453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Sparx Review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25480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 smtClean="0"/>
              <a:t>12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73079" y="1243226"/>
            <a:ext cx="1453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 1, 2a, 6 and 7a</a:t>
            </a:r>
            <a:endParaRPr lang="en-US" sz="12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2751795" y="1258121"/>
            <a:ext cx="1453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2, 3, 2b, 7b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387209" y="1268246"/>
            <a:ext cx="1650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4, 5, 3, 4a, 8a</a:t>
            </a:r>
          </a:p>
          <a:p>
            <a:pPr algn="ctr"/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258120"/>
            <a:ext cx="1318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6, 7, 5a, 8b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8834" y="1267714"/>
            <a:ext cx="1305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8, 5b, 9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55606" y="1243226"/>
            <a:ext cx="16880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Year 13 </a:t>
            </a:r>
            <a:r>
              <a:rPr lang="en-US" sz="1200" dirty="0" smtClean="0"/>
              <a:t>Units 1 and 2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195667" y="3155232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405" y="281232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280740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0892" y="2707716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965271" y="3133063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06" name="TextBox 105"/>
          <p:cNvSpPr txBox="1"/>
          <p:nvPr/>
        </p:nvSpPr>
        <p:spPr>
          <a:xfrm>
            <a:off x="5793703" y="3087218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7578588" y="3035745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9413786" y="3000899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11200540" y="3087218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3" name="Rounded Rectangle 112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2804072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4" name="Rounded Rectangle 11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532604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731827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3437147" y="281232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17" name="Rounded Rectangle 116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194482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3124634" y="2707716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19" name="Rounded Rectangle 118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4683625" y="239293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0" name="Rounded Rectangle 11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412157" y="239796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611380" y="261803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22" name="TextBox 121"/>
          <p:cNvSpPr txBox="1"/>
          <p:nvPr/>
        </p:nvSpPr>
        <p:spPr>
          <a:xfrm>
            <a:off x="5316700" y="279296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23" name="Rounded Rectangle 12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074035" y="238195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004187" y="268835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25" name="Rounded Rectangle 124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6549315" y="239293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6" name="Rounded Rectangle 12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77847" y="239796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6477070" y="261803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28" name="TextBox 127"/>
          <p:cNvSpPr txBox="1"/>
          <p:nvPr/>
        </p:nvSpPr>
        <p:spPr>
          <a:xfrm>
            <a:off x="7182390" y="279296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29" name="Rounded Rectangle 128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939725" y="238195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6869877" y="268835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31" name="Rounded Rectangle 13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361200" y="2401441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2" name="Rounded Rectangle 13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089732" y="2406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8288955" y="2626541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34" name="TextBox 133"/>
          <p:cNvSpPr txBox="1"/>
          <p:nvPr/>
        </p:nvSpPr>
        <p:spPr>
          <a:xfrm>
            <a:off x="8994275" y="280147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35" name="Rounded Rectangle 13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751610" y="23904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8681762" y="2696863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37" name="Rounded Rectangle 136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10063177" y="238542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8" name="Rounded Rectangle 13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791709" y="23904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9990932" y="261052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40" name="TextBox 139"/>
          <p:cNvSpPr txBox="1"/>
          <p:nvPr/>
        </p:nvSpPr>
        <p:spPr>
          <a:xfrm>
            <a:off x="10696252" y="278545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41" name="Rounded Rectangle 140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453587" y="237444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10383739" y="268084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46313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 smtClean="0"/>
              <a:t>Year </a:t>
            </a:r>
            <a:r>
              <a:rPr lang="en-US" dirty="0" smtClean="0"/>
              <a:t>13 </a:t>
            </a:r>
            <a:r>
              <a:rPr lang="en-US" dirty="0" smtClean="0"/>
              <a:t>– </a:t>
            </a:r>
            <a:r>
              <a:rPr lang="en-US" dirty="0" smtClean="0"/>
              <a:t>Maths</a:t>
            </a:r>
            <a:r>
              <a:rPr lang="en-US" dirty="0" smtClean="0"/>
              <a:t> 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117" y="1889245"/>
          <a:ext cx="10813311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53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80753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786270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818168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96902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2272286" y="1637932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4032063" y="1651757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5860220" y="1616351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7583610" y="1647310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9411744" y="1647310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11294593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90330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618862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462127" y="1612165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endParaRPr lang="en-US" sz="110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73079" y="1243226"/>
            <a:ext cx="1453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 3, 4, 5, 1</a:t>
            </a:r>
            <a:endParaRPr lang="en-US" sz="12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2751795" y="1258121"/>
            <a:ext cx="1453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6, 7, 2, 5</a:t>
            </a:r>
            <a:endParaRPr lang="en-GB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4387209" y="1268246"/>
            <a:ext cx="1650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8, 3a, 6</a:t>
            </a:r>
          </a:p>
          <a:p>
            <a:pPr algn="ctr"/>
            <a:endParaRPr lang="en-GB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6336553" y="1258120"/>
            <a:ext cx="1318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10, 11, 3b, 7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8128834" y="1267714"/>
            <a:ext cx="14099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Units 10, 11, 3b, 7</a:t>
            </a:r>
            <a:endParaRPr lang="en-GB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9955606" y="1243226"/>
            <a:ext cx="16880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Unit 12, 3c, 8</a:t>
            </a:r>
            <a:endParaRPr lang="en-GB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2195667" y="3155232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81" name="Rounded Rectangle 80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9538825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68907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07274" y="2753064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4100739" y="2750891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2306406" y="2740323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18085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523405" y="281232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280740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10892" y="2707716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965271" y="3133063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06" name="TextBox 105"/>
          <p:cNvSpPr txBox="1"/>
          <p:nvPr/>
        </p:nvSpPr>
        <p:spPr>
          <a:xfrm>
            <a:off x="5793703" y="3087218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7578588" y="3035745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9413786" y="3000899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11200540" y="3087218"/>
            <a:ext cx="492443" cy="224650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000" dirty="0" smtClean="0"/>
              <a:t>End of Unit Assessment </a:t>
            </a:r>
            <a:r>
              <a:rPr lang="en-US" sz="1000" dirty="0" smtClean="0"/>
              <a:t>for the units above</a:t>
            </a:r>
            <a:endParaRPr lang="en-US" sz="1000" dirty="0"/>
          </a:p>
        </p:txBody>
      </p:sp>
      <p:sp>
        <p:nvSpPr>
          <p:cNvPr id="113" name="Rounded Rectangle 112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2804072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4" name="Rounded Rectangle 113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532604" y="2417328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731827" y="2637394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3437147" y="2812325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17" name="Rounded Rectangle 116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3194482" y="240131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3124634" y="2707716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19" name="Rounded Rectangle 118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4683625" y="239293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0" name="Rounded Rectangle 119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412157" y="239796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611380" y="261803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22" name="TextBox 121"/>
          <p:cNvSpPr txBox="1"/>
          <p:nvPr/>
        </p:nvSpPr>
        <p:spPr>
          <a:xfrm>
            <a:off x="5316700" y="279296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23" name="Rounded Rectangle 122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5074035" y="238195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004187" y="268835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25" name="Rounded Rectangle 124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6549315" y="239293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6" name="Rounded Rectangle 125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7277847" y="239796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6477070" y="261803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28" name="TextBox 127"/>
          <p:cNvSpPr txBox="1"/>
          <p:nvPr/>
        </p:nvSpPr>
        <p:spPr>
          <a:xfrm>
            <a:off x="7182390" y="279296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29" name="Rounded Rectangle 128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6939725" y="238195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6869877" y="268835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31" name="Rounded Rectangle 13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8361200" y="2401441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2" name="Rounded Rectangle 13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9089732" y="2406475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8288955" y="2626541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34" name="TextBox 133"/>
          <p:cNvSpPr txBox="1"/>
          <p:nvPr/>
        </p:nvSpPr>
        <p:spPr>
          <a:xfrm>
            <a:off x="8994275" y="2801472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35" name="Rounded Rectangle 134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8751610" y="23904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8681762" y="2696863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  <p:sp>
        <p:nvSpPr>
          <p:cNvPr id="137" name="Rounded Rectangle 136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10063177" y="2385425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8" name="Rounded Rectangle 137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791709" y="2390459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9990932" y="2610525"/>
            <a:ext cx="338554" cy="136757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Multiple choice Quiz</a:t>
            </a:r>
            <a:endParaRPr lang="en-GB" sz="1000" dirty="0"/>
          </a:p>
        </p:txBody>
      </p:sp>
      <p:sp>
        <p:nvSpPr>
          <p:cNvPr id="140" name="TextBox 139"/>
          <p:cNvSpPr txBox="1"/>
          <p:nvPr/>
        </p:nvSpPr>
        <p:spPr>
          <a:xfrm>
            <a:off x="10696252" y="2785456"/>
            <a:ext cx="338554" cy="94691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Definition Quiz</a:t>
            </a:r>
            <a:endParaRPr lang="en-GB" sz="1000" dirty="0"/>
          </a:p>
        </p:txBody>
      </p:sp>
      <p:sp>
        <p:nvSpPr>
          <p:cNvPr id="141" name="Rounded Rectangle 140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0453587" y="2374443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10383739" y="2680847"/>
            <a:ext cx="338554" cy="115613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Statement Match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22993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0E183D5093CB40BEEACC23A7D6A64B" ma:contentTypeVersion="34" ma:contentTypeDescription="Create a new document." ma:contentTypeScope="" ma:versionID="577c2b0d08dddcd55b167ab1958110ff">
  <xsd:schema xmlns:xsd="http://www.w3.org/2001/XMLSchema" xmlns:xs="http://www.w3.org/2001/XMLSchema" xmlns:p="http://schemas.microsoft.com/office/2006/metadata/properties" xmlns:ns3="f3eb496d-7fd1-4128-a692-9e6489207172" xmlns:ns4="3bd078e8-258c-4c9c-8562-f063ac28811b" targetNamespace="http://schemas.microsoft.com/office/2006/metadata/properties" ma:root="true" ma:fieldsID="dbcd843b9b22f536c937b9d14145176b" ns3:_="" ns4:_="">
    <xsd:import namespace="f3eb496d-7fd1-4128-a692-9e6489207172"/>
    <xsd:import namespace="3bd078e8-258c-4c9c-8562-f063ac28811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eb496d-7fd1-4128-a692-9e64892071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d078e8-258c-4c9c-8562-f063ac28811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eb496d-7fd1-4128-a692-9e6489207172" xsi:nil="true"/>
    <TeamsChannelId xmlns="f3eb496d-7fd1-4128-a692-9e6489207172" xsi:nil="true"/>
    <Owner xmlns="f3eb496d-7fd1-4128-a692-9e6489207172">
      <UserInfo>
        <DisplayName/>
        <AccountId xsi:nil="true"/>
        <AccountType/>
      </UserInfo>
    </Owner>
    <Math_Settings xmlns="f3eb496d-7fd1-4128-a692-9e6489207172" xsi:nil="true"/>
    <AppVersion xmlns="f3eb496d-7fd1-4128-a692-9e6489207172" xsi:nil="true"/>
    <Invited_Teachers xmlns="f3eb496d-7fd1-4128-a692-9e6489207172" xsi:nil="true"/>
    <IsNotebookLocked xmlns="f3eb496d-7fd1-4128-a692-9e6489207172" xsi:nil="true"/>
    <NotebookType xmlns="f3eb496d-7fd1-4128-a692-9e6489207172" xsi:nil="true"/>
    <FolderType xmlns="f3eb496d-7fd1-4128-a692-9e6489207172" xsi:nil="true"/>
    <Teams_Channel_Section_Location xmlns="f3eb496d-7fd1-4128-a692-9e6489207172" xsi:nil="true"/>
    <Teachers xmlns="f3eb496d-7fd1-4128-a692-9e6489207172">
      <UserInfo>
        <DisplayName/>
        <AccountId xsi:nil="true"/>
        <AccountType/>
      </UserInfo>
    </Teachers>
    <Students xmlns="f3eb496d-7fd1-4128-a692-9e6489207172">
      <UserInfo>
        <DisplayName/>
        <AccountId xsi:nil="true"/>
        <AccountType/>
      </UserInfo>
    </Students>
    <Student_Groups xmlns="f3eb496d-7fd1-4128-a692-9e6489207172">
      <UserInfo>
        <DisplayName/>
        <AccountId xsi:nil="true"/>
        <AccountType/>
      </UserInfo>
    </Student_Groups>
    <Is_Collaboration_Space_Locked xmlns="f3eb496d-7fd1-4128-a692-9e6489207172" xsi:nil="true"/>
    <LMS_Mappings xmlns="f3eb496d-7fd1-4128-a692-9e6489207172" xsi:nil="true"/>
    <Invited_Students xmlns="f3eb496d-7fd1-4128-a692-9e6489207172" xsi:nil="true"/>
    <CultureName xmlns="f3eb496d-7fd1-4128-a692-9e6489207172" xsi:nil="true"/>
    <Distribution_Groups xmlns="f3eb496d-7fd1-4128-a692-9e6489207172" xsi:nil="true"/>
    <Self_Registration_Enabled xmlns="f3eb496d-7fd1-4128-a692-9e6489207172" xsi:nil="true"/>
    <Has_Teacher_Only_SectionGroup xmlns="f3eb496d-7fd1-4128-a692-9e6489207172" xsi:nil="true"/>
    <DefaultSectionNames xmlns="f3eb496d-7fd1-4128-a692-9e6489207172" xsi:nil="true"/>
    <Templates xmlns="f3eb496d-7fd1-4128-a692-9e6489207172" xsi:nil="true"/>
  </documentManagement>
</p:properties>
</file>

<file path=customXml/itemProps1.xml><?xml version="1.0" encoding="utf-8"?>
<ds:datastoreItem xmlns:ds="http://schemas.openxmlformats.org/officeDocument/2006/customXml" ds:itemID="{5E0A1268-147D-47B4-9A38-87B88DE43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eb496d-7fd1-4128-a692-9e6489207172"/>
    <ds:schemaRef ds:uri="3bd078e8-258c-4c9c-8562-f063ac2881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4308CE-CD18-4857-BDE5-A24B428E0D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5A4D4F-68E1-4130-913E-7737C14A7004}">
  <ds:schemaRefs>
    <ds:schemaRef ds:uri="http://purl.org/dc/elements/1.1/"/>
    <ds:schemaRef ds:uri="http://schemas.microsoft.com/office/2006/metadata/properties"/>
    <ds:schemaRef ds:uri="f3eb496d-7fd1-4128-a692-9e6489207172"/>
    <ds:schemaRef ds:uri="3bd078e8-258c-4c9c-8562-f063ac28811b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2377</TotalTime>
  <Words>1247</Words>
  <Application>Microsoft Office PowerPoint</Application>
  <PresentationFormat>Widescreen</PresentationFormat>
  <Paragraphs>493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Office Theme</vt:lpstr>
      <vt:lpstr>Year 7 – Maths </vt:lpstr>
      <vt:lpstr>Year 8 – Maths </vt:lpstr>
      <vt:lpstr>Year 9 – Maths </vt:lpstr>
      <vt:lpstr>Year 10 – Maths </vt:lpstr>
      <vt:lpstr>Year 11 – Maths </vt:lpstr>
      <vt:lpstr>Year 12 – Maths </vt:lpstr>
      <vt:lpstr>Year 13 – Maths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– English</dc:title>
  <dc:creator>Miss C Hodkinson</dc:creator>
  <cp:lastModifiedBy>S Ip</cp:lastModifiedBy>
  <cp:revision>66</cp:revision>
  <dcterms:created xsi:type="dcterms:W3CDTF">2023-01-16T17:08:09Z</dcterms:created>
  <dcterms:modified xsi:type="dcterms:W3CDTF">2023-07-14T12:40:38Z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0x010100B70E183D5093CB40BEEACC23A7D6A64B</vt:lpwstr>
  </property>
</Properties>
</file>