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57" r:id="rId4"/>
    <p:sldId id="258"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11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7/20/2023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a:solidFill>
                  <a:srgbClr val="538135"/>
                </a:solidFill>
                <a:latin typeface="Calibri Light" panose="020F0302020204030204" pitchFamily="34" charset="0"/>
              </a:rPr>
              <a:t>Psychology – A- Level (MIG) Tracker </a:t>
            </a:r>
            <a:endParaRPr lang="en-US" altLang="en-US" sz="1400" dirty="0">
              <a:solidFill>
                <a:srgbClr val="5B9BD5"/>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a:solidFill>
                  <a:srgbClr val="595959"/>
                </a:solidFill>
                <a:latin typeface="Calibri Light" panose="020F0302020204030204" pitchFamily="34" charset="0"/>
              </a:rPr>
              <a:t>Our Lady’s Catholic College, Morecambe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
        <p:nvSpPr>
          <p:cNvPr id="2" name="TextBox 1"/>
          <p:cNvSpPr txBox="1"/>
          <p:nvPr/>
        </p:nvSpPr>
        <p:spPr>
          <a:xfrm>
            <a:off x="2350008" y="3080632"/>
            <a:ext cx="7437120" cy="2862322"/>
          </a:xfrm>
          <a:prstGeom prst="rect">
            <a:avLst/>
          </a:prstGeom>
          <a:noFill/>
        </p:spPr>
        <p:txBody>
          <a:bodyPr wrap="square" rtlCol="0">
            <a:spAutoFit/>
          </a:bodyPr>
          <a:lstStyle/>
          <a:p>
            <a:r>
              <a:rPr lang="en-US" b="1" i="1" dirty="0"/>
              <a:t>Assessment Rationale in Psychology</a:t>
            </a:r>
            <a:endParaRPr lang="en-US" i="1" dirty="0"/>
          </a:p>
          <a:p>
            <a:r>
              <a:rPr lang="en-US" b="0" i="0" dirty="0">
                <a:solidFill>
                  <a:srgbClr val="374151"/>
                </a:solidFill>
                <a:effectLst/>
                <a:latin typeface="Söhne"/>
              </a:rPr>
              <a:t>The rationale behind the assessment of psychology at Our Lady’s Catholic College is to provide students with an in-depth understanding of the subject, develop critical thinking and analytical skills, and prepare them for higher education or careers in psychology or related fields. A-level psychology assessments are designed to cover a broad range of topics within the field, ensuring that students have a comprehensive understanding of the key theories, concepts, and research findings in psychology. Students are required to evaluate theories, assess the validity and reliability of evidence, and form evidence-based arguments.</a:t>
            </a:r>
            <a:r>
              <a:rPr lang="en-US" dirty="0">
                <a:solidFill>
                  <a:srgbClr val="374151"/>
                </a:solidFill>
                <a:latin typeface="Söhne"/>
              </a:rPr>
              <a:t> </a:t>
            </a:r>
            <a:endParaRPr lang="en-GB" dirty="0"/>
          </a:p>
        </p:txBody>
      </p:sp>
    </p:spTree>
    <p:extLst>
      <p:ext uri="{BB962C8B-B14F-4D97-AF65-F5344CB8AC3E}">
        <p14:creationId xmlns:p14="http://schemas.microsoft.com/office/powerpoint/2010/main" val="2415831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39757"/>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a:solidFill>
                  <a:srgbClr val="538135"/>
                </a:solidFill>
                <a:latin typeface="Calibri Light" panose="020F0302020204030204" pitchFamily="34" charset="0"/>
              </a:rPr>
              <a:t>Psychology – Year 12 Assessment (MIG) Tracker </a:t>
            </a:r>
            <a:endParaRPr lang="en-US" altLang="en-US" sz="1400" dirty="0">
              <a:solidFill>
                <a:srgbClr val="5B9BD5"/>
              </a:solidFill>
              <a:latin typeface="Calibri Light" panose="020F0302020204030204" pitchFamily="34" charset="0"/>
            </a:endParaRPr>
          </a:p>
        </p:txBody>
      </p:sp>
      <p:graphicFrame>
        <p:nvGraphicFramePr>
          <p:cNvPr id="3" name="Table 2"/>
          <p:cNvGraphicFramePr>
            <a:graphicFrameLocks noGrp="1"/>
          </p:cNvGraphicFramePr>
          <p:nvPr/>
        </p:nvGraphicFramePr>
        <p:xfrm>
          <a:off x="587624" y="2210018"/>
          <a:ext cx="8994120" cy="2966902"/>
        </p:xfrm>
        <a:graphic>
          <a:graphicData uri="http://schemas.openxmlformats.org/drawingml/2006/table">
            <a:tbl>
              <a:tblPr firstRow="1" bandRow="1">
                <a:tableStyleId>{5940675A-B579-460E-94D1-54222C63F5DA}</a:tableStyleId>
              </a:tblPr>
              <a:tblGrid>
                <a:gridCol w="2998040">
                  <a:extLst>
                    <a:ext uri="{9D8B030D-6E8A-4147-A177-3AD203B41FA5}">
                      <a16:colId xmlns:a16="http://schemas.microsoft.com/office/drawing/2014/main" val="2580080799"/>
                    </a:ext>
                  </a:extLst>
                </a:gridCol>
                <a:gridCol w="2998040">
                  <a:extLst>
                    <a:ext uri="{9D8B030D-6E8A-4147-A177-3AD203B41FA5}">
                      <a16:colId xmlns:a16="http://schemas.microsoft.com/office/drawing/2014/main" val="3072346180"/>
                    </a:ext>
                  </a:extLst>
                </a:gridCol>
                <a:gridCol w="2998040">
                  <a:extLst>
                    <a:ext uri="{9D8B030D-6E8A-4147-A177-3AD203B41FA5}">
                      <a16:colId xmlns:a16="http://schemas.microsoft.com/office/drawing/2014/main" val="3122818973"/>
                    </a:ext>
                  </a:extLst>
                </a:gridCol>
              </a:tblGrid>
              <a:tr h="40658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Term</a:t>
                      </a:r>
                      <a:r>
                        <a:rPr lang="en-US" baseline="0" dirty="0"/>
                        <a:t> 1</a:t>
                      </a:r>
                      <a:r>
                        <a:rPr lang="en-US" dirty="0"/>
                        <a:t> </a:t>
                      </a:r>
                      <a:endParaRPr lang="en-GB" dirty="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Term</a:t>
                      </a:r>
                      <a:r>
                        <a:rPr lang="en-US" baseline="0" dirty="0"/>
                        <a:t> 2</a:t>
                      </a:r>
                      <a:endParaRPr lang="en-GB" dirty="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Term 3</a:t>
                      </a:r>
                      <a:endParaRPr lang="en-GB" dirty="0"/>
                    </a:p>
                  </a:txBody>
                  <a:tcPr>
                    <a:solidFill>
                      <a:schemeClr val="bg2"/>
                    </a:solidFill>
                  </a:tcPr>
                </a:tc>
                <a:extLst>
                  <a:ext uri="{0D108BD9-81ED-4DB2-BD59-A6C34878D82A}">
                    <a16:rowId xmlns:a16="http://schemas.microsoft.com/office/drawing/2014/main" val="2268274286"/>
                  </a:ext>
                </a:extLst>
              </a:tr>
              <a:tr h="132098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a:sym typeface="Wingdings" panose="05000000000000000000" pitchFamily="2" charset="2"/>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dirty="0">
                          <a:sym typeface="Wingdings" panose="05000000000000000000" pitchFamily="2" charset="2"/>
                        </a:rPr>
                        <a:t>Social Influence</a:t>
                      </a:r>
                      <a:endParaRPr lang="en-US" dirty="0"/>
                    </a:p>
                    <a:p>
                      <a:pPr marL="0" marR="0" indent="0" algn="ctr"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ctr" defTabSz="914400" rtl="0" eaLnBrk="1" fontAlgn="auto" latinLnBrk="0" hangingPunct="1">
                        <a:lnSpc>
                          <a:spcPct val="100000"/>
                        </a:lnSpc>
                        <a:spcBef>
                          <a:spcPts val="0"/>
                        </a:spcBef>
                        <a:spcAft>
                          <a:spcPts val="0"/>
                        </a:spcAft>
                        <a:buClrTx/>
                        <a:buSzTx/>
                        <a:buFontTx/>
                        <a:buNone/>
                        <a:tabLst/>
                        <a:defRPr/>
                      </a:pPr>
                      <a:r>
                        <a:rPr lang="en-US" baseline="0" dirty="0"/>
                        <a:t>Memory</a:t>
                      </a:r>
                    </a:p>
                    <a:p>
                      <a:pPr marL="0" marR="0" indent="0" algn="ctr" defTabSz="914400" rtl="0" eaLnBrk="1" fontAlgn="auto" latinLnBrk="0" hangingPunct="1">
                        <a:lnSpc>
                          <a:spcPct val="100000"/>
                        </a:lnSpc>
                        <a:spcBef>
                          <a:spcPts val="0"/>
                        </a:spcBef>
                        <a:spcAft>
                          <a:spcPts val="0"/>
                        </a:spcAft>
                        <a:buClrTx/>
                        <a:buSzTx/>
                        <a:buFontTx/>
                        <a:buNone/>
                        <a:tabLst/>
                        <a:defRPr/>
                      </a:pPr>
                      <a:r>
                        <a:rPr lang="en-US" baseline="0" dirty="0">
                          <a:sym typeface="Wingdings" panose="05000000000000000000" pitchFamily="2" charset="2"/>
                        </a:rPr>
                        <a:t> </a:t>
                      </a:r>
                      <a:endParaRPr lang="en-US" baseline="0" dirty="0"/>
                    </a:p>
                    <a:p>
                      <a:pPr marL="0" marR="0" indent="0" algn="ctr" defTabSz="914400" rtl="0" eaLnBrk="1" fontAlgn="auto" latinLnBrk="0" hangingPunct="1">
                        <a:lnSpc>
                          <a:spcPct val="100000"/>
                        </a:lnSpc>
                        <a:spcBef>
                          <a:spcPts val="0"/>
                        </a:spcBef>
                        <a:spcAft>
                          <a:spcPts val="0"/>
                        </a:spcAft>
                        <a:buClrTx/>
                        <a:buSzTx/>
                        <a:buFontTx/>
                        <a:buNone/>
                        <a:tabLst/>
                        <a:defRPr/>
                      </a:pPr>
                      <a:r>
                        <a:rPr lang="en-GB" baseline="0" dirty="0"/>
                        <a:t>Research Methods</a:t>
                      </a:r>
                      <a:endParaRPr lang="en-GB" dirty="0"/>
                    </a:p>
                    <a:p>
                      <a:endParaRPr lang="en-GB" dirty="0"/>
                    </a:p>
                  </a:txBody>
                  <a:tcPr/>
                </a:tc>
                <a:tc>
                  <a:txBody>
                    <a:bodyPr/>
                    <a:lstStyle/>
                    <a:p>
                      <a:pPr algn="ctr"/>
                      <a:endParaRPr lang="en-GB" dirty="0"/>
                    </a:p>
                    <a:p>
                      <a:pPr algn="ctr"/>
                      <a:r>
                        <a:rPr lang="en-GB" dirty="0"/>
                        <a:t>Attachment</a:t>
                      </a:r>
                    </a:p>
                    <a:p>
                      <a:pPr algn="ctr"/>
                      <a:endParaRPr lang="en-GB" dirty="0"/>
                    </a:p>
                    <a:p>
                      <a:pPr algn="ctr"/>
                      <a:r>
                        <a:rPr lang="en-GB" dirty="0"/>
                        <a:t>Biopsychology</a:t>
                      </a:r>
                    </a:p>
                    <a:p>
                      <a:pPr algn="ctr"/>
                      <a:endParaRPr lang="en-GB" dirty="0"/>
                    </a:p>
                    <a:p>
                      <a:pPr algn="ctr"/>
                      <a:r>
                        <a:rPr lang="en-GB" dirty="0"/>
                        <a:t>Psychopathology</a:t>
                      </a:r>
                    </a:p>
                    <a:p>
                      <a:pPr algn="ctr"/>
                      <a:endParaRPr lang="en-GB" dirty="0"/>
                    </a:p>
                    <a:p>
                      <a:pPr algn="ctr"/>
                      <a:r>
                        <a:rPr lang="en-GB" dirty="0"/>
                        <a:t>Research Methods</a:t>
                      </a:r>
                    </a:p>
                    <a:p>
                      <a:pPr algn="ctr"/>
                      <a:endParaRPr lang="en-GB" dirty="0"/>
                    </a:p>
                  </a:txBody>
                  <a:tcPr/>
                </a:tc>
                <a:tc>
                  <a:txBody>
                    <a:bodyPr/>
                    <a:lstStyle/>
                    <a:p>
                      <a:pPr algn="ctr"/>
                      <a:endParaRPr lang="en-US" dirty="0"/>
                    </a:p>
                    <a:p>
                      <a:pPr algn="ctr"/>
                      <a:r>
                        <a:rPr lang="en-GB" dirty="0"/>
                        <a:t>Biopsychology</a:t>
                      </a:r>
                    </a:p>
                    <a:p>
                      <a:pPr algn="ctr"/>
                      <a:endParaRPr lang="en-GB" dirty="0"/>
                    </a:p>
                    <a:p>
                      <a:pPr algn="ctr"/>
                      <a:r>
                        <a:rPr lang="en-GB" dirty="0"/>
                        <a:t>Psychopathology</a:t>
                      </a:r>
                    </a:p>
                    <a:p>
                      <a:pPr algn="ctr"/>
                      <a:endParaRPr lang="en-GB" dirty="0"/>
                    </a:p>
                    <a:p>
                      <a:pPr algn="ctr"/>
                      <a:r>
                        <a:rPr lang="en-GB" dirty="0"/>
                        <a:t>Research Methods</a:t>
                      </a:r>
                    </a:p>
                  </a:txBody>
                  <a:tcPr/>
                </a:tc>
                <a:extLst>
                  <a:ext uri="{0D108BD9-81ED-4DB2-BD59-A6C34878D82A}">
                    <a16:rowId xmlns:a16="http://schemas.microsoft.com/office/drawing/2014/main" val="3367056621"/>
                  </a:ext>
                </a:extLst>
              </a:tr>
            </a:tbl>
          </a:graphicData>
        </a:graphic>
      </p:graphicFrame>
      <p:cxnSp>
        <p:nvCxnSpPr>
          <p:cNvPr id="10" name="Straight Connector 9"/>
          <p:cNvCxnSpPr/>
          <p:nvPr/>
        </p:nvCxnSpPr>
        <p:spPr>
          <a:xfrm>
            <a:off x="3571852" y="1157450"/>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157450"/>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5" name="TextBox 24"/>
          <p:cNvSpPr txBox="1"/>
          <p:nvPr/>
        </p:nvSpPr>
        <p:spPr>
          <a:xfrm>
            <a:off x="596533" y="1748714"/>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44" name="TextBox 43"/>
          <p:cNvSpPr txBox="1"/>
          <p:nvPr/>
        </p:nvSpPr>
        <p:spPr>
          <a:xfrm>
            <a:off x="6709588" y="1385382"/>
            <a:ext cx="1261507" cy="646331"/>
          </a:xfrm>
          <a:prstGeom prst="rect">
            <a:avLst/>
          </a:prstGeom>
          <a:solidFill>
            <a:schemeClr val="accent2"/>
          </a:solidFill>
          <a:ln>
            <a:solidFill>
              <a:schemeClr val="tx1"/>
            </a:solidFill>
          </a:ln>
        </p:spPr>
        <p:txBody>
          <a:bodyPr wrap="square" rtlCol="0">
            <a:spAutoFit/>
          </a:bodyPr>
          <a:lstStyle/>
          <a:p>
            <a:pPr algn="ctr"/>
            <a:r>
              <a:rPr lang="en-US" dirty="0"/>
              <a:t>External Exams</a:t>
            </a:r>
            <a:endParaRPr lang="en-GB" dirty="0"/>
          </a:p>
        </p:txBody>
      </p:sp>
      <p:sp>
        <p:nvSpPr>
          <p:cNvPr id="45" name="Rectangle 44"/>
          <p:cNvSpPr/>
          <p:nvPr/>
        </p:nvSpPr>
        <p:spPr>
          <a:xfrm>
            <a:off x="2304236" y="5712653"/>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1908221" y="5851152"/>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47" name="TextBox 46"/>
          <p:cNvSpPr txBox="1"/>
          <p:nvPr/>
        </p:nvSpPr>
        <p:spPr>
          <a:xfrm>
            <a:off x="4923657" y="5822789"/>
            <a:ext cx="340468"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5330285" y="5715363"/>
            <a:ext cx="2136032" cy="646331"/>
          </a:xfrm>
          <a:prstGeom prst="rect">
            <a:avLst/>
          </a:prstGeom>
          <a:ln>
            <a:solidFill>
              <a:schemeClr val="tx1"/>
            </a:solidFill>
          </a:ln>
        </p:spPr>
        <p:txBody>
          <a:bodyPr wrap="square">
            <a:spAutoFit/>
          </a:bodyPr>
          <a:lstStyle/>
          <a:p>
            <a:pPr algn="ctr"/>
            <a:r>
              <a:rPr lang="en-GB" dirty="0">
                <a:solidFill>
                  <a:srgbClr val="000000"/>
                </a:solidFill>
              </a:rPr>
              <a:t>Summative Assessment </a:t>
            </a:r>
            <a:endParaRPr lang="en-GB" dirty="0"/>
          </a:p>
        </p:txBody>
      </p:sp>
      <p:sp>
        <p:nvSpPr>
          <p:cNvPr id="4" name="TextBox 3">
            <a:extLst>
              <a:ext uri="{FF2B5EF4-FFF2-40B4-BE49-F238E27FC236}">
                <a16:creationId xmlns:a16="http://schemas.microsoft.com/office/drawing/2014/main" id="{E043C2AA-F4A6-189B-08DB-15027A178472}"/>
              </a:ext>
            </a:extLst>
          </p:cNvPr>
          <p:cNvSpPr txBox="1"/>
          <p:nvPr/>
        </p:nvSpPr>
        <p:spPr>
          <a:xfrm>
            <a:off x="1000725" y="17553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9" name="TextBox 8">
            <a:extLst>
              <a:ext uri="{FF2B5EF4-FFF2-40B4-BE49-F238E27FC236}">
                <a16:creationId xmlns:a16="http://schemas.microsoft.com/office/drawing/2014/main" id="{0878668C-F391-C426-2B0A-F90A171F8BFF}"/>
              </a:ext>
            </a:extLst>
          </p:cNvPr>
          <p:cNvSpPr txBox="1"/>
          <p:nvPr/>
        </p:nvSpPr>
        <p:spPr>
          <a:xfrm>
            <a:off x="723408" y="1321310"/>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11" name="TextBox 10">
            <a:extLst>
              <a:ext uri="{FF2B5EF4-FFF2-40B4-BE49-F238E27FC236}">
                <a16:creationId xmlns:a16="http://schemas.microsoft.com/office/drawing/2014/main" id="{E159FB0A-0B9E-C3AD-2D76-405F8D62D7C2}"/>
              </a:ext>
            </a:extLst>
          </p:cNvPr>
          <p:cNvSpPr txBox="1"/>
          <p:nvPr/>
        </p:nvSpPr>
        <p:spPr>
          <a:xfrm>
            <a:off x="1154104" y="1327936"/>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13" name="TextBox 12">
            <a:extLst>
              <a:ext uri="{FF2B5EF4-FFF2-40B4-BE49-F238E27FC236}">
                <a16:creationId xmlns:a16="http://schemas.microsoft.com/office/drawing/2014/main" id="{28B89425-420C-6869-5E76-90EFD240CEFA}"/>
              </a:ext>
            </a:extLst>
          </p:cNvPr>
          <p:cNvSpPr txBox="1"/>
          <p:nvPr/>
        </p:nvSpPr>
        <p:spPr>
          <a:xfrm>
            <a:off x="1438046" y="1768593"/>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15" name="TextBox 14">
            <a:extLst>
              <a:ext uri="{FF2B5EF4-FFF2-40B4-BE49-F238E27FC236}">
                <a16:creationId xmlns:a16="http://schemas.microsoft.com/office/drawing/2014/main" id="{8480B726-1719-7852-C023-0C8F3024974C}"/>
              </a:ext>
            </a:extLst>
          </p:cNvPr>
          <p:cNvSpPr txBox="1"/>
          <p:nvPr/>
        </p:nvSpPr>
        <p:spPr>
          <a:xfrm>
            <a:off x="1564921" y="1341189"/>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17" name="TextBox 16">
            <a:extLst>
              <a:ext uri="{FF2B5EF4-FFF2-40B4-BE49-F238E27FC236}">
                <a16:creationId xmlns:a16="http://schemas.microsoft.com/office/drawing/2014/main" id="{801A273D-D08A-997D-E8E4-3C18E18E1018}"/>
              </a:ext>
            </a:extLst>
          </p:cNvPr>
          <p:cNvSpPr txBox="1"/>
          <p:nvPr/>
        </p:nvSpPr>
        <p:spPr>
          <a:xfrm>
            <a:off x="1848236" y="1776166"/>
            <a:ext cx="364877"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55" name="TextBox 54">
            <a:extLst>
              <a:ext uri="{FF2B5EF4-FFF2-40B4-BE49-F238E27FC236}">
                <a16:creationId xmlns:a16="http://schemas.microsoft.com/office/drawing/2014/main" id="{0B8D34F1-05C2-EE9E-796E-8528D835A320}"/>
              </a:ext>
            </a:extLst>
          </p:cNvPr>
          <p:cNvSpPr txBox="1"/>
          <p:nvPr/>
        </p:nvSpPr>
        <p:spPr>
          <a:xfrm>
            <a:off x="2690377" y="1761965"/>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56" name="TextBox 55">
            <a:extLst>
              <a:ext uri="{FF2B5EF4-FFF2-40B4-BE49-F238E27FC236}">
                <a16:creationId xmlns:a16="http://schemas.microsoft.com/office/drawing/2014/main" id="{BD65E80C-5A26-A496-7D94-8CC05717EBC9}"/>
              </a:ext>
            </a:extLst>
          </p:cNvPr>
          <p:cNvSpPr txBox="1"/>
          <p:nvPr/>
        </p:nvSpPr>
        <p:spPr>
          <a:xfrm>
            <a:off x="1995617" y="1321309"/>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57" name="TextBox 56">
            <a:extLst>
              <a:ext uri="{FF2B5EF4-FFF2-40B4-BE49-F238E27FC236}">
                <a16:creationId xmlns:a16="http://schemas.microsoft.com/office/drawing/2014/main" id="{17469A10-6E02-E457-454F-E166AD7B6166}"/>
              </a:ext>
            </a:extLst>
          </p:cNvPr>
          <p:cNvSpPr txBox="1"/>
          <p:nvPr/>
        </p:nvSpPr>
        <p:spPr>
          <a:xfrm>
            <a:off x="2266307" y="1761966"/>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58" name="TextBox 57">
            <a:extLst>
              <a:ext uri="{FF2B5EF4-FFF2-40B4-BE49-F238E27FC236}">
                <a16:creationId xmlns:a16="http://schemas.microsoft.com/office/drawing/2014/main" id="{86327A6C-519A-7D59-2621-F5CF8A26FC7E}"/>
              </a:ext>
            </a:extLst>
          </p:cNvPr>
          <p:cNvSpPr txBox="1"/>
          <p:nvPr/>
        </p:nvSpPr>
        <p:spPr>
          <a:xfrm>
            <a:off x="2406434" y="1334562"/>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59" name="TextBox 58">
            <a:extLst>
              <a:ext uri="{FF2B5EF4-FFF2-40B4-BE49-F238E27FC236}">
                <a16:creationId xmlns:a16="http://schemas.microsoft.com/office/drawing/2014/main" id="{EADF38B3-5858-7A76-01A0-0681354FD8CF}"/>
              </a:ext>
            </a:extLst>
          </p:cNvPr>
          <p:cNvSpPr txBox="1"/>
          <p:nvPr/>
        </p:nvSpPr>
        <p:spPr>
          <a:xfrm>
            <a:off x="3087315" y="1756287"/>
            <a:ext cx="409689"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60" name="TextBox 59">
            <a:extLst>
              <a:ext uri="{FF2B5EF4-FFF2-40B4-BE49-F238E27FC236}">
                <a16:creationId xmlns:a16="http://schemas.microsoft.com/office/drawing/2014/main" id="{697A6870-F925-C17D-AA16-887F20910CA1}"/>
              </a:ext>
            </a:extLst>
          </p:cNvPr>
          <p:cNvSpPr txBox="1"/>
          <p:nvPr/>
        </p:nvSpPr>
        <p:spPr>
          <a:xfrm>
            <a:off x="2837130" y="1341188"/>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74" name="TextBox 73">
            <a:extLst>
              <a:ext uri="{FF2B5EF4-FFF2-40B4-BE49-F238E27FC236}">
                <a16:creationId xmlns:a16="http://schemas.microsoft.com/office/drawing/2014/main" id="{8000B4BE-8277-718D-FFE8-171C832AE881}"/>
              </a:ext>
            </a:extLst>
          </p:cNvPr>
          <p:cNvSpPr txBox="1"/>
          <p:nvPr/>
        </p:nvSpPr>
        <p:spPr>
          <a:xfrm>
            <a:off x="3651159" y="1768593"/>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75" name="TextBox 74">
            <a:extLst>
              <a:ext uri="{FF2B5EF4-FFF2-40B4-BE49-F238E27FC236}">
                <a16:creationId xmlns:a16="http://schemas.microsoft.com/office/drawing/2014/main" id="{398D8A58-06F6-767E-C310-D2D479DDB0EF}"/>
              </a:ext>
            </a:extLst>
          </p:cNvPr>
          <p:cNvSpPr txBox="1"/>
          <p:nvPr/>
        </p:nvSpPr>
        <p:spPr>
          <a:xfrm>
            <a:off x="4055351" y="1775219"/>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76" name="TextBox 75">
            <a:extLst>
              <a:ext uri="{FF2B5EF4-FFF2-40B4-BE49-F238E27FC236}">
                <a16:creationId xmlns:a16="http://schemas.microsoft.com/office/drawing/2014/main" id="{7F6058BE-048B-DB1A-4273-604004B3AA9C}"/>
              </a:ext>
            </a:extLst>
          </p:cNvPr>
          <p:cNvSpPr txBox="1"/>
          <p:nvPr/>
        </p:nvSpPr>
        <p:spPr>
          <a:xfrm>
            <a:off x="3778034" y="1341189"/>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77" name="TextBox 76">
            <a:extLst>
              <a:ext uri="{FF2B5EF4-FFF2-40B4-BE49-F238E27FC236}">
                <a16:creationId xmlns:a16="http://schemas.microsoft.com/office/drawing/2014/main" id="{AFCE87EA-4B88-5EF2-C7B9-A5661C8D77D9}"/>
              </a:ext>
            </a:extLst>
          </p:cNvPr>
          <p:cNvSpPr txBox="1"/>
          <p:nvPr/>
        </p:nvSpPr>
        <p:spPr>
          <a:xfrm>
            <a:off x="4208730" y="1347815"/>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78" name="TextBox 77">
            <a:extLst>
              <a:ext uri="{FF2B5EF4-FFF2-40B4-BE49-F238E27FC236}">
                <a16:creationId xmlns:a16="http://schemas.microsoft.com/office/drawing/2014/main" id="{A5AE0FE5-ECF2-85A1-7053-1A250F444591}"/>
              </a:ext>
            </a:extLst>
          </p:cNvPr>
          <p:cNvSpPr txBox="1"/>
          <p:nvPr/>
        </p:nvSpPr>
        <p:spPr>
          <a:xfrm>
            <a:off x="4492672" y="1788472"/>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79" name="TextBox 78">
            <a:extLst>
              <a:ext uri="{FF2B5EF4-FFF2-40B4-BE49-F238E27FC236}">
                <a16:creationId xmlns:a16="http://schemas.microsoft.com/office/drawing/2014/main" id="{E28F3F92-1C9A-86B7-179F-E49A69A7CACB}"/>
              </a:ext>
            </a:extLst>
          </p:cNvPr>
          <p:cNvSpPr txBox="1"/>
          <p:nvPr/>
        </p:nvSpPr>
        <p:spPr>
          <a:xfrm>
            <a:off x="4619547" y="1361068"/>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80" name="TextBox 79">
            <a:extLst>
              <a:ext uri="{FF2B5EF4-FFF2-40B4-BE49-F238E27FC236}">
                <a16:creationId xmlns:a16="http://schemas.microsoft.com/office/drawing/2014/main" id="{957F10B3-18EE-1082-CB50-5BDCAA829731}"/>
              </a:ext>
            </a:extLst>
          </p:cNvPr>
          <p:cNvSpPr txBox="1"/>
          <p:nvPr/>
        </p:nvSpPr>
        <p:spPr>
          <a:xfrm>
            <a:off x="4902862" y="1796045"/>
            <a:ext cx="364877"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81" name="TextBox 80">
            <a:extLst>
              <a:ext uri="{FF2B5EF4-FFF2-40B4-BE49-F238E27FC236}">
                <a16:creationId xmlns:a16="http://schemas.microsoft.com/office/drawing/2014/main" id="{6FC34D21-DAEC-B820-5249-778236A3F4C5}"/>
              </a:ext>
            </a:extLst>
          </p:cNvPr>
          <p:cNvSpPr txBox="1"/>
          <p:nvPr/>
        </p:nvSpPr>
        <p:spPr>
          <a:xfrm>
            <a:off x="5745003" y="1781844"/>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82" name="TextBox 81">
            <a:extLst>
              <a:ext uri="{FF2B5EF4-FFF2-40B4-BE49-F238E27FC236}">
                <a16:creationId xmlns:a16="http://schemas.microsoft.com/office/drawing/2014/main" id="{9F66E076-E067-11E7-115B-6AD2B8CF7146}"/>
              </a:ext>
            </a:extLst>
          </p:cNvPr>
          <p:cNvSpPr txBox="1"/>
          <p:nvPr/>
        </p:nvSpPr>
        <p:spPr>
          <a:xfrm>
            <a:off x="5050243" y="1341188"/>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83" name="TextBox 82">
            <a:extLst>
              <a:ext uri="{FF2B5EF4-FFF2-40B4-BE49-F238E27FC236}">
                <a16:creationId xmlns:a16="http://schemas.microsoft.com/office/drawing/2014/main" id="{6B3E945E-E8A6-80AE-320B-91D9DFCEC576}"/>
              </a:ext>
            </a:extLst>
          </p:cNvPr>
          <p:cNvSpPr txBox="1"/>
          <p:nvPr/>
        </p:nvSpPr>
        <p:spPr>
          <a:xfrm>
            <a:off x="5320933" y="1781845"/>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84" name="TextBox 83">
            <a:extLst>
              <a:ext uri="{FF2B5EF4-FFF2-40B4-BE49-F238E27FC236}">
                <a16:creationId xmlns:a16="http://schemas.microsoft.com/office/drawing/2014/main" id="{64A5265F-CEFA-F0A6-7E60-B05896F38B56}"/>
              </a:ext>
            </a:extLst>
          </p:cNvPr>
          <p:cNvSpPr txBox="1"/>
          <p:nvPr/>
        </p:nvSpPr>
        <p:spPr>
          <a:xfrm>
            <a:off x="5461060" y="1354441"/>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85" name="TextBox 84">
            <a:extLst>
              <a:ext uri="{FF2B5EF4-FFF2-40B4-BE49-F238E27FC236}">
                <a16:creationId xmlns:a16="http://schemas.microsoft.com/office/drawing/2014/main" id="{C67492AC-0850-0888-7E78-1378FD6F8F67}"/>
              </a:ext>
            </a:extLst>
          </p:cNvPr>
          <p:cNvSpPr txBox="1"/>
          <p:nvPr/>
        </p:nvSpPr>
        <p:spPr>
          <a:xfrm>
            <a:off x="6141941" y="1776166"/>
            <a:ext cx="409689"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86" name="TextBox 85">
            <a:extLst>
              <a:ext uri="{FF2B5EF4-FFF2-40B4-BE49-F238E27FC236}">
                <a16:creationId xmlns:a16="http://schemas.microsoft.com/office/drawing/2014/main" id="{602BBFA8-020D-A8F5-6090-9D7D08ABD2CB}"/>
              </a:ext>
            </a:extLst>
          </p:cNvPr>
          <p:cNvSpPr txBox="1"/>
          <p:nvPr/>
        </p:nvSpPr>
        <p:spPr>
          <a:xfrm>
            <a:off x="5891756" y="1361067"/>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94" name="TextBox 93">
            <a:extLst>
              <a:ext uri="{FF2B5EF4-FFF2-40B4-BE49-F238E27FC236}">
                <a16:creationId xmlns:a16="http://schemas.microsoft.com/office/drawing/2014/main" id="{FB3EFB08-5074-7491-18F5-D09F6EE71150}"/>
              </a:ext>
            </a:extLst>
          </p:cNvPr>
          <p:cNvSpPr txBox="1"/>
          <p:nvPr/>
        </p:nvSpPr>
        <p:spPr>
          <a:xfrm>
            <a:off x="8759873" y="1761965"/>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95" name="TextBox 94">
            <a:extLst>
              <a:ext uri="{FF2B5EF4-FFF2-40B4-BE49-F238E27FC236}">
                <a16:creationId xmlns:a16="http://schemas.microsoft.com/office/drawing/2014/main" id="{C4519BB7-4DE2-8BA7-DBE1-A8A80C265954}"/>
              </a:ext>
            </a:extLst>
          </p:cNvPr>
          <p:cNvSpPr txBox="1"/>
          <p:nvPr/>
        </p:nvSpPr>
        <p:spPr>
          <a:xfrm>
            <a:off x="8065113" y="1321309"/>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96" name="TextBox 95">
            <a:extLst>
              <a:ext uri="{FF2B5EF4-FFF2-40B4-BE49-F238E27FC236}">
                <a16:creationId xmlns:a16="http://schemas.microsoft.com/office/drawing/2014/main" id="{247EC570-14D3-382E-1385-48335ABFD8BD}"/>
              </a:ext>
            </a:extLst>
          </p:cNvPr>
          <p:cNvSpPr txBox="1"/>
          <p:nvPr/>
        </p:nvSpPr>
        <p:spPr>
          <a:xfrm>
            <a:off x="8335803" y="1761966"/>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97" name="TextBox 96">
            <a:extLst>
              <a:ext uri="{FF2B5EF4-FFF2-40B4-BE49-F238E27FC236}">
                <a16:creationId xmlns:a16="http://schemas.microsoft.com/office/drawing/2014/main" id="{85779B08-2AC9-1C04-714E-EEDE06A58370}"/>
              </a:ext>
            </a:extLst>
          </p:cNvPr>
          <p:cNvSpPr txBox="1"/>
          <p:nvPr/>
        </p:nvSpPr>
        <p:spPr>
          <a:xfrm>
            <a:off x="8475930" y="1334562"/>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98" name="TextBox 97">
            <a:extLst>
              <a:ext uri="{FF2B5EF4-FFF2-40B4-BE49-F238E27FC236}">
                <a16:creationId xmlns:a16="http://schemas.microsoft.com/office/drawing/2014/main" id="{8F439A48-1E9D-8931-0221-B58C4E9665A4}"/>
              </a:ext>
            </a:extLst>
          </p:cNvPr>
          <p:cNvSpPr txBox="1"/>
          <p:nvPr/>
        </p:nvSpPr>
        <p:spPr>
          <a:xfrm>
            <a:off x="9156811" y="1756287"/>
            <a:ext cx="409689"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99" name="TextBox 98">
            <a:extLst>
              <a:ext uri="{FF2B5EF4-FFF2-40B4-BE49-F238E27FC236}">
                <a16:creationId xmlns:a16="http://schemas.microsoft.com/office/drawing/2014/main" id="{B945BE9D-3B29-1A92-5E5D-276370F39DB8}"/>
              </a:ext>
            </a:extLst>
          </p:cNvPr>
          <p:cNvSpPr txBox="1"/>
          <p:nvPr/>
        </p:nvSpPr>
        <p:spPr>
          <a:xfrm>
            <a:off x="8906626" y="1341188"/>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Tree>
    <p:extLst>
      <p:ext uri="{BB962C8B-B14F-4D97-AF65-F5344CB8AC3E}">
        <p14:creationId xmlns:p14="http://schemas.microsoft.com/office/powerpoint/2010/main" val="3976884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39757"/>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a:solidFill>
                  <a:srgbClr val="538135"/>
                </a:solidFill>
                <a:latin typeface="Calibri Light" panose="020F0302020204030204" pitchFamily="34" charset="0"/>
              </a:rPr>
              <a:t>Psychology – Year 13 Assessment (MIG) Tracker </a:t>
            </a:r>
            <a:endParaRPr lang="en-US" altLang="en-US" sz="1400" dirty="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608027318"/>
              </p:ext>
            </p:extLst>
          </p:nvPr>
        </p:nvGraphicFramePr>
        <p:xfrm>
          <a:off x="587624" y="2210017"/>
          <a:ext cx="8994120" cy="3011339"/>
        </p:xfrm>
        <a:graphic>
          <a:graphicData uri="http://schemas.openxmlformats.org/drawingml/2006/table">
            <a:tbl>
              <a:tblPr firstRow="1" bandRow="1">
                <a:tableStyleId>{5940675A-B579-460E-94D1-54222C63F5DA}</a:tableStyleId>
              </a:tblPr>
              <a:tblGrid>
                <a:gridCol w="2998040">
                  <a:extLst>
                    <a:ext uri="{9D8B030D-6E8A-4147-A177-3AD203B41FA5}">
                      <a16:colId xmlns:a16="http://schemas.microsoft.com/office/drawing/2014/main" val="2580080799"/>
                    </a:ext>
                  </a:extLst>
                </a:gridCol>
                <a:gridCol w="2998040">
                  <a:extLst>
                    <a:ext uri="{9D8B030D-6E8A-4147-A177-3AD203B41FA5}">
                      <a16:colId xmlns:a16="http://schemas.microsoft.com/office/drawing/2014/main" val="3072346180"/>
                    </a:ext>
                  </a:extLst>
                </a:gridCol>
                <a:gridCol w="2998040">
                  <a:extLst>
                    <a:ext uri="{9D8B030D-6E8A-4147-A177-3AD203B41FA5}">
                      <a16:colId xmlns:a16="http://schemas.microsoft.com/office/drawing/2014/main" val="3122818973"/>
                    </a:ext>
                  </a:extLst>
                </a:gridCol>
              </a:tblGrid>
              <a:tr h="50629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Term</a:t>
                      </a:r>
                      <a:r>
                        <a:rPr lang="en-US" baseline="0" dirty="0"/>
                        <a:t> 1</a:t>
                      </a:r>
                      <a:r>
                        <a:rPr lang="en-US" dirty="0"/>
                        <a:t> </a:t>
                      </a:r>
                      <a:endParaRPr lang="en-GB" dirty="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Term</a:t>
                      </a:r>
                      <a:r>
                        <a:rPr lang="en-US" baseline="0" dirty="0"/>
                        <a:t> 2</a:t>
                      </a:r>
                      <a:endParaRPr lang="en-GB" dirty="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Term 3</a:t>
                      </a:r>
                      <a:endParaRPr lang="en-GB" dirty="0"/>
                    </a:p>
                  </a:txBody>
                  <a:tcPr>
                    <a:solidFill>
                      <a:schemeClr val="bg2"/>
                    </a:solidFill>
                  </a:tcPr>
                </a:tc>
                <a:extLst>
                  <a:ext uri="{0D108BD9-81ED-4DB2-BD59-A6C34878D82A}">
                    <a16:rowId xmlns:a16="http://schemas.microsoft.com/office/drawing/2014/main" val="2268274286"/>
                  </a:ext>
                </a:extLst>
              </a:tr>
              <a:tr h="250504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a:sym typeface="Wingdings" panose="05000000000000000000" pitchFamily="2" charset="2"/>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dirty="0">
                        <a:sym typeface="Wingdings" panose="05000000000000000000" pitchFamily="2" charset="2"/>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dirty="0">
                          <a:sym typeface="Wingdings" panose="05000000000000000000" pitchFamily="2" charset="2"/>
                        </a:rPr>
                        <a:t>Issues and Debates in Psychology</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ym typeface="Wingdings" panose="05000000000000000000" pitchFamily="2" charset="2"/>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dirty="0">
                          <a:sym typeface="Wingdings" panose="05000000000000000000" pitchFamily="2" charset="2"/>
                        </a:rPr>
                        <a:t>Relationships</a:t>
                      </a:r>
                      <a:endParaRPr lang="en-GB" dirty="0"/>
                    </a:p>
                    <a:p>
                      <a:endParaRPr lang="en-GB" dirty="0"/>
                    </a:p>
                  </a:txBody>
                  <a:tcPr/>
                </a:tc>
                <a:tc>
                  <a:txBody>
                    <a:bodyPr/>
                    <a:lstStyle/>
                    <a:p>
                      <a:pPr algn="ctr"/>
                      <a:endParaRPr lang="en-GB" dirty="0"/>
                    </a:p>
                    <a:p>
                      <a:pPr algn="ctr"/>
                      <a:r>
                        <a:rPr lang="en-GB" dirty="0"/>
                        <a:t>Schizophrenia</a:t>
                      </a:r>
                    </a:p>
                    <a:p>
                      <a:pPr algn="ctr"/>
                      <a:endParaRPr lang="en-GB" dirty="0"/>
                    </a:p>
                    <a:p>
                      <a:pPr algn="ctr"/>
                      <a:r>
                        <a:rPr lang="en-GB" dirty="0"/>
                        <a:t>Aggression</a:t>
                      </a:r>
                    </a:p>
                    <a:p>
                      <a:pPr algn="ctr"/>
                      <a:endParaRPr lang="en-GB" dirty="0"/>
                    </a:p>
                  </a:txBody>
                  <a:tcPr/>
                </a:tc>
                <a:tc>
                  <a:txBody>
                    <a:bodyPr/>
                    <a:lstStyle/>
                    <a:p>
                      <a:pPr algn="ctr"/>
                      <a:endParaRPr lang="en-US" dirty="0"/>
                    </a:p>
                  </a:txBody>
                  <a:tcPr/>
                </a:tc>
                <a:extLst>
                  <a:ext uri="{0D108BD9-81ED-4DB2-BD59-A6C34878D82A}">
                    <a16:rowId xmlns:a16="http://schemas.microsoft.com/office/drawing/2014/main" val="3367056621"/>
                  </a:ext>
                </a:extLst>
              </a:tr>
            </a:tbl>
          </a:graphicData>
        </a:graphic>
      </p:graphicFrame>
      <p:cxnSp>
        <p:nvCxnSpPr>
          <p:cNvPr id="10" name="Straight Connector 9"/>
          <p:cNvCxnSpPr/>
          <p:nvPr/>
        </p:nvCxnSpPr>
        <p:spPr>
          <a:xfrm>
            <a:off x="3571852" y="1157450"/>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157450"/>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5" name="TextBox 24"/>
          <p:cNvSpPr txBox="1"/>
          <p:nvPr/>
        </p:nvSpPr>
        <p:spPr>
          <a:xfrm>
            <a:off x="596533" y="1748714"/>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44" name="TextBox 43"/>
          <p:cNvSpPr txBox="1"/>
          <p:nvPr/>
        </p:nvSpPr>
        <p:spPr>
          <a:xfrm>
            <a:off x="6683084" y="1743191"/>
            <a:ext cx="1970586" cy="369332"/>
          </a:xfrm>
          <a:prstGeom prst="rect">
            <a:avLst/>
          </a:prstGeom>
          <a:solidFill>
            <a:schemeClr val="accent2"/>
          </a:solidFill>
          <a:ln>
            <a:solidFill>
              <a:schemeClr val="tx1"/>
            </a:solidFill>
          </a:ln>
        </p:spPr>
        <p:txBody>
          <a:bodyPr wrap="square" rtlCol="0">
            <a:spAutoFit/>
          </a:bodyPr>
          <a:lstStyle/>
          <a:p>
            <a:pPr algn="ctr"/>
            <a:r>
              <a:rPr lang="en-US" dirty="0"/>
              <a:t>External Exams</a:t>
            </a:r>
            <a:endParaRPr lang="en-GB" dirty="0"/>
          </a:p>
        </p:txBody>
      </p:sp>
      <p:sp>
        <p:nvSpPr>
          <p:cNvPr id="45" name="Rectangle 44"/>
          <p:cNvSpPr/>
          <p:nvPr/>
        </p:nvSpPr>
        <p:spPr>
          <a:xfrm>
            <a:off x="2304236" y="5712653"/>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1908221" y="5851152"/>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47" name="TextBox 46"/>
          <p:cNvSpPr txBox="1"/>
          <p:nvPr/>
        </p:nvSpPr>
        <p:spPr>
          <a:xfrm>
            <a:off x="4923657" y="5822789"/>
            <a:ext cx="340468"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5330285" y="5715363"/>
            <a:ext cx="2136032" cy="646331"/>
          </a:xfrm>
          <a:prstGeom prst="rect">
            <a:avLst/>
          </a:prstGeom>
          <a:ln>
            <a:solidFill>
              <a:schemeClr val="tx1"/>
            </a:solidFill>
          </a:ln>
        </p:spPr>
        <p:txBody>
          <a:bodyPr wrap="square">
            <a:spAutoFit/>
          </a:bodyPr>
          <a:lstStyle/>
          <a:p>
            <a:pPr algn="ctr"/>
            <a:r>
              <a:rPr lang="en-GB" dirty="0">
                <a:solidFill>
                  <a:srgbClr val="000000"/>
                </a:solidFill>
              </a:rPr>
              <a:t>Summative Assessment </a:t>
            </a:r>
            <a:endParaRPr lang="en-GB" dirty="0"/>
          </a:p>
        </p:txBody>
      </p:sp>
      <p:sp>
        <p:nvSpPr>
          <p:cNvPr id="4" name="TextBox 3">
            <a:extLst>
              <a:ext uri="{FF2B5EF4-FFF2-40B4-BE49-F238E27FC236}">
                <a16:creationId xmlns:a16="http://schemas.microsoft.com/office/drawing/2014/main" id="{E043C2AA-F4A6-189B-08DB-15027A178472}"/>
              </a:ext>
            </a:extLst>
          </p:cNvPr>
          <p:cNvSpPr txBox="1"/>
          <p:nvPr/>
        </p:nvSpPr>
        <p:spPr>
          <a:xfrm>
            <a:off x="1000725" y="17553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9" name="TextBox 8">
            <a:extLst>
              <a:ext uri="{FF2B5EF4-FFF2-40B4-BE49-F238E27FC236}">
                <a16:creationId xmlns:a16="http://schemas.microsoft.com/office/drawing/2014/main" id="{0878668C-F391-C426-2B0A-F90A171F8BFF}"/>
              </a:ext>
            </a:extLst>
          </p:cNvPr>
          <p:cNvSpPr txBox="1"/>
          <p:nvPr/>
        </p:nvSpPr>
        <p:spPr>
          <a:xfrm>
            <a:off x="723408" y="1321310"/>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11" name="TextBox 10">
            <a:extLst>
              <a:ext uri="{FF2B5EF4-FFF2-40B4-BE49-F238E27FC236}">
                <a16:creationId xmlns:a16="http://schemas.microsoft.com/office/drawing/2014/main" id="{E159FB0A-0B9E-C3AD-2D76-405F8D62D7C2}"/>
              </a:ext>
            </a:extLst>
          </p:cNvPr>
          <p:cNvSpPr txBox="1"/>
          <p:nvPr/>
        </p:nvSpPr>
        <p:spPr>
          <a:xfrm>
            <a:off x="1154104" y="1327936"/>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13" name="TextBox 12">
            <a:extLst>
              <a:ext uri="{FF2B5EF4-FFF2-40B4-BE49-F238E27FC236}">
                <a16:creationId xmlns:a16="http://schemas.microsoft.com/office/drawing/2014/main" id="{28B89425-420C-6869-5E76-90EFD240CEFA}"/>
              </a:ext>
            </a:extLst>
          </p:cNvPr>
          <p:cNvSpPr txBox="1"/>
          <p:nvPr/>
        </p:nvSpPr>
        <p:spPr>
          <a:xfrm>
            <a:off x="1438046" y="1768593"/>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15" name="TextBox 14">
            <a:extLst>
              <a:ext uri="{FF2B5EF4-FFF2-40B4-BE49-F238E27FC236}">
                <a16:creationId xmlns:a16="http://schemas.microsoft.com/office/drawing/2014/main" id="{8480B726-1719-7852-C023-0C8F3024974C}"/>
              </a:ext>
            </a:extLst>
          </p:cNvPr>
          <p:cNvSpPr txBox="1"/>
          <p:nvPr/>
        </p:nvSpPr>
        <p:spPr>
          <a:xfrm>
            <a:off x="1564921" y="1341189"/>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17" name="TextBox 16">
            <a:extLst>
              <a:ext uri="{FF2B5EF4-FFF2-40B4-BE49-F238E27FC236}">
                <a16:creationId xmlns:a16="http://schemas.microsoft.com/office/drawing/2014/main" id="{801A273D-D08A-997D-E8E4-3C18E18E1018}"/>
              </a:ext>
            </a:extLst>
          </p:cNvPr>
          <p:cNvSpPr txBox="1"/>
          <p:nvPr/>
        </p:nvSpPr>
        <p:spPr>
          <a:xfrm>
            <a:off x="1848236" y="1776166"/>
            <a:ext cx="364877"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55" name="TextBox 54">
            <a:extLst>
              <a:ext uri="{FF2B5EF4-FFF2-40B4-BE49-F238E27FC236}">
                <a16:creationId xmlns:a16="http://schemas.microsoft.com/office/drawing/2014/main" id="{0B8D34F1-05C2-EE9E-796E-8528D835A320}"/>
              </a:ext>
            </a:extLst>
          </p:cNvPr>
          <p:cNvSpPr txBox="1"/>
          <p:nvPr/>
        </p:nvSpPr>
        <p:spPr>
          <a:xfrm>
            <a:off x="2690377" y="1761965"/>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56" name="TextBox 55">
            <a:extLst>
              <a:ext uri="{FF2B5EF4-FFF2-40B4-BE49-F238E27FC236}">
                <a16:creationId xmlns:a16="http://schemas.microsoft.com/office/drawing/2014/main" id="{BD65E80C-5A26-A496-7D94-8CC05717EBC9}"/>
              </a:ext>
            </a:extLst>
          </p:cNvPr>
          <p:cNvSpPr txBox="1"/>
          <p:nvPr/>
        </p:nvSpPr>
        <p:spPr>
          <a:xfrm>
            <a:off x="1995617" y="1321309"/>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57" name="TextBox 56">
            <a:extLst>
              <a:ext uri="{FF2B5EF4-FFF2-40B4-BE49-F238E27FC236}">
                <a16:creationId xmlns:a16="http://schemas.microsoft.com/office/drawing/2014/main" id="{17469A10-6E02-E457-454F-E166AD7B6166}"/>
              </a:ext>
            </a:extLst>
          </p:cNvPr>
          <p:cNvSpPr txBox="1"/>
          <p:nvPr/>
        </p:nvSpPr>
        <p:spPr>
          <a:xfrm>
            <a:off x="2266307" y="1761966"/>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58" name="TextBox 57">
            <a:extLst>
              <a:ext uri="{FF2B5EF4-FFF2-40B4-BE49-F238E27FC236}">
                <a16:creationId xmlns:a16="http://schemas.microsoft.com/office/drawing/2014/main" id="{86327A6C-519A-7D59-2621-F5CF8A26FC7E}"/>
              </a:ext>
            </a:extLst>
          </p:cNvPr>
          <p:cNvSpPr txBox="1"/>
          <p:nvPr/>
        </p:nvSpPr>
        <p:spPr>
          <a:xfrm>
            <a:off x="2406434" y="1334562"/>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59" name="TextBox 58">
            <a:extLst>
              <a:ext uri="{FF2B5EF4-FFF2-40B4-BE49-F238E27FC236}">
                <a16:creationId xmlns:a16="http://schemas.microsoft.com/office/drawing/2014/main" id="{EADF38B3-5858-7A76-01A0-0681354FD8CF}"/>
              </a:ext>
            </a:extLst>
          </p:cNvPr>
          <p:cNvSpPr txBox="1"/>
          <p:nvPr/>
        </p:nvSpPr>
        <p:spPr>
          <a:xfrm>
            <a:off x="3087315" y="1756287"/>
            <a:ext cx="409689"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60" name="TextBox 59">
            <a:extLst>
              <a:ext uri="{FF2B5EF4-FFF2-40B4-BE49-F238E27FC236}">
                <a16:creationId xmlns:a16="http://schemas.microsoft.com/office/drawing/2014/main" id="{697A6870-F925-C17D-AA16-887F20910CA1}"/>
              </a:ext>
            </a:extLst>
          </p:cNvPr>
          <p:cNvSpPr txBox="1"/>
          <p:nvPr/>
        </p:nvSpPr>
        <p:spPr>
          <a:xfrm>
            <a:off x="2837130" y="1341188"/>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74" name="TextBox 73">
            <a:extLst>
              <a:ext uri="{FF2B5EF4-FFF2-40B4-BE49-F238E27FC236}">
                <a16:creationId xmlns:a16="http://schemas.microsoft.com/office/drawing/2014/main" id="{8000B4BE-8277-718D-FFE8-171C832AE881}"/>
              </a:ext>
            </a:extLst>
          </p:cNvPr>
          <p:cNvSpPr txBox="1"/>
          <p:nvPr/>
        </p:nvSpPr>
        <p:spPr>
          <a:xfrm>
            <a:off x="3651159" y="1768593"/>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75" name="TextBox 74">
            <a:extLst>
              <a:ext uri="{FF2B5EF4-FFF2-40B4-BE49-F238E27FC236}">
                <a16:creationId xmlns:a16="http://schemas.microsoft.com/office/drawing/2014/main" id="{398D8A58-06F6-767E-C310-D2D479DDB0EF}"/>
              </a:ext>
            </a:extLst>
          </p:cNvPr>
          <p:cNvSpPr txBox="1"/>
          <p:nvPr/>
        </p:nvSpPr>
        <p:spPr>
          <a:xfrm>
            <a:off x="4055351" y="1775219"/>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76" name="TextBox 75">
            <a:extLst>
              <a:ext uri="{FF2B5EF4-FFF2-40B4-BE49-F238E27FC236}">
                <a16:creationId xmlns:a16="http://schemas.microsoft.com/office/drawing/2014/main" id="{7F6058BE-048B-DB1A-4273-604004B3AA9C}"/>
              </a:ext>
            </a:extLst>
          </p:cNvPr>
          <p:cNvSpPr txBox="1"/>
          <p:nvPr/>
        </p:nvSpPr>
        <p:spPr>
          <a:xfrm>
            <a:off x="3778034" y="1341189"/>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77" name="TextBox 76">
            <a:extLst>
              <a:ext uri="{FF2B5EF4-FFF2-40B4-BE49-F238E27FC236}">
                <a16:creationId xmlns:a16="http://schemas.microsoft.com/office/drawing/2014/main" id="{AFCE87EA-4B88-5EF2-C7B9-A5661C8D77D9}"/>
              </a:ext>
            </a:extLst>
          </p:cNvPr>
          <p:cNvSpPr txBox="1"/>
          <p:nvPr/>
        </p:nvSpPr>
        <p:spPr>
          <a:xfrm>
            <a:off x="4208730" y="1347815"/>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78" name="TextBox 77">
            <a:extLst>
              <a:ext uri="{FF2B5EF4-FFF2-40B4-BE49-F238E27FC236}">
                <a16:creationId xmlns:a16="http://schemas.microsoft.com/office/drawing/2014/main" id="{A5AE0FE5-ECF2-85A1-7053-1A250F444591}"/>
              </a:ext>
            </a:extLst>
          </p:cNvPr>
          <p:cNvSpPr txBox="1"/>
          <p:nvPr/>
        </p:nvSpPr>
        <p:spPr>
          <a:xfrm>
            <a:off x="4492672" y="1788472"/>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79" name="TextBox 78">
            <a:extLst>
              <a:ext uri="{FF2B5EF4-FFF2-40B4-BE49-F238E27FC236}">
                <a16:creationId xmlns:a16="http://schemas.microsoft.com/office/drawing/2014/main" id="{E28F3F92-1C9A-86B7-179F-E49A69A7CACB}"/>
              </a:ext>
            </a:extLst>
          </p:cNvPr>
          <p:cNvSpPr txBox="1"/>
          <p:nvPr/>
        </p:nvSpPr>
        <p:spPr>
          <a:xfrm>
            <a:off x="4619547" y="1361068"/>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80" name="TextBox 79">
            <a:extLst>
              <a:ext uri="{FF2B5EF4-FFF2-40B4-BE49-F238E27FC236}">
                <a16:creationId xmlns:a16="http://schemas.microsoft.com/office/drawing/2014/main" id="{957F10B3-18EE-1082-CB50-5BDCAA829731}"/>
              </a:ext>
            </a:extLst>
          </p:cNvPr>
          <p:cNvSpPr txBox="1"/>
          <p:nvPr/>
        </p:nvSpPr>
        <p:spPr>
          <a:xfrm>
            <a:off x="4902862" y="1796045"/>
            <a:ext cx="364877"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81" name="TextBox 80">
            <a:extLst>
              <a:ext uri="{FF2B5EF4-FFF2-40B4-BE49-F238E27FC236}">
                <a16:creationId xmlns:a16="http://schemas.microsoft.com/office/drawing/2014/main" id="{6FC34D21-DAEC-B820-5249-778236A3F4C5}"/>
              </a:ext>
            </a:extLst>
          </p:cNvPr>
          <p:cNvSpPr txBox="1"/>
          <p:nvPr/>
        </p:nvSpPr>
        <p:spPr>
          <a:xfrm>
            <a:off x="5745003" y="1781844"/>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82" name="TextBox 81">
            <a:extLst>
              <a:ext uri="{FF2B5EF4-FFF2-40B4-BE49-F238E27FC236}">
                <a16:creationId xmlns:a16="http://schemas.microsoft.com/office/drawing/2014/main" id="{9F66E076-E067-11E7-115B-6AD2B8CF7146}"/>
              </a:ext>
            </a:extLst>
          </p:cNvPr>
          <p:cNvSpPr txBox="1"/>
          <p:nvPr/>
        </p:nvSpPr>
        <p:spPr>
          <a:xfrm>
            <a:off x="5050243" y="1341188"/>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83" name="TextBox 82">
            <a:extLst>
              <a:ext uri="{FF2B5EF4-FFF2-40B4-BE49-F238E27FC236}">
                <a16:creationId xmlns:a16="http://schemas.microsoft.com/office/drawing/2014/main" id="{6B3E945E-E8A6-80AE-320B-91D9DFCEC576}"/>
              </a:ext>
            </a:extLst>
          </p:cNvPr>
          <p:cNvSpPr txBox="1"/>
          <p:nvPr/>
        </p:nvSpPr>
        <p:spPr>
          <a:xfrm>
            <a:off x="5320933" y="1781845"/>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a:t>F</a:t>
            </a:r>
            <a:endParaRPr lang="en-GB" dirty="0"/>
          </a:p>
        </p:txBody>
      </p:sp>
      <p:sp>
        <p:nvSpPr>
          <p:cNvPr id="84" name="TextBox 83">
            <a:extLst>
              <a:ext uri="{FF2B5EF4-FFF2-40B4-BE49-F238E27FC236}">
                <a16:creationId xmlns:a16="http://schemas.microsoft.com/office/drawing/2014/main" id="{64A5265F-CEFA-F0A6-7E60-B05896F38B56}"/>
              </a:ext>
            </a:extLst>
          </p:cNvPr>
          <p:cNvSpPr txBox="1"/>
          <p:nvPr/>
        </p:nvSpPr>
        <p:spPr>
          <a:xfrm>
            <a:off x="5461060" y="1354441"/>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
        <p:nvSpPr>
          <p:cNvPr id="85" name="TextBox 84">
            <a:extLst>
              <a:ext uri="{FF2B5EF4-FFF2-40B4-BE49-F238E27FC236}">
                <a16:creationId xmlns:a16="http://schemas.microsoft.com/office/drawing/2014/main" id="{C67492AC-0850-0888-7E78-1378FD6F8F67}"/>
              </a:ext>
            </a:extLst>
          </p:cNvPr>
          <p:cNvSpPr txBox="1"/>
          <p:nvPr/>
        </p:nvSpPr>
        <p:spPr>
          <a:xfrm>
            <a:off x="6141941" y="1776166"/>
            <a:ext cx="409689" cy="369332"/>
          </a:xfrm>
          <a:prstGeom prst="rect">
            <a:avLst/>
          </a:prstGeom>
          <a:solidFill>
            <a:srgbClr val="FF0000"/>
          </a:solidFill>
          <a:ln>
            <a:solidFill>
              <a:schemeClr val="tx1"/>
            </a:solidFill>
          </a:ln>
        </p:spPr>
        <p:txBody>
          <a:bodyPr wrap="square" rtlCol="0">
            <a:spAutoFit/>
          </a:bodyPr>
          <a:lstStyle/>
          <a:p>
            <a:pPr algn="ctr"/>
            <a:r>
              <a:rPr lang="en-US" dirty="0"/>
              <a:t>S</a:t>
            </a:r>
            <a:endParaRPr lang="en-GB" dirty="0"/>
          </a:p>
        </p:txBody>
      </p:sp>
      <p:sp>
        <p:nvSpPr>
          <p:cNvPr id="86" name="TextBox 85">
            <a:extLst>
              <a:ext uri="{FF2B5EF4-FFF2-40B4-BE49-F238E27FC236}">
                <a16:creationId xmlns:a16="http://schemas.microsoft.com/office/drawing/2014/main" id="{602BBFA8-020D-A8F5-6090-9D7D08ABD2CB}"/>
              </a:ext>
            </a:extLst>
          </p:cNvPr>
          <p:cNvSpPr txBox="1"/>
          <p:nvPr/>
        </p:nvSpPr>
        <p:spPr>
          <a:xfrm>
            <a:off x="5891756" y="1361067"/>
            <a:ext cx="340468" cy="369332"/>
          </a:xfrm>
          <a:prstGeom prst="rect">
            <a:avLst/>
          </a:prstGeom>
          <a:solidFill>
            <a:srgbClr val="FFFF00"/>
          </a:solidFill>
          <a:ln>
            <a:solidFill>
              <a:schemeClr val="tx1"/>
            </a:solidFill>
          </a:ln>
        </p:spPr>
        <p:txBody>
          <a:bodyPr wrap="square" rtlCol="0">
            <a:spAutoFit/>
          </a:bodyPr>
          <a:lstStyle/>
          <a:p>
            <a:pPr algn="ctr"/>
            <a:r>
              <a:rPr lang="en-US" dirty="0"/>
              <a:t>F</a:t>
            </a:r>
            <a:endParaRPr lang="en-GB" dirty="0"/>
          </a:p>
        </p:txBody>
      </p:sp>
    </p:spTree>
    <p:extLst>
      <p:ext uri="{BB962C8B-B14F-4D97-AF65-F5344CB8AC3E}">
        <p14:creationId xmlns:p14="http://schemas.microsoft.com/office/powerpoint/2010/main" val="2236900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441287" y="-153402"/>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a:solidFill>
                  <a:srgbClr val="538135"/>
                </a:solidFill>
                <a:latin typeface="Calibri Light" panose="020F0302020204030204" pitchFamily="34" charset="0"/>
              </a:rPr>
              <a:t>Psychology– Year 12 and 13 Assessment (MIG) Rationale </a:t>
            </a:r>
            <a:endParaRPr lang="en-US" altLang="en-US" sz="1400" dirty="0">
              <a:solidFill>
                <a:srgbClr val="5B9BD5"/>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886149211"/>
              </p:ext>
            </p:extLst>
          </p:nvPr>
        </p:nvGraphicFramePr>
        <p:xfrm>
          <a:off x="447736" y="972132"/>
          <a:ext cx="9250618" cy="5332838"/>
        </p:xfrm>
        <a:graphic>
          <a:graphicData uri="http://schemas.openxmlformats.org/drawingml/2006/table">
            <a:tbl>
              <a:tblPr firstRow="1" bandRow="1">
                <a:tableStyleId>{5940675A-B579-460E-94D1-54222C63F5DA}</a:tableStyleId>
              </a:tblPr>
              <a:tblGrid>
                <a:gridCol w="1147553">
                  <a:extLst>
                    <a:ext uri="{9D8B030D-6E8A-4147-A177-3AD203B41FA5}">
                      <a16:colId xmlns:a16="http://schemas.microsoft.com/office/drawing/2014/main" val="276405610"/>
                    </a:ext>
                  </a:extLst>
                </a:gridCol>
                <a:gridCol w="4741010">
                  <a:extLst>
                    <a:ext uri="{9D8B030D-6E8A-4147-A177-3AD203B41FA5}">
                      <a16:colId xmlns:a16="http://schemas.microsoft.com/office/drawing/2014/main" val="2057694696"/>
                    </a:ext>
                  </a:extLst>
                </a:gridCol>
                <a:gridCol w="3362055">
                  <a:extLst>
                    <a:ext uri="{9D8B030D-6E8A-4147-A177-3AD203B41FA5}">
                      <a16:colId xmlns:a16="http://schemas.microsoft.com/office/drawing/2014/main" val="450241128"/>
                    </a:ext>
                  </a:extLst>
                </a:gridCol>
              </a:tblGrid>
              <a:tr h="364598">
                <a:tc>
                  <a:txBody>
                    <a:bodyPr/>
                    <a:lstStyle/>
                    <a:p>
                      <a:pPr algn="ctr"/>
                      <a:r>
                        <a:rPr lang="en-US" sz="1400" dirty="0"/>
                        <a:t>Assessment</a:t>
                      </a:r>
                      <a:r>
                        <a:rPr lang="en-US" sz="1400" baseline="0" dirty="0"/>
                        <a:t> </a:t>
                      </a:r>
                      <a:endParaRPr lang="en-GB" sz="1400" dirty="0"/>
                    </a:p>
                  </a:txBody>
                  <a:tcPr>
                    <a:solidFill>
                      <a:schemeClr val="accent3">
                        <a:lumMod val="60000"/>
                        <a:lumOff val="40000"/>
                      </a:schemeClr>
                    </a:solidFill>
                  </a:tcPr>
                </a:tc>
                <a:tc>
                  <a:txBody>
                    <a:bodyPr/>
                    <a:lstStyle/>
                    <a:p>
                      <a:pPr algn="ctr"/>
                      <a:r>
                        <a:rPr lang="en-US" sz="1400" dirty="0"/>
                        <a:t>Rationale</a:t>
                      </a:r>
                      <a:r>
                        <a:rPr lang="en-US" sz="1400" baseline="0" dirty="0"/>
                        <a:t> </a:t>
                      </a:r>
                      <a:endParaRPr lang="en-GB" sz="1400" dirty="0"/>
                    </a:p>
                  </a:txBody>
                  <a:tcPr>
                    <a:solidFill>
                      <a:schemeClr val="accent3">
                        <a:lumMod val="60000"/>
                        <a:lumOff val="40000"/>
                      </a:schemeClr>
                    </a:solidFill>
                  </a:tcPr>
                </a:tc>
                <a:tc>
                  <a:txBody>
                    <a:bodyPr/>
                    <a:lstStyle/>
                    <a:p>
                      <a:pPr algn="ctr"/>
                      <a:r>
                        <a:rPr lang="en-US" sz="1400" dirty="0"/>
                        <a:t>Feedback </a:t>
                      </a:r>
                      <a:endParaRPr lang="en-GB" sz="1400" dirty="0"/>
                    </a:p>
                  </a:txBody>
                  <a:tcPr>
                    <a:solidFill>
                      <a:schemeClr val="accent3">
                        <a:lumMod val="60000"/>
                        <a:lumOff val="40000"/>
                      </a:schemeClr>
                    </a:solidFill>
                  </a:tcPr>
                </a:tc>
                <a:extLst>
                  <a:ext uri="{0D108BD9-81ED-4DB2-BD59-A6C34878D82A}">
                    <a16:rowId xmlns:a16="http://schemas.microsoft.com/office/drawing/2014/main" val="3302611503"/>
                  </a:ext>
                </a:extLst>
              </a:tr>
              <a:tr h="1628579">
                <a:tc>
                  <a:txBody>
                    <a:bodyPr/>
                    <a:lstStyle/>
                    <a:p>
                      <a:r>
                        <a:rPr lang="en-US" sz="1400" dirty="0"/>
                        <a:t>Seneca Weekly Online Assessments</a:t>
                      </a:r>
                      <a:endParaRPr lang="en-GB" sz="1400" dirty="0"/>
                    </a:p>
                  </a:txBody>
                  <a:tcPr>
                    <a:solidFill>
                      <a:srgbClr val="92D050"/>
                    </a:solidFill>
                  </a:tcPr>
                </a:tc>
                <a:tc>
                  <a:txBody>
                    <a:bodyPr/>
                    <a:lstStyle/>
                    <a:p>
                      <a:r>
                        <a:rPr lang="en-US" sz="1400" dirty="0"/>
                        <a:t>An ongoing and easy to access program that pupils can use to support their learning throughout the entire curriculum of the course. </a:t>
                      </a:r>
                    </a:p>
                    <a:p>
                      <a:endParaRPr lang="en-US" sz="1400" dirty="0"/>
                    </a:p>
                    <a:p>
                      <a:r>
                        <a:rPr lang="en-US" sz="1400" dirty="0"/>
                        <a:t>Pupils will have weekly tasks to complete that will help to review prior learning and also pre-teach concepts to provide an holistic learning approach. </a:t>
                      </a:r>
                    </a:p>
                    <a:p>
                      <a:endParaRPr lang="en-GB" sz="1400" dirty="0"/>
                    </a:p>
                  </a:txBody>
                  <a:tcPr>
                    <a:solidFill>
                      <a:srgbClr val="92D050"/>
                    </a:solidFill>
                  </a:tcPr>
                </a:tc>
                <a:tc>
                  <a:txBody>
                    <a:bodyPr/>
                    <a:lstStyle/>
                    <a:p>
                      <a:r>
                        <a:rPr lang="en-US" sz="1400" dirty="0"/>
                        <a:t>Teacher analysis of the data automatically compiled by the program so the teacher can deliver quick targeted feedback to pupils.</a:t>
                      </a:r>
                    </a:p>
                    <a:p>
                      <a:endParaRPr lang="en-US" sz="1400" dirty="0"/>
                    </a:p>
                  </a:txBody>
                  <a:tcPr>
                    <a:solidFill>
                      <a:srgbClr val="92D050"/>
                    </a:solidFill>
                  </a:tcPr>
                </a:tc>
                <a:extLst>
                  <a:ext uri="{0D108BD9-81ED-4DB2-BD59-A6C34878D82A}">
                    <a16:rowId xmlns:a16="http://schemas.microsoft.com/office/drawing/2014/main" val="4017417596"/>
                  </a:ext>
                </a:extLst>
              </a:tr>
              <a:tr h="11219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Essay</a:t>
                      </a:r>
                      <a:r>
                        <a:rPr lang="en-US" sz="1400" baseline="0" dirty="0"/>
                        <a:t> based w</a:t>
                      </a:r>
                      <a:r>
                        <a:rPr lang="en-US" sz="1400" dirty="0"/>
                        <a:t>ritten  Assessment</a:t>
                      </a:r>
                      <a:r>
                        <a:rPr lang="en-US" sz="1400" baseline="0" dirty="0"/>
                        <a:t> </a:t>
                      </a:r>
                      <a:endParaRPr lang="en-GB" sz="1400" dirty="0"/>
                    </a:p>
                    <a:p>
                      <a:endParaRPr lang="en-GB" sz="1400" dirty="0"/>
                    </a:p>
                  </a:txBody>
                  <a:tcPr>
                    <a:solidFill>
                      <a:srgbClr val="FFFF00"/>
                    </a:solidFill>
                  </a:tcPr>
                </a:tc>
                <a:tc>
                  <a:txBody>
                    <a:bodyPr/>
                    <a:lstStyle/>
                    <a:p>
                      <a:r>
                        <a:rPr lang="en-US" sz="1400" baseline="0" dirty="0"/>
                        <a:t>AO1,AO2 and AO3 style exam questions set in class on a bi-weekly basis where pupils will build up familiarity and practice to exam based questions. Pupils will be given the topic of the test one week prior in order to do targeted revision on that topic.</a:t>
                      </a:r>
                    </a:p>
                    <a:p>
                      <a:endParaRPr lang="en-GB" sz="1400" dirty="0"/>
                    </a:p>
                  </a:txBody>
                  <a:tcPr>
                    <a:solidFill>
                      <a:srgbClr val="FFFF00"/>
                    </a:solidFill>
                  </a:tcPr>
                </a:tc>
                <a:tc>
                  <a:txBody>
                    <a:bodyPr/>
                    <a:lstStyle/>
                    <a:p>
                      <a:r>
                        <a:rPr lang="en-US" sz="1400" dirty="0"/>
                        <a:t>Teache</a:t>
                      </a:r>
                      <a:r>
                        <a:rPr lang="en-US" sz="1400" baseline="0" dirty="0"/>
                        <a:t>r marked – feedback given including an individual mark breakdown sheet. </a:t>
                      </a:r>
                    </a:p>
                    <a:p>
                      <a:r>
                        <a:rPr lang="en-US" sz="1400" baseline="0" dirty="0"/>
                        <a:t>Teacher will provide examples of strong answers and pupils will green pen and improve their answers. </a:t>
                      </a:r>
                      <a:endParaRPr lang="en-GB" sz="1400" dirty="0"/>
                    </a:p>
                  </a:txBody>
                  <a:tcPr>
                    <a:solidFill>
                      <a:srgbClr val="FFFF00"/>
                    </a:solidFill>
                  </a:tcPr>
                </a:tc>
                <a:extLst>
                  <a:ext uri="{0D108BD9-81ED-4DB2-BD59-A6C34878D82A}">
                    <a16:rowId xmlns:a16="http://schemas.microsoft.com/office/drawing/2014/main" val="2949853649"/>
                  </a:ext>
                </a:extLst>
              </a:tr>
              <a:tr h="868575">
                <a:tc>
                  <a:txBody>
                    <a:bodyPr/>
                    <a:lstStyle/>
                    <a:p>
                      <a:r>
                        <a:rPr lang="en-GB" sz="1400" dirty="0"/>
                        <a:t>Timed Summative</a:t>
                      </a:r>
                      <a:r>
                        <a:rPr lang="en-GB" sz="1400" baseline="0" dirty="0"/>
                        <a:t> assessment</a:t>
                      </a:r>
                      <a:endParaRPr lang="en-GB" sz="1400" dirty="0"/>
                    </a:p>
                  </a:txBody>
                  <a:tcPr>
                    <a:solidFill>
                      <a:srgbClr val="FF0000"/>
                    </a:solidFill>
                  </a:tcPr>
                </a:tc>
                <a:tc>
                  <a:txBody>
                    <a:bodyPr/>
                    <a:lstStyle/>
                    <a:p>
                      <a:r>
                        <a:rPr lang="en-GB" sz="1400" b="0" dirty="0"/>
                        <a:t>AO1,</a:t>
                      </a:r>
                      <a:r>
                        <a:rPr lang="en-GB" sz="1400" b="0" baseline="0" dirty="0"/>
                        <a:t> AO2 and AO3 style exam questions. </a:t>
                      </a:r>
                    </a:p>
                    <a:p>
                      <a:pPr marL="0" indent="0">
                        <a:buNone/>
                      </a:pPr>
                      <a:r>
                        <a:rPr lang="en-GB" sz="1400" b="0" baseline="0" dirty="0"/>
                        <a:t>40minutes for full topic section delivered in both teacher A and teacher B’s lessons. </a:t>
                      </a:r>
                    </a:p>
                    <a:p>
                      <a:pPr marL="0" indent="0">
                        <a:buNone/>
                      </a:pPr>
                      <a:r>
                        <a:rPr lang="en-GB" sz="1400" b="0" baseline="0" dirty="0"/>
                        <a:t>Delivery to be done at the end of each half-term with timings adjusted occasionally to match whole school assessment </a:t>
                      </a:r>
                    </a:p>
                    <a:p>
                      <a:pPr marL="0" indent="0">
                        <a:buNone/>
                      </a:pPr>
                      <a:r>
                        <a:rPr lang="en-GB" sz="1400" b="0" baseline="0" dirty="0"/>
                        <a:t>Timed assessments will include an assessment of synoptic connections. </a:t>
                      </a:r>
                    </a:p>
                    <a:p>
                      <a:pPr marL="0" indent="0">
                        <a:buNone/>
                      </a:pPr>
                      <a:endParaRPr lang="en-GB" sz="1400" b="0" dirty="0"/>
                    </a:p>
                  </a:txBody>
                  <a:tcPr>
                    <a:solidFill>
                      <a:srgbClr val="FF0000"/>
                    </a:solidFill>
                  </a:tcPr>
                </a:tc>
                <a:tc>
                  <a:txBody>
                    <a:bodyPr/>
                    <a:lstStyle/>
                    <a:p>
                      <a:r>
                        <a:rPr lang="en-US" sz="1400" dirty="0"/>
                        <a:t>Teache</a:t>
                      </a:r>
                      <a:r>
                        <a:rPr lang="en-US" sz="1400" baseline="0" dirty="0"/>
                        <a:t>r Marked – Feedback given as score and will relate to feedback necessary for grade collection and feedback to parents. </a:t>
                      </a:r>
                      <a:endParaRPr lang="en-GB" sz="1400" dirty="0"/>
                    </a:p>
                  </a:txBody>
                  <a:tcPr>
                    <a:solidFill>
                      <a:srgbClr val="FF0000"/>
                    </a:solidFill>
                  </a:tcPr>
                </a:tc>
                <a:extLst>
                  <a:ext uri="{0D108BD9-81ED-4DB2-BD59-A6C34878D82A}">
                    <a16:rowId xmlns:a16="http://schemas.microsoft.com/office/drawing/2014/main" val="2707972300"/>
                  </a:ext>
                </a:extLst>
              </a:tr>
            </a:tbl>
          </a:graphicData>
        </a:graphic>
      </p:graphicFrame>
      <p:sp>
        <p:nvSpPr>
          <p:cNvPr id="5" name="TextBox 4"/>
          <p:cNvSpPr txBox="1"/>
          <p:nvPr/>
        </p:nvSpPr>
        <p:spPr>
          <a:xfrm>
            <a:off x="312275" y="545650"/>
            <a:ext cx="9124545" cy="369332"/>
          </a:xfrm>
          <a:prstGeom prst="rect">
            <a:avLst/>
          </a:prstGeom>
          <a:solidFill>
            <a:schemeClr val="bg1"/>
          </a:solidFill>
        </p:spPr>
        <p:txBody>
          <a:bodyPr wrap="square" rtlCol="0">
            <a:spAutoFit/>
          </a:bodyPr>
          <a:lstStyle/>
          <a:p>
            <a:r>
              <a:rPr lang="en-US" dirty="0"/>
              <a:t>Year 12 and 13 Assessment Plan: </a:t>
            </a:r>
            <a:endParaRPr lang="en-GB" dirty="0"/>
          </a:p>
        </p:txBody>
      </p:sp>
    </p:spTree>
    <p:extLst>
      <p:ext uri="{BB962C8B-B14F-4D97-AF65-F5344CB8AC3E}">
        <p14:creationId xmlns:p14="http://schemas.microsoft.com/office/powerpoint/2010/main" val="24737936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TotalTime>
  <Words>510</Words>
  <Application>Microsoft Office PowerPoint</Application>
  <PresentationFormat>A4 Paper (210x297 mm)</PresentationFormat>
  <Paragraphs>131</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Söhne</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James Mckiernan</cp:lastModifiedBy>
  <cp:revision>38</cp:revision>
  <dcterms:created xsi:type="dcterms:W3CDTF">2023-06-13T09:38:34Z</dcterms:created>
  <dcterms:modified xsi:type="dcterms:W3CDTF">2023-07-20T00:36:49Z</dcterms:modified>
</cp:coreProperties>
</file>