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924495-A9E3-F71B-CE9D-A3099A746CF5}" v="100" dt="2023-06-29T08:06:51.7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nett, Clare" userId="S::c.bennett@olcc.lancs.sch.uk::a12d00b3-1048-48a9-9f54-2942b527c08d" providerId="AD" clId="Web-{17924495-A9E3-F71B-CE9D-A3099A746CF5}"/>
    <pc:docChg chg="modSld">
      <pc:chgData name="Bennett, Clare" userId="S::c.bennett@olcc.lancs.sch.uk::a12d00b3-1048-48a9-9f54-2942b527c08d" providerId="AD" clId="Web-{17924495-A9E3-F71B-CE9D-A3099A746CF5}" dt="2023-06-29T08:06:51.796" v="75" actId="20577"/>
      <pc:docMkLst>
        <pc:docMk/>
      </pc:docMkLst>
      <pc:sldChg chg="modSp">
        <pc:chgData name="Bennett, Clare" userId="S::c.bennett@olcc.lancs.sch.uk::a12d00b3-1048-48a9-9f54-2942b527c08d" providerId="AD" clId="Web-{17924495-A9E3-F71B-CE9D-A3099A746CF5}" dt="2023-06-29T08:05:36.963" v="43" actId="20577"/>
        <pc:sldMkLst>
          <pc:docMk/>
          <pc:sldMk cId="541422806" sldId="266"/>
        </pc:sldMkLst>
        <pc:spChg chg="mod">
          <ac:chgData name="Bennett, Clare" userId="S::c.bennett@olcc.lancs.sch.uk::a12d00b3-1048-48a9-9f54-2942b527c08d" providerId="AD" clId="Web-{17924495-A9E3-F71B-CE9D-A3099A746CF5}" dt="2023-06-29T08:05:36.963" v="43" actId="20577"/>
          <ac:spMkLst>
            <pc:docMk/>
            <pc:sldMk cId="541422806" sldId="266"/>
            <ac:spMk id="3" creationId="{00000000-0000-0000-0000-000000000000}"/>
          </ac:spMkLst>
        </pc:spChg>
      </pc:sldChg>
      <pc:sldChg chg="modSp">
        <pc:chgData name="Bennett, Clare" userId="S::c.bennett@olcc.lancs.sch.uk::a12d00b3-1048-48a9-9f54-2942b527c08d" providerId="AD" clId="Web-{17924495-A9E3-F71B-CE9D-A3099A746CF5}" dt="2023-06-29T08:06:51.796" v="75" actId="20577"/>
        <pc:sldMkLst>
          <pc:docMk/>
          <pc:sldMk cId="4155243910" sldId="268"/>
        </pc:sldMkLst>
        <pc:spChg chg="mod">
          <ac:chgData name="Bennett, Clare" userId="S::c.bennett@olcc.lancs.sch.uk::a12d00b3-1048-48a9-9f54-2942b527c08d" providerId="AD" clId="Web-{17924495-A9E3-F71B-CE9D-A3099A746CF5}" dt="2023-06-29T08:06:51.796" v="75" actId="20577"/>
          <ac:spMkLst>
            <pc:docMk/>
            <pc:sldMk cId="4155243910" sldId="26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990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3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54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88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16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2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551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897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27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834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621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5A5F4-7B53-4D30-A1C2-889ACA5F6C7F}" type="datetimeFigureOut">
              <a:rPr lang="en-GB" smtClean="0"/>
              <a:t>06/07/2023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B631B-C9DE-4BE3-A198-CC58ED4B80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8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654233" y="2291999"/>
            <a:ext cx="8055032" cy="1014412"/>
            <a:chOff x="1687787" y="2203613"/>
            <a:chExt cx="7951837" cy="101441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1687787" y="2203613"/>
              <a:ext cx="7951837" cy="1014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3600" u="none" strike="noStrike" cap="none" normalizeH="0">
                  <a:ln>
                    <a:noFill/>
                  </a:ln>
                  <a:solidFill>
                    <a:srgbClr val="538135"/>
                  </a:solidFill>
                  <a:effectLst/>
                  <a:latin typeface="Calibri Light" panose="020F0302020204030204" pitchFamily="34" charset="0"/>
                </a:rPr>
                <a:t>Our Lady’s Catholic College</a:t>
              </a:r>
              <a:endParaRPr kumimoji="0" lang="en-US" altLang="en-US" sz="4000" u="none" strike="noStrike" cap="none" normalizeH="0">
                <a:ln>
                  <a:noFill/>
                </a:ln>
                <a:solidFill>
                  <a:srgbClr val="538135"/>
                </a:solidFill>
                <a:effectLst/>
                <a:latin typeface="Calibri Light" panose="020F03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2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 Light" panose="020F0302020204030204" pitchFamily="34" charset="0"/>
                </a:rPr>
                <a:t>	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2360645" y="2854131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0645" y="2203613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 Box 142"/>
          <p:cNvSpPr txBox="1">
            <a:spLocks noChangeArrowheads="1"/>
          </p:cNvSpPr>
          <p:nvPr/>
        </p:nvSpPr>
        <p:spPr bwMode="auto">
          <a:xfrm>
            <a:off x="1458249" y="5942954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lang="en-US" altLang="en-US" sz="2600">
                <a:solidFill>
                  <a:srgbClr val="538135"/>
                </a:solidFill>
                <a:latin typeface="Calibri Light" panose="020F0302020204030204" pitchFamily="34" charset="0"/>
              </a:rPr>
              <a:t>Drama – Key Stage 4 Assessment Overview</a:t>
            </a: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5B9BD5"/>
              </a:solidFill>
              <a:effectLst/>
              <a:latin typeface="Calibri Light" panose="020F03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rgbClr val="595959"/>
                </a:solidFill>
                <a:effectLst/>
                <a:latin typeface="Calibri Light" panose="020F0302020204030204" pitchFamily="34" charset="0"/>
              </a:rPr>
              <a:t>Our Lady’s Catholic College, </a:t>
            </a:r>
            <a:r>
              <a:rPr kumimoji="0" lang="en-US" altLang="en-US" sz="900" b="0" i="0" u="none" strike="noStrike" cap="none" normalizeH="0" baseline="0" err="1">
                <a:ln>
                  <a:noFill/>
                </a:ln>
                <a:solidFill>
                  <a:srgbClr val="595959"/>
                </a:solidFill>
                <a:effectLst/>
                <a:latin typeface="Calibri Light" panose="020F0302020204030204" pitchFamily="34" charset="0"/>
              </a:rPr>
              <a:t>Morecambe</a:t>
            </a:r>
            <a:r>
              <a:rPr kumimoji="0" lang="en-US" altLang="en-US" sz="900" b="0" i="0" u="none" strike="noStrike" cap="none" normalizeH="0" baseline="0">
                <a:ln>
                  <a:noFill/>
                </a:ln>
                <a:solidFill>
                  <a:srgbClr val="595959"/>
                </a:solidFill>
                <a:effectLst/>
                <a:latin typeface="Calibri Light" panose="020F0302020204030204" pitchFamily="34" charset="0"/>
              </a:rPr>
              <a:t> Road, Lancaster, LA1</a:t>
            </a:r>
            <a:r>
              <a:rPr kumimoji="0" lang="en-US" altLang="en-US" sz="900" b="0" i="0" u="none" strike="noStrike" cap="none" normalizeH="0">
                <a:ln>
                  <a:noFill/>
                </a:ln>
                <a:solidFill>
                  <a:srgbClr val="595959"/>
                </a:solidFill>
                <a:effectLst/>
                <a:latin typeface="Calibri Light" panose="020F0302020204030204" pitchFamily="34" charset="0"/>
              </a:rPr>
              <a:t> 2RX</a:t>
            </a:r>
            <a:endParaRPr kumimoji="0" lang="en-US" altLang="en-US" sz="900" b="0" i="0" u="none" strike="noStrike" cap="none" normalizeH="0" baseline="0">
              <a:ln>
                <a:noFill/>
              </a:ln>
              <a:solidFill>
                <a:srgbClr val="538135"/>
              </a:solidFill>
              <a:effectLst/>
              <a:latin typeface="Calibri Light" panose="020F03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831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149" y="99654"/>
            <a:ext cx="10515600" cy="748379"/>
          </a:xfrm>
        </p:spPr>
        <p:txBody>
          <a:bodyPr anchor="t"/>
          <a:lstStyle/>
          <a:p>
            <a:pPr algn="ctr"/>
            <a:r>
              <a:rPr lang="en-US"/>
              <a:t>Drama Assessment Model: Year 10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A7A0E35E-FC84-0A45-9696-2E9E96AC8245}"/>
              </a:ext>
            </a:extLst>
          </p:cNvPr>
          <p:cNvGraphicFramePr>
            <a:graphicFrameLocks noGrp="1"/>
          </p:cNvGraphicFramePr>
          <p:nvPr/>
        </p:nvGraphicFramePr>
        <p:xfrm>
          <a:off x="1629752" y="2604650"/>
          <a:ext cx="894471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0785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230294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/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8904107-14E8-0846-B3E0-538B50FFCD80}"/>
              </a:ext>
            </a:extLst>
          </p:cNvPr>
          <p:cNvSpPr txBox="1"/>
          <p:nvPr/>
        </p:nvSpPr>
        <p:spPr>
          <a:xfrm>
            <a:off x="1374539" y="2354246"/>
            <a:ext cx="616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B1B7F2-19DA-A348-9492-24B6871AB7DD}"/>
              </a:ext>
            </a:extLst>
          </p:cNvPr>
          <p:cNvSpPr txBox="1"/>
          <p:nvPr/>
        </p:nvSpPr>
        <p:spPr>
          <a:xfrm>
            <a:off x="2839761" y="2372794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0796F9-60E2-EF44-8396-DF9DE55855E3}"/>
              </a:ext>
            </a:extLst>
          </p:cNvPr>
          <p:cNvSpPr txBox="1"/>
          <p:nvPr/>
        </p:nvSpPr>
        <p:spPr>
          <a:xfrm>
            <a:off x="4304981" y="2372794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309AB9-C8E7-CB48-AC4D-1BC17DCD223A}"/>
              </a:ext>
            </a:extLst>
          </p:cNvPr>
          <p:cNvSpPr txBox="1"/>
          <p:nvPr/>
        </p:nvSpPr>
        <p:spPr>
          <a:xfrm>
            <a:off x="588824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442FF0-992B-2B48-9E00-76E8B1B4EA65}"/>
              </a:ext>
            </a:extLst>
          </p:cNvPr>
          <p:cNvSpPr txBox="1"/>
          <p:nvPr/>
        </p:nvSpPr>
        <p:spPr>
          <a:xfrm>
            <a:off x="735346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4D13E2-F66F-9C46-B45B-929B546FC611}"/>
              </a:ext>
            </a:extLst>
          </p:cNvPr>
          <p:cNvSpPr txBox="1"/>
          <p:nvPr/>
        </p:nvSpPr>
        <p:spPr>
          <a:xfrm>
            <a:off x="881868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1599850" y="2005295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Induction practical 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2013321" y="2339849"/>
            <a:ext cx="0" cy="80959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1913675" y="3146700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233747" y="3154749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59232AC-C1D6-CE42-B39D-24476B8F48D5}"/>
              </a:ext>
            </a:extLst>
          </p:cNvPr>
          <p:cNvSpPr txBox="1"/>
          <p:nvPr/>
        </p:nvSpPr>
        <p:spPr>
          <a:xfrm rot="16200000">
            <a:off x="988958" y="3819381"/>
            <a:ext cx="1074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Summative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A206457-B63F-6042-8236-F149AE873813}"/>
              </a:ext>
            </a:extLst>
          </p:cNvPr>
          <p:cNvSpPr txBox="1"/>
          <p:nvPr/>
        </p:nvSpPr>
        <p:spPr>
          <a:xfrm rot="16200000">
            <a:off x="990983" y="2794861"/>
            <a:ext cx="1074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Formative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4748703" y="3143800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7115837" y="3146193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74681745-9845-3F4B-868F-163361856584}"/>
              </a:ext>
            </a:extLst>
          </p:cNvPr>
          <p:cNvSpPr/>
          <p:nvPr/>
        </p:nvSpPr>
        <p:spPr>
          <a:xfrm>
            <a:off x="6323365" y="3146193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4F1E7D3-EB09-6641-8EE6-0D26D71D1B09}"/>
              </a:ext>
            </a:extLst>
          </p:cNvPr>
          <p:cNvSpPr/>
          <p:nvPr/>
        </p:nvSpPr>
        <p:spPr>
          <a:xfrm>
            <a:off x="1183915" y="1597954"/>
            <a:ext cx="9618786" cy="364556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3314879" y="2109017"/>
            <a:ext cx="17368" cy="104834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480205" y="4597192"/>
            <a:ext cx="1188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Induction</a:t>
            </a:r>
            <a:endParaRPr lang="en-GB" b="1"/>
          </a:p>
        </p:txBody>
      </p:sp>
      <p:sp>
        <p:nvSpPr>
          <p:cNvPr id="61" name="TextBox 60"/>
          <p:cNvSpPr txBox="1"/>
          <p:nvPr/>
        </p:nvSpPr>
        <p:spPr>
          <a:xfrm>
            <a:off x="4848349" y="4572888"/>
            <a:ext cx="21603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ea typeface="Tahoma" panose="020B0604030504040204" pitchFamily="34" charset="0"/>
                <a:cs typeface="Tahoma" panose="020B0604030504040204" pitchFamily="34" charset="0"/>
              </a:rPr>
              <a:t>Blood Brothers</a:t>
            </a:r>
          </a:p>
          <a:p>
            <a:pPr algn="ctr"/>
            <a:r>
              <a:rPr lang="en-US" b="1">
                <a:ea typeface="Tahoma" panose="020B0604030504040204" pitchFamily="34" charset="0"/>
                <a:cs typeface="Tahoma" panose="020B0604030504040204" pitchFamily="34" charset="0"/>
              </a:rPr>
              <a:t>(Component 1)</a:t>
            </a:r>
            <a:endParaRPr lang="en-GB" b="1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5469089" y="2857053"/>
            <a:ext cx="6833" cy="26780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4612277" y="1992825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860319" y="4824155"/>
            <a:ext cx="188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Revision</a:t>
            </a:r>
            <a:endParaRPr lang="en-GB" b="1"/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2253448" y="3146700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2346137" y="1928483"/>
            <a:ext cx="6957" cy="122096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1833975" y="1573394"/>
            <a:ext cx="13353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Induction written 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2569487" y="3157365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2652616" y="2424116"/>
            <a:ext cx="9561" cy="72779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2337365" y="2027364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1 draft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485857" y="3140035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751379" y="3154749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2683439" y="1723435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2 draft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3329735" y="2126871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3 draft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3569512" y="2636063"/>
            <a:ext cx="3067" cy="51868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3621687" y="2419081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Dress rehearsal</a:t>
            </a: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  <a:endCxn id="51" idx="0"/>
          </p:cNvCxnSpPr>
          <p:nvPr/>
        </p:nvCxnSpPr>
        <p:spPr>
          <a:xfrm flipH="1">
            <a:off x="3851026" y="2764990"/>
            <a:ext cx="12376" cy="38975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A382B502-7165-7149-90C9-CFA614A2C9B3}"/>
              </a:ext>
            </a:extLst>
          </p:cNvPr>
          <p:cNvSpPr/>
          <p:nvPr/>
        </p:nvSpPr>
        <p:spPr>
          <a:xfrm>
            <a:off x="4205334" y="3548336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3778756" y="4342256"/>
            <a:ext cx="1334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synoptic assessment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C8B7445E-C743-394B-9924-71A61BC9DCA9}"/>
              </a:ext>
            </a:extLst>
          </p:cNvPr>
          <p:cNvCxnSpPr>
            <a:cxnSpLocks/>
          </p:cNvCxnSpPr>
          <p:nvPr/>
        </p:nvCxnSpPr>
        <p:spPr>
          <a:xfrm flipV="1">
            <a:off x="4297836" y="3880508"/>
            <a:ext cx="0" cy="51874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2452741" y="4597192"/>
            <a:ext cx="167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Devising</a:t>
            </a:r>
          </a:p>
          <a:p>
            <a:pPr algn="ctr"/>
            <a:r>
              <a:rPr lang="en-US" b="1"/>
              <a:t>(Component 2)</a:t>
            </a:r>
            <a:endParaRPr lang="en-GB" b="1"/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5036502" y="3146193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5340766" y="3159245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5634004" y="3159245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5068415" y="2119873"/>
            <a:ext cx="396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6.2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5285192" y="2470172"/>
            <a:ext cx="396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6.3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5550956" y="2280546"/>
            <a:ext cx="396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6.4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4850586" y="2505664"/>
            <a:ext cx="4670" cy="63211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5092301" y="2526981"/>
            <a:ext cx="7036" cy="58460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5737411" y="2678499"/>
            <a:ext cx="123" cy="45927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8" name="TextBox 87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6799856" y="4572888"/>
            <a:ext cx="1659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ea typeface="Tahoma" panose="020B0604030504040204" pitchFamily="34" charset="0"/>
                <a:cs typeface="Tahoma" panose="020B0604030504040204" pitchFamily="34" charset="0"/>
              </a:rPr>
              <a:t>Live Theatre</a:t>
            </a:r>
          </a:p>
          <a:p>
            <a:r>
              <a:rPr lang="en-US" b="1">
                <a:ea typeface="Tahoma" panose="020B0604030504040204" pitchFamily="34" charset="0"/>
                <a:cs typeface="Tahoma" panose="020B0604030504040204" pitchFamily="34" charset="0"/>
              </a:rPr>
              <a:t>(Component 1)</a:t>
            </a:r>
          </a:p>
        </p:txBody>
      </p: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6713950" y="3146193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7823544" y="316287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6411750" y="2140830"/>
            <a:ext cx="10707" cy="98402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6829321" y="2505664"/>
            <a:ext cx="104" cy="63211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7193632" y="2359875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7929536" y="2290081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A382B502-7165-7149-90C9-CFA614A2C9B3}"/>
              </a:ext>
            </a:extLst>
          </p:cNvPr>
          <p:cNvSpPr/>
          <p:nvPr/>
        </p:nvSpPr>
        <p:spPr>
          <a:xfrm>
            <a:off x="9335170" y="3571266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6245460" y="1740720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6.5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6652569" y="2069462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11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7021862" y="1955376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12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7709117" y="1879161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13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C8B7445E-C743-394B-9924-71A61BC9DCA9}"/>
              </a:ext>
            </a:extLst>
          </p:cNvPr>
          <p:cNvCxnSpPr>
            <a:cxnSpLocks/>
          </p:cNvCxnSpPr>
          <p:nvPr/>
        </p:nvCxnSpPr>
        <p:spPr>
          <a:xfrm flipV="1">
            <a:off x="9453845" y="3914332"/>
            <a:ext cx="0" cy="51874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9003897" y="4401867"/>
            <a:ext cx="13347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Mock exam</a:t>
            </a:r>
          </a:p>
        </p:txBody>
      </p:sp>
    </p:spTree>
    <p:extLst>
      <p:ext uri="{BB962C8B-B14F-4D97-AF65-F5344CB8AC3E}">
        <p14:creationId xmlns:p14="http://schemas.microsoft.com/office/powerpoint/2010/main" val="1389161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69900"/>
            <a:ext cx="10515600" cy="5707063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buNone/>
            </a:pPr>
            <a:r>
              <a:rPr lang="en-US" sz="1400" b="1">
                <a:ea typeface="+mn-lt"/>
                <a:cs typeface="+mn-lt"/>
              </a:rPr>
              <a:t>Induction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Induction practical – to assess students’ capability to learn a short extract of a script and perform it to an audience, demonstrating interpretation of character.</a:t>
            </a: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Induction written – to assess the students’ ability to evaluate their own performance and detail how they developed their performance in an analytical way.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b="1">
                <a:ea typeface="+mn-lt"/>
                <a:cs typeface="+mn-lt"/>
              </a:rPr>
              <a:t>Devising (Component 2)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Section 1 devising log draft – to assess the students’ knowledge of how they have responded to a stimulus, used research to develop ideas and assess understanding of dramatic intentions.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Section 2 devising log draft – to assess student’s knowledge of how the developed their piece and how they collaborated with others, refining their work in practice.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Section 3 devising log draft – to assess students’ evaluative skills (impact) and their appraisal of areas for improvement.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Dress rehearsal – to assess students’ level and range of theatrical skill, their inventiveness and contribution to the effectiveness of the piece and the extent to which they achieve their dramatic intentions.</a:t>
            </a:r>
            <a:br>
              <a:rPr lang="en-US" sz="1400">
                <a:ea typeface="+mn-lt"/>
                <a:cs typeface="+mn-lt"/>
              </a:rPr>
            </a:br>
            <a:r>
              <a:rPr lang="en-US" sz="1400">
                <a:ea typeface="+mn-lt"/>
                <a:cs typeface="+mn-lt"/>
              </a:rPr>
              <a:t/>
            </a:r>
            <a:br>
              <a:rPr lang="en-US" sz="1400">
                <a:ea typeface="+mn-lt"/>
                <a:cs typeface="+mn-lt"/>
              </a:rPr>
            </a:br>
            <a:r>
              <a:rPr lang="en-US" sz="1400">
                <a:ea typeface="+mn-lt"/>
                <a:cs typeface="+mn-lt"/>
              </a:rPr>
              <a:t>Devising Synoptic</a:t>
            </a: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Final assessment of section 1, 2 and 3 of devising log (as above) and final performance.  This assessment is marked by teacher and potentially moderated externally (one of two devised assessments will be moderated).</a:t>
            </a:r>
          </a:p>
          <a:p>
            <a:pPr marL="0" indent="0">
              <a:buNone/>
            </a:pPr>
            <a:r>
              <a:rPr lang="en-US" sz="1400" b="1">
                <a:ea typeface="+mn-lt"/>
                <a:cs typeface="+mn-lt"/>
              </a:rPr>
              <a:t>Component 1 (Blood Brothers)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Exploration of Blood Brothers text covers practical and theoretical concepts.  MIGs are based on the assessment via the written paper.</a:t>
            </a: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Qu 6.1 – assessment of students’ knowledge of design skills and how these can be applied in context.  Assessment of knowledge and understanding of social context.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400">
                <a:ea typeface="+mn-lt"/>
                <a:cs typeface="+mn-lt"/>
              </a:rPr>
              <a:t>Qu. 6.2 – assessment of students’ understanding of the application of acting skills to create effect.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sz="140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6.3 – assessment of students' understanding of the use of space, application of acting skills to adhere to a specific focus (e.g. creation of tension).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6.4 – assessment of students understanding of interpretation, their knowledge of the play as a whole and the character arc.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6.5 – assessment of students’ knowledge of design skills, their knowledge of the play as a whole and how design skills can contribute to meaning.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b="1">
                <a:ea typeface="+mn-lt"/>
                <a:cs typeface="+mn-lt"/>
              </a:rPr>
              <a:t>Component 1 (Live Theatre)</a:t>
            </a:r>
            <a:endParaRPr lang="en-US" b="1"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11 – assessment of students understanding of the application of acting skills to create meaning, and how theatre can be </a:t>
            </a:r>
            <a:r>
              <a:rPr lang="en-US" sz="1400" err="1">
                <a:ea typeface="+mn-lt"/>
                <a:cs typeface="+mn-lt"/>
              </a:rPr>
              <a:t>analysed</a:t>
            </a:r>
            <a:r>
              <a:rPr lang="en-US" sz="1400">
                <a:ea typeface="+mn-lt"/>
                <a:cs typeface="+mn-lt"/>
              </a:rPr>
              <a:t> and evaluated.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12 – assessment of students understanding of design skills to create meaning and how theatre can be </a:t>
            </a:r>
            <a:r>
              <a:rPr lang="en-US" sz="1400" err="1">
                <a:ea typeface="+mn-lt"/>
                <a:cs typeface="+mn-lt"/>
              </a:rPr>
              <a:t>analysed</a:t>
            </a:r>
            <a:r>
              <a:rPr lang="en-US" sz="1400">
                <a:ea typeface="+mn-lt"/>
                <a:cs typeface="+mn-lt"/>
              </a:rPr>
              <a:t> and evaluated.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Qu. 13 - assessment of students understanding of design skills to create meaning and how theatre can be </a:t>
            </a:r>
            <a:r>
              <a:rPr lang="en-US" sz="1400" err="1">
                <a:ea typeface="+mn-lt"/>
                <a:cs typeface="+mn-lt"/>
              </a:rPr>
              <a:t>analysed</a:t>
            </a:r>
            <a:r>
              <a:rPr lang="en-US" sz="1400">
                <a:ea typeface="+mn-lt"/>
                <a:cs typeface="+mn-lt"/>
              </a:rPr>
              <a:t> and evaluated. </a:t>
            </a:r>
            <a:r>
              <a:rPr lang="en-US" sz="14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400" b="1">
                <a:ea typeface="+mn-lt"/>
                <a:cs typeface="+mn-lt"/>
              </a:rPr>
              <a:t>Mock Exam – Synoptic</a:t>
            </a:r>
            <a:endParaRPr lang="en-US"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sz="1400">
                <a:ea typeface="+mn-lt"/>
                <a:cs typeface="+mn-lt"/>
              </a:rPr>
              <a:t>To assess knowledge and understanding of theatre roles and responsibilities, and all criteria from qu. 6.1 – qu. 13 above</a:t>
            </a:r>
            <a:endParaRPr lang="en-US"/>
          </a:p>
          <a:p>
            <a:pPr>
              <a:buNone/>
            </a:pPr>
            <a:endParaRPr lang="en-US" sz="1400" b="1">
              <a:ea typeface="Calibri"/>
              <a:cs typeface="Calibri"/>
            </a:endParaRPr>
          </a:p>
          <a:p>
            <a:endParaRPr lang="en-US" sz="1000">
              <a:ea typeface="Calibri"/>
              <a:cs typeface="Calibri"/>
            </a:endParaRPr>
          </a:p>
          <a:p>
            <a:endParaRPr lang="en-US" sz="1000">
              <a:ea typeface="Calibri"/>
              <a:cs typeface="Calibri"/>
            </a:endParaRPr>
          </a:p>
          <a:p>
            <a:endParaRPr lang="en-US" sz="1000">
              <a:ea typeface="Calibri"/>
              <a:cs typeface="Calibri"/>
            </a:endParaRPr>
          </a:p>
          <a:p>
            <a:endParaRPr lang="en-US" sz="1400"/>
          </a:p>
          <a:p>
            <a:endParaRPr lang="en-US" sz="1400"/>
          </a:p>
          <a:p>
            <a:endParaRPr lang="en-US" sz="14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422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149" y="99654"/>
            <a:ext cx="10515600" cy="748379"/>
          </a:xfrm>
        </p:spPr>
        <p:txBody>
          <a:bodyPr anchor="t"/>
          <a:lstStyle/>
          <a:p>
            <a:pPr algn="ctr"/>
            <a:r>
              <a:rPr lang="en-US"/>
              <a:t>Drama Assessment Model: Year 11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A7A0E35E-FC84-0A45-9696-2E9E96AC8245}"/>
              </a:ext>
            </a:extLst>
          </p:cNvPr>
          <p:cNvGraphicFramePr>
            <a:graphicFrameLocks noGrp="1"/>
          </p:cNvGraphicFramePr>
          <p:nvPr/>
        </p:nvGraphicFramePr>
        <p:xfrm>
          <a:off x="1629752" y="2604650"/>
          <a:ext cx="894471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0785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1490785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230294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/>
                    </a:p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8904107-14E8-0846-B3E0-538B50FFCD80}"/>
              </a:ext>
            </a:extLst>
          </p:cNvPr>
          <p:cNvSpPr txBox="1"/>
          <p:nvPr/>
        </p:nvSpPr>
        <p:spPr>
          <a:xfrm>
            <a:off x="1374539" y="2354246"/>
            <a:ext cx="616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B1B7F2-19DA-A348-9492-24B6871AB7DD}"/>
              </a:ext>
            </a:extLst>
          </p:cNvPr>
          <p:cNvSpPr txBox="1"/>
          <p:nvPr/>
        </p:nvSpPr>
        <p:spPr>
          <a:xfrm>
            <a:off x="2839761" y="2372794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Aut.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0796F9-60E2-EF44-8396-DF9DE55855E3}"/>
              </a:ext>
            </a:extLst>
          </p:cNvPr>
          <p:cNvSpPr txBox="1"/>
          <p:nvPr/>
        </p:nvSpPr>
        <p:spPr>
          <a:xfrm>
            <a:off x="4304981" y="2372794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309AB9-C8E7-CB48-AC4D-1BC17DCD223A}"/>
              </a:ext>
            </a:extLst>
          </p:cNvPr>
          <p:cNvSpPr txBox="1"/>
          <p:nvPr/>
        </p:nvSpPr>
        <p:spPr>
          <a:xfrm>
            <a:off x="588824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442FF0-992B-2B48-9E00-76E8B1B4EA65}"/>
              </a:ext>
            </a:extLst>
          </p:cNvPr>
          <p:cNvSpPr txBox="1"/>
          <p:nvPr/>
        </p:nvSpPr>
        <p:spPr>
          <a:xfrm>
            <a:off x="735346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4D13E2-F66F-9C46-B45B-929B546FC611}"/>
              </a:ext>
            </a:extLst>
          </p:cNvPr>
          <p:cNvSpPr txBox="1"/>
          <p:nvPr/>
        </p:nvSpPr>
        <p:spPr>
          <a:xfrm>
            <a:off x="8818688" y="2388581"/>
            <a:ext cx="616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2013321" y="2339849"/>
            <a:ext cx="0" cy="80959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1913675" y="3146700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233747" y="3154749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59232AC-C1D6-CE42-B39D-24476B8F48D5}"/>
              </a:ext>
            </a:extLst>
          </p:cNvPr>
          <p:cNvSpPr txBox="1"/>
          <p:nvPr/>
        </p:nvSpPr>
        <p:spPr>
          <a:xfrm rot="16200000">
            <a:off x="988958" y="3819381"/>
            <a:ext cx="1074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Summative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A206457-B63F-6042-8236-F149AE873813}"/>
              </a:ext>
            </a:extLst>
          </p:cNvPr>
          <p:cNvSpPr txBox="1"/>
          <p:nvPr/>
        </p:nvSpPr>
        <p:spPr>
          <a:xfrm rot="16200000">
            <a:off x="990983" y="2794861"/>
            <a:ext cx="1074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Formative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4748703" y="3143800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74681745-9845-3F4B-868F-163361856584}"/>
              </a:ext>
            </a:extLst>
          </p:cNvPr>
          <p:cNvSpPr/>
          <p:nvPr/>
        </p:nvSpPr>
        <p:spPr>
          <a:xfrm>
            <a:off x="5738951" y="3146109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4F1E7D3-EB09-6641-8EE6-0D26D71D1B09}"/>
              </a:ext>
            </a:extLst>
          </p:cNvPr>
          <p:cNvSpPr/>
          <p:nvPr/>
        </p:nvSpPr>
        <p:spPr>
          <a:xfrm>
            <a:off x="1183915" y="1597954"/>
            <a:ext cx="9618786" cy="364556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3314879" y="2109017"/>
            <a:ext cx="17368" cy="104834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4748703" y="4426356"/>
            <a:ext cx="1318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ea typeface="Tahoma" panose="020B0604030504040204" pitchFamily="34" charset="0"/>
                <a:cs typeface="Tahoma" panose="020B0604030504040204" pitchFamily="34" charset="0"/>
              </a:rPr>
              <a:t>Component 1 Revision</a:t>
            </a:r>
            <a:endParaRPr lang="en-GB" b="1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4625718" y="2055901"/>
            <a:ext cx="554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BB exam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860319" y="4824155"/>
            <a:ext cx="1886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Revision</a:t>
            </a:r>
            <a:endParaRPr lang="en-GB" b="1"/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2253448" y="3146700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2346137" y="1928483"/>
            <a:ext cx="6957" cy="122096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BE0AE4F-86B2-7F45-9851-BADC14217239}"/>
              </a:ext>
            </a:extLst>
          </p:cNvPr>
          <p:cNvSpPr/>
          <p:nvPr/>
        </p:nvSpPr>
        <p:spPr>
          <a:xfrm>
            <a:off x="2569487" y="3157365"/>
            <a:ext cx="199293" cy="323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2652616" y="2424116"/>
            <a:ext cx="9561" cy="72779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1614365" y="1978379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1 draft</a:t>
            </a:r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485857" y="3140035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3751379" y="3154749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1808993" y="1583917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2 draft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2365482" y="1924126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3 draft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3569513" y="2386829"/>
            <a:ext cx="2254" cy="76792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3926988" y="2419053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Dress rehearsal</a:t>
            </a:r>
          </a:p>
        </p:txBody>
      </p:sp>
      <p:cxnSp>
        <p:nvCxnSpPr>
          <p:cNvPr id="60" name="Straight Arrow Connector 59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  <a:stCxn id="68" idx="1"/>
            <a:endCxn id="51" idx="0"/>
          </p:cNvCxnSpPr>
          <p:nvPr/>
        </p:nvCxnSpPr>
        <p:spPr>
          <a:xfrm flipH="1">
            <a:off x="3851026" y="1819153"/>
            <a:ext cx="25047" cy="133559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A382B502-7165-7149-90C9-CFA614A2C9B3}"/>
              </a:ext>
            </a:extLst>
          </p:cNvPr>
          <p:cNvSpPr/>
          <p:nvPr/>
        </p:nvSpPr>
        <p:spPr>
          <a:xfrm>
            <a:off x="4205334" y="3548336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3662337" y="4432879"/>
            <a:ext cx="1334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synoptic assessment</a:t>
            </a:r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C8B7445E-C743-394B-9924-71A61BC9DCA9}"/>
              </a:ext>
            </a:extLst>
          </p:cNvPr>
          <p:cNvCxnSpPr>
            <a:cxnSpLocks/>
          </p:cNvCxnSpPr>
          <p:nvPr/>
        </p:nvCxnSpPr>
        <p:spPr>
          <a:xfrm flipV="1">
            <a:off x="4297836" y="3880508"/>
            <a:ext cx="0" cy="51874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1738492" y="4432739"/>
            <a:ext cx="167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Devising</a:t>
            </a:r>
          </a:p>
          <a:p>
            <a:pPr algn="ctr"/>
            <a:r>
              <a:rPr lang="en-US" b="1"/>
              <a:t>(Component 2)</a:t>
            </a:r>
            <a:endParaRPr lang="en-GB" b="1"/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5237151" y="3145116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5068414" y="2119873"/>
            <a:ext cx="834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Live Theatre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4850586" y="2505664"/>
            <a:ext cx="4670" cy="63211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5321144" y="2565535"/>
            <a:ext cx="7036" cy="584603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Rounded Rectangle 89">
            <a:extLst>
              <a:ext uri="{FF2B5EF4-FFF2-40B4-BE49-F238E27FC236}">
                <a16:creationId xmlns:a16="http://schemas.microsoft.com/office/drawing/2014/main" id="{8A460E39-AABD-484E-AE97-07B57E1B1207}"/>
              </a:ext>
            </a:extLst>
          </p:cNvPr>
          <p:cNvSpPr/>
          <p:nvPr/>
        </p:nvSpPr>
        <p:spPr>
          <a:xfrm>
            <a:off x="6395647" y="3145994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1" name="Rounded Rectangle 90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7630615" y="316333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5828306" y="2153749"/>
            <a:ext cx="10707" cy="98402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6499110" y="2492745"/>
            <a:ext cx="104" cy="63211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7460548" y="2339849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" name="Rounded Rectangle 95">
            <a:extLst>
              <a:ext uri="{FF2B5EF4-FFF2-40B4-BE49-F238E27FC236}">
                <a16:creationId xmlns:a16="http://schemas.microsoft.com/office/drawing/2014/main" id="{A382B502-7165-7149-90C9-CFA614A2C9B3}"/>
              </a:ext>
            </a:extLst>
          </p:cNvPr>
          <p:cNvSpPr/>
          <p:nvPr/>
        </p:nvSpPr>
        <p:spPr>
          <a:xfrm>
            <a:off x="9234241" y="3576211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5482641" y="1764221"/>
            <a:ext cx="827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Script learning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6323265" y="1904072"/>
            <a:ext cx="8061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Scripted dress rehearsal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7227051" y="1981615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6.1</a:t>
            </a:r>
          </a:p>
        </p:txBody>
      </p: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C8B7445E-C743-394B-9924-71A61BC9DCA9}"/>
              </a:ext>
            </a:extLst>
          </p:cNvPr>
          <p:cNvCxnSpPr>
            <a:cxnSpLocks/>
          </p:cNvCxnSpPr>
          <p:nvPr/>
        </p:nvCxnSpPr>
        <p:spPr>
          <a:xfrm flipV="1">
            <a:off x="9351632" y="3914710"/>
            <a:ext cx="0" cy="51874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9003897" y="4401867"/>
            <a:ext cx="1334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Component 1 Exam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2962061" y="1623800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1 draft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3308562" y="1989920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2 draft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3876073" y="1619098"/>
            <a:ext cx="1335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Devising log section 3 draft</a:t>
            </a:r>
          </a:p>
        </p:txBody>
      </p:sp>
      <p:sp>
        <p:nvSpPr>
          <p:cNvPr id="69" name="Rounded Rectangle 68">
            <a:extLst>
              <a:ext uri="{FF2B5EF4-FFF2-40B4-BE49-F238E27FC236}">
                <a16:creationId xmlns:a16="http://schemas.microsoft.com/office/drawing/2014/main" id="{BD405907-AA6C-4049-9F54-694045B91381}"/>
              </a:ext>
            </a:extLst>
          </p:cNvPr>
          <p:cNvSpPr/>
          <p:nvPr/>
        </p:nvSpPr>
        <p:spPr>
          <a:xfrm>
            <a:off x="4055056" y="3141612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 flipH="1">
            <a:off x="4155332" y="2750907"/>
            <a:ext cx="12376" cy="38975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Rounded Rectangle 76">
            <a:extLst>
              <a:ext uri="{FF2B5EF4-FFF2-40B4-BE49-F238E27FC236}">
                <a16:creationId xmlns:a16="http://schemas.microsoft.com/office/drawing/2014/main" id="{A382B502-7165-7149-90C9-CFA614A2C9B3}"/>
              </a:ext>
            </a:extLst>
          </p:cNvPr>
          <p:cNvSpPr/>
          <p:nvPr/>
        </p:nvSpPr>
        <p:spPr>
          <a:xfrm>
            <a:off x="7105073" y="3560467"/>
            <a:ext cx="199293" cy="32004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4C4B4F7-D984-E74A-8D9C-A572E16352D4}"/>
              </a:ext>
            </a:extLst>
          </p:cNvPr>
          <p:cNvSpPr txBox="1"/>
          <p:nvPr/>
        </p:nvSpPr>
        <p:spPr>
          <a:xfrm>
            <a:off x="6423496" y="4291364"/>
            <a:ext cx="1334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Scripted performance (external)</a:t>
            </a:r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C8B7445E-C743-394B-9924-71A61BC9DCA9}"/>
              </a:ext>
            </a:extLst>
          </p:cNvPr>
          <p:cNvCxnSpPr>
            <a:cxnSpLocks/>
          </p:cNvCxnSpPr>
          <p:nvPr/>
        </p:nvCxnSpPr>
        <p:spPr>
          <a:xfrm flipV="1">
            <a:off x="7204719" y="3901310"/>
            <a:ext cx="0" cy="51874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6790931" y="4646511"/>
            <a:ext cx="167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Scripted</a:t>
            </a:r>
          </a:p>
          <a:p>
            <a:pPr algn="ctr"/>
            <a:r>
              <a:rPr lang="en-US" b="1"/>
              <a:t>(Component 3)</a:t>
            </a:r>
            <a:endParaRPr lang="en-GB" b="1"/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8447127" y="314968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5" name="Rounded Rectangle 74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7304366" y="315057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6" name="Rounded Rectangle 75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7912850" y="316333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82" name="Rounded Rectangle 81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8193317" y="314968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7752549" y="2353137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8044550" y="2340200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8310633" y="2353137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Arrow Connector 87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8525514" y="2353137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9" name="Rounded Rectangle 88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8726789" y="316333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7582315" y="1993743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6.2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7861504" y="1996108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6.3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8129242" y="1993743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6.4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8624922" y="2008590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12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8370236" y="1995669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11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8ECEDBDA-A34A-FB4C-B063-49638F432C52}"/>
              </a:ext>
            </a:extLst>
          </p:cNvPr>
          <p:cNvSpPr txBox="1"/>
          <p:nvPr/>
        </p:nvSpPr>
        <p:spPr>
          <a:xfrm>
            <a:off x="9020760" y="2021811"/>
            <a:ext cx="438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 13</a:t>
            </a:r>
          </a:p>
        </p:txBody>
      </p:sp>
      <p:sp>
        <p:nvSpPr>
          <p:cNvPr id="107" name="Rounded Rectangle 106">
            <a:extLst>
              <a:ext uri="{FF2B5EF4-FFF2-40B4-BE49-F238E27FC236}">
                <a16:creationId xmlns:a16="http://schemas.microsoft.com/office/drawing/2014/main" id="{5C60303C-9F2D-D44D-BA43-E9121F99D3F6}"/>
              </a:ext>
            </a:extLst>
          </p:cNvPr>
          <p:cNvSpPr/>
          <p:nvPr/>
        </p:nvSpPr>
        <p:spPr>
          <a:xfrm>
            <a:off x="9082268" y="3163334"/>
            <a:ext cx="234632" cy="31783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9198312" y="2364477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9" name="Straight Arrow Connector 108">
            <a:extLst>
              <a:ext uri="{FF2B5EF4-FFF2-40B4-BE49-F238E27FC236}">
                <a16:creationId xmlns:a16="http://schemas.microsoft.com/office/drawing/2014/main" id="{E44DD396-47E3-5D4B-80A9-11F127E18A13}"/>
              </a:ext>
            </a:extLst>
          </p:cNvPr>
          <p:cNvCxnSpPr>
            <a:cxnSpLocks/>
          </p:cNvCxnSpPr>
          <p:nvPr/>
        </p:nvCxnSpPr>
        <p:spPr>
          <a:xfrm>
            <a:off x="8817660" y="2405520"/>
            <a:ext cx="11324" cy="764984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4572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13347"/>
            <a:ext cx="10515600" cy="5663616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>
              <a:buNone/>
            </a:pPr>
            <a:r>
              <a:rPr lang="en-US" sz="1800" b="1">
                <a:ea typeface="+mn-lt"/>
                <a:cs typeface="+mn-lt"/>
              </a:rPr>
              <a:t>Devising (Component 2)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Section 1 devising log draft – to assess the students’ knowledge of how they have responded to a stimulus, used research to develop ideas and assess understanding of dramatic intentions.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r>
              <a:rPr lang="en-US" sz="1800">
                <a:ea typeface="+mn-lt"/>
                <a:cs typeface="+mn-lt"/>
              </a:rPr>
              <a:t>Section 2 devising log draft – to assess student’s knowledge of how the developed their piece and how they collaborated with others, refining their work in practice.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Section 3 devising log draft – to assess students’ evaluative skills (impact) and their appraisal of areas for improvement.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Second set of MIGS will reflect those above as students are encouraged to develop their devising logs from the feedback given in 1</a:t>
            </a:r>
            <a:r>
              <a:rPr lang="en-US" sz="1800" baseline="30000">
                <a:ea typeface="+mn-lt"/>
                <a:cs typeface="+mn-lt"/>
              </a:rPr>
              <a:t>st</a:t>
            </a:r>
            <a:r>
              <a:rPr lang="en-US" sz="1800">
                <a:ea typeface="+mn-lt"/>
                <a:cs typeface="+mn-lt"/>
              </a:rPr>
              <a:t> drafting process. 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Devising Dress rehearsal – to assess students’ level and range of theatrical skill, their inventiveness and contribution to the effectiveness of the piece and the extent to which they achieve their dramatic intentions. </a:t>
            </a:r>
            <a:br>
              <a:rPr lang="en-US" sz="1800">
                <a:ea typeface="+mn-lt"/>
                <a:cs typeface="+mn-lt"/>
              </a:rPr>
            </a:br>
            <a:r>
              <a:rPr lang="en-US" sz="1800">
                <a:ea typeface="+mn-lt"/>
                <a:cs typeface="+mn-lt"/>
              </a:rPr>
              <a:t/>
            </a:r>
            <a:br>
              <a:rPr lang="en-US" sz="1800">
                <a:ea typeface="+mn-lt"/>
                <a:cs typeface="+mn-lt"/>
              </a:rPr>
            </a:br>
            <a:r>
              <a:rPr lang="en-US" sz="1800">
                <a:ea typeface="+mn-lt"/>
                <a:cs typeface="+mn-lt"/>
              </a:rPr>
              <a:t>Devising Synoptic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Final assessment of section 1, 2 and 3 of devising log (as above) and final performance.  This assessment is marked by teacher and potentially moderated externally (one of two devised assessments will be moderated).</a:t>
            </a:r>
            <a:endParaRPr lang="en-US" b="1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800" b="1">
                <a:ea typeface="+mn-lt"/>
                <a:cs typeface="+mn-lt"/>
              </a:rPr>
              <a:t>Component 1 Revision</a:t>
            </a:r>
            <a:endParaRPr lang="en-US" b="1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BB exam - To assess knowledge and understanding of Blood Brothers in relation to exam questions. 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Live Theatre – To assess knowledge and understanding of Live Theatre in relation to exam questions. </a:t>
            </a:r>
            <a:endParaRPr lang="en-US" b="1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800" b="1">
                <a:ea typeface="+mn-lt"/>
                <a:cs typeface="+mn-lt"/>
              </a:rPr>
              <a:t>Exploration of Blood Brothers text covers practical and theoretical concepts.  MIGs are based on the assessment via the written paper.</a:t>
            </a:r>
            <a:endParaRPr lang="en-US" b="1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 6.1 – assessment of students’ knowledge of design skills and how these can be applied in context.  Assessment of knowledge ad understanding of social context.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6.2 – assessment of students understanding of the application of acting skills to create effect.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6.3 – assessment of students understanding of the use of space, application of acting skills to adhere to a specific focus (e.g. creation of tension).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6.4 – assessment of students understanding of interpretation, their knowledge of the play as a whole and the character arc.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6.5 – assessment of students’ knowledge of design skills, their knowledge of the play as a whole and how design skills can contribute to meaning.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 b="1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800" b="1">
                <a:ea typeface="+mn-lt"/>
                <a:cs typeface="+mn-lt"/>
              </a:rPr>
              <a:t>Component 1 (Live Theatre)</a:t>
            </a:r>
            <a:endParaRPr lang="en-US" b="1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11 – assessment of students understanding of the application of acting skills to create meaning, and how theatre can be </a:t>
            </a:r>
            <a:r>
              <a:rPr lang="en-US" sz="1800" err="1">
                <a:ea typeface="+mn-lt"/>
                <a:cs typeface="+mn-lt"/>
              </a:rPr>
              <a:t>analysed</a:t>
            </a:r>
            <a:r>
              <a:rPr lang="en-US" sz="1800">
                <a:ea typeface="+mn-lt"/>
                <a:cs typeface="+mn-lt"/>
              </a:rPr>
              <a:t> and evaluated.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12 – assessment of students understanding of design skills to create meaning and how theatre can be </a:t>
            </a:r>
            <a:r>
              <a:rPr lang="en-US" sz="1800" err="1">
                <a:ea typeface="+mn-lt"/>
                <a:cs typeface="+mn-lt"/>
              </a:rPr>
              <a:t>analysed</a:t>
            </a:r>
            <a:r>
              <a:rPr lang="en-US" sz="1800">
                <a:ea typeface="+mn-lt"/>
                <a:cs typeface="+mn-lt"/>
              </a:rPr>
              <a:t> and evaluated.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/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Qu. 13 – assessment of students understanding of design skills to create meaning and how theatre can be </a:t>
            </a:r>
            <a:r>
              <a:rPr lang="en-US" sz="1800" err="1">
                <a:ea typeface="+mn-lt"/>
                <a:cs typeface="+mn-lt"/>
              </a:rPr>
              <a:t>analysed</a:t>
            </a:r>
            <a:r>
              <a:rPr lang="en-US" sz="1800">
                <a:ea typeface="+mn-lt"/>
                <a:cs typeface="+mn-lt"/>
              </a:rPr>
              <a:t> and evaluated. </a:t>
            </a:r>
            <a:r>
              <a:rPr lang="en-US" sz="1800" b="1">
                <a:solidFill>
                  <a:srgbClr val="70AD47"/>
                </a:solidFill>
                <a:ea typeface="+mn-lt"/>
                <a:cs typeface="+mn-lt"/>
              </a:rPr>
              <a:t>STA marked.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1800" b="1">
                <a:ea typeface="+mn-lt"/>
                <a:cs typeface="+mn-lt"/>
              </a:rPr>
              <a:t>Mock Exam – Synoptic</a:t>
            </a:r>
            <a:endParaRPr lang="en-US" b="1">
              <a:ea typeface="+mn-lt"/>
              <a:cs typeface="+mn-lt"/>
            </a:endParaRPr>
          </a:p>
          <a:p>
            <a:pPr>
              <a:buFont typeface="Arial"/>
            </a:pPr>
            <a:r>
              <a:rPr lang="en-US" sz="1800">
                <a:ea typeface="+mn-lt"/>
                <a:cs typeface="+mn-lt"/>
              </a:rPr>
              <a:t>To assess knowledge and understanding of theatre roles and responsibilities, and all criteria from qu. 6.1 – qu. 13 above</a:t>
            </a: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 sz="1800" b="1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5243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564</Words>
  <Application>Microsoft Office PowerPoint</Application>
  <PresentationFormat>Widescreen</PresentationFormat>
  <Paragraphs>164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Office Theme</vt:lpstr>
      <vt:lpstr>PowerPoint Presentation</vt:lpstr>
      <vt:lpstr>Drama Assessment Model: Year 10</vt:lpstr>
      <vt:lpstr>PowerPoint Presentation</vt:lpstr>
      <vt:lpstr>Drama Assessment Model: Year 11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Newby</dc:creator>
  <cp:lastModifiedBy>c bennett</cp:lastModifiedBy>
  <cp:revision>1</cp:revision>
  <cp:lastPrinted>2023-07-06T06:47:34Z</cp:lastPrinted>
  <dcterms:created xsi:type="dcterms:W3CDTF">2023-06-13T09:38:34Z</dcterms:created>
  <dcterms:modified xsi:type="dcterms:W3CDTF">2023-07-06T06:47:34Z</dcterms:modified>
</cp:coreProperties>
</file>