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F0567B-94D0-7D00-CEDF-368FEF248B5D}" v="2" dt="2023-06-30T10:46:04.160"/>
    <p1510:client id="{B9FB4239-BF3B-1B44-5BC0-1601BBF8BF5E}" v="4" dt="2023-06-30T10:48:52.918"/>
    <p1510:client id="{FFC9D6DA-A8CA-80B6-99EC-59530BE26555}" v="17" dt="2023-07-10T12:06:42.3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4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111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921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75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154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7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197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633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3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280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740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614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25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511233" y="2291999"/>
            <a:ext cx="8055032" cy="1014412"/>
            <a:chOff x="1687787" y="2203613"/>
            <a:chExt cx="7951837" cy="1014412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1687787" y="2203613"/>
              <a:ext cx="7951837" cy="1014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200"/>
                </a:spcAft>
                <a:buClrTx/>
                <a:buSzTx/>
                <a:buFontTx/>
                <a:buNone/>
                <a:tabLst/>
              </a:pPr>
              <a:r>
                <a:rPr lang="en-US" altLang="en-US" sz="3600" dirty="0">
                  <a:solidFill>
                    <a:srgbClr val="538135"/>
                  </a:solidFill>
                  <a:latin typeface="Calibri Light" panose="020F0302020204030204" pitchFamily="34" charset="0"/>
                </a:rPr>
                <a:t>Our Lady’s Catholic College</a:t>
              </a:r>
              <a:endParaRPr lang="en-US" altLang="en-US" sz="4000" dirty="0">
                <a:solidFill>
                  <a:srgbClr val="538135"/>
                </a:solidFill>
                <a:latin typeface="Calibri Light" panose="020F03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GB" altLang="en-US" sz="1200" dirty="0">
                  <a:latin typeface="Calibri Light" panose="020F0302020204030204" pitchFamily="34" charset="0"/>
                </a:rPr>
                <a:t>	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US" altLang="en-US" dirty="0">
                <a:latin typeface="Arial" panose="020B0604020202020204" pitchFamily="34" charset="0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2360645" y="2854131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0645" y="2203613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 Box 142"/>
          <p:cNvSpPr txBox="1">
            <a:spLocks noChangeArrowheads="1"/>
          </p:cNvSpPr>
          <p:nvPr/>
        </p:nvSpPr>
        <p:spPr bwMode="auto">
          <a:xfrm>
            <a:off x="315249" y="5942954"/>
            <a:ext cx="8863012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  <a:spcAft>
                <a:spcPts val="200"/>
              </a:spcAft>
            </a:pPr>
            <a:r>
              <a:rPr lang="en-US" altLang="en-US" sz="2600" dirty="0">
                <a:solidFill>
                  <a:srgbClr val="538135"/>
                </a:solidFill>
                <a:latin typeface="Calibri Light"/>
                <a:ea typeface="Calibri Light"/>
                <a:cs typeface="Calibri Light"/>
              </a:rPr>
              <a:t>MIGS OUTLINE KS4 LEVEL 1 &amp; 2 ENTERPRISE</a:t>
            </a:r>
            <a:endParaRPr lang="en-US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900" dirty="0">
                <a:solidFill>
                  <a:srgbClr val="595959"/>
                </a:solidFill>
                <a:latin typeface="Calibri Light"/>
                <a:ea typeface="Calibri Light"/>
                <a:cs typeface="Calibri Light"/>
              </a:rPr>
              <a:t>Our Lady’s Catholic College, Morecambe road, Lancaster, La12rx</a:t>
            </a:r>
            <a:endParaRPr lang="en-US" altLang="en-US" sz="900" dirty="0">
              <a:solidFill>
                <a:srgbClr val="538135"/>
              </a:solidFill>
              <a:latin typeface="Calibri Light"/>
              <a:ea typeface="Calibri Light"/>
              <a:cs typeface="Calibri Ligh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831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09" y="816787"/>
            <a:ext cx="9016039" cy="511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62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6" y="725314"/>
            <a:ext cx="9698503" cy="608058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dirty="0" smtClean="0"/>
              <a:t>Year 10 – Level 1 and 2 </a:t>
            </a:r>
            <a:r>
              <a:rPr lang="en-US" dirty="0" smtClean="0"/>
              <a:t>Enterprise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44806" y="2177949"/>
          <a:ext cx="7631706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466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938739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237897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4421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7501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1253100" y="2594869"/>
            <a:ext cx="165042" cy="2576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FFB1A63-57B5-7FE6-5DC6-97651C06BD3A}"/>
              </a:ext>
            </a:extLst>
          </p:cNvPr>
          <p:cNvSpPr/>
          <p:nvPr/>
        </p:nvSpPr>
        <p:spPr>
          <a:xfrm>
            <a:off x="1694079" y="2594869"/>
            <a:ext cx="135081" cy="2598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1829159" y="2004057"/>
            <a:ext cx="5219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2795308" y="1995154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4017242" y="2015897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5137777" y="2015897"/>
            <a:ext cx="5171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6540897" y="1995154"/>
            <a:ext cx="6039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3229536" y="2883574"/>
            <a:ext cx="1682890" cy="770788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Component 1 PSA</a:t>
            </a:r>
            <a:endParaRPr lang="en-US" sz="15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7448975" y="2910534"/>
            <a:ext cx="149470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8C19C84-120B-75CA-9767-C394315CCC11}"/>
              </a:ext>
            </a:extLst>
          </p:cNvPr>
          <p:cNvSpPr/>
          <p:nvPr/>
        </p:nvSpPr>
        <p:spPr>
          <a:xfrm>
            <a:off x="5924988" y="2616330"/>
            <a:ext cx="187690" cy="2266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5084228" y="2620530"/>
            <a:ext cx="222198" cy="2437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7797166" y="2598568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3CE26B85-653F-F2A1-865F-728A24FE0E08}"/>
              </a:ext>
            </a:extLst>
          </p:cNvPr>
          <p:cNvSpPr/>
          <p:nvPr/>
        </p:nvSpPr>
        <p:spPr>
          <a:xfrm>
            <a:off x="2478882" y="2590615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47188789-A73A-9846-8016-84CDC57D47CA}"/>
              </a:ext>
            </a:extLst>
          </p:cNvPr>
          <p:cNvSpPr/>
          <p:nvPr/>
        </p:nvSpPr>
        <p:spPr>
          <a:xfrm>
            <a:off x="5535616" y="2620530"/>
            <a:ext cx="160181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713754" y="1964401"/>
            <a:ext cx="50721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en-US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1044889" y="1576551"/>
            <a:ext cx="970243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 1</a:t>
            </a:r>
            <a:endParaRPr lang="en-GB" sz="975" dirty="0"/>
          </a:p>
        </p:txBody>
      </p:sp>
      <p:sp>
        <p:nvSpPr>
          <p:cNvPr id="53" name="TextBox 52"/>
          <p:cNvSpPr txBox="1"/>
          <p:nvPr/>
        </p:nvSpPr>
        <p:spPr>
          <a:xfrm>
            <a:off x="2106948" y="1577579"/>
            <a:ext cx="917383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  </a:t>
            </a:r>
            <a:r>
              <a:rPr lang="en-US" sz="975" dirty="0"/>
              <a:t>1</a:t>
            </a:r>
            <a:endParaRPr lang="en-GB" sz="975" dirty="0"/>
          </a:p>
        </p:txBody>
      </p:sp>
      <p:sp>
        <p:nvSpPr>
          <p:cNvPr id="54" name="TextBox 53"/>
          <p:cNvSpPr txBox="1"/>
          <p:nvPr/>
        </p:nvSpPr>
        <p:spPr>
          <a:xfrm>
            <a:off x="3165268" y="1586045"/>
            <a:ext cx="83376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1</a:t>
            </a:r>
            <a:endParaRPr lang="en-GB" sz="975" dirty="0"/>
          </a:p>
        </p:txBody>
      </p:sp>
      <p:sp>
        <p:nvSpPr>
          <p:cNvPr id="55" name="TextBox 54"/>
          <p:cNvSpPr txBox="1"/>
          <p:nvPr/>
        </p:nvSpPr>
        <p:spPr>
          <a:xfrm>
            <a:off x="4380679" y="1561803"/>
            <a:ext cx="83376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1 Component 3</a:t>
            </a:r>
            <a:endParaRPr lang="en-GB" sz="975" dirty="0"/>
          </a:p>
        </p:txBody>
      </p:sp>
      <p:sp>
        <p:nvSpPr>
          <p:cNvPr id="56" name="TextBox 55"/>
          <p:cNvSpPr txBox="1"/>
          <p:nvPr/>
        </p:nvSpPr>
        <p:spPr>
          <a:xfrm>
            <a:off x="5695797" y="1598624"/>
            <a:ext cx="83376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3</a:t>
            </a:r>
            <a:endParaRPr lang="en-GB" sz="975" dirty="0"/>
          </a:p>
        </p:txBody>
      </p:sp>
      <p:sp>
        <p:nvSpPr>
          <p:cNvPr id="57" name="TextBox 56"/>
          <p:cNvSpPr txBox="1"/>
          <p:nvPr/>
        </p:nvSpPr>
        <p:spPr>
          <a:xfrm>
            <a:off x="7439506" y="1598624"/>
            <a:ext cx="83376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2</a:t>
            </a:r>
            <a:endParaRPr lang="en-GB" sz="975" dirty="0"/>
          </a:p>
        </p:txBody>
      </p:sp>
      <p:sp>
        <p:nvSpPr>
          <p:cNvPr id="43" name="TextBox 42"/>
          <p:cNvSpPr txBox="1"/>
          <p:nvPr/>
        </p:nvSpPr>
        <p:spPr>
          <a:xfrm>
            <a:off x="1199756" y="2972700"/>
            <a:ext cx="434863" cy="155427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A1 task 1a mock</a:t>
            </a:r>
            <a:endParaRPr lang="en-GB" sz="813" dirty="0"/>
          </a:p>
        </p:txBody>
      </p:sp>
      <p:sp>
        <p:nvSpPr>
          <p:cNvPr id="52" name="TextBox 51"/>
          <p:cNvSpPr txBox="1"/>
          <p:nvPr/>
        </p:nvSpPr>
        <p:spPr>
          <a:xfrm>
            <a:off x="1592830" y="2833466"/>
            <a:ext cx="309765" cy="167418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A2 task 1b mock</a:t>
            </a:r>
            <a:endParaRPr lang="en-GB" sz="813" dirty="0"/>
          </a:p>
        </p:txBody>
      </p:sp>
      <p:sp>
        <p:nvSpPr>
          <p:cNvPr id="58" name="TextBox 57"/>
          <p:cNvSpPr txBox="1"/>
          <p:nvPr/>
        </p:nvSpPr>
        <p:spPr>
          <a:xfrm>
            <a:off x="2406192" y="2824127"/>
            <a:ext cx="309765" cy="174175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C1 tasks 3a mock</a:t>
            </a:r>
            <a:endParaRPr lang="en-GB" sz="813" dirty="0"/>
          </a:p>
        </p:txBody>
      </p:sp>
      <p:sp>
        <p:nvSpPr>
          <p:cNvPr id="59" name="TextBox 58"/>
          <p:cNvSpPr txBox="1"/>
          <p:nvPr/>
        </p:nvSpPr>
        <p:spPr>
          <a:xfrm>
            <a:off x="2667956" y="2824127"/>
            <a:ext cx="309765" cy="170284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C2 task 3b mock</a:t>
            </a:r>
            <a:endParaRPr lang="en-GB" sz="813" dirty="0"/>
          </a:p>
        </p:txBody>
      </p:sp>
      <p:sp>
        <p:nvSpPr>
          <p:cNvPr id="63" name="TextBox 62"/>
          <p:cNvSpPr txBox="1"/>
          <p:nvPr/>
        </p:nvSpPr>
        <p:spPr>
          <a:xfrm>
            <a:off x="5460459" y="2898238"/>
            <a:ext cx="309765" cy="234108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Outcomes A2  &amp; A3  The marketing mix test</a:t>
            </a:r>
            <a:endParaRPr lang="en-GB" sz="813" dirty="0"/>
          </a:p>
        </p:txBody>
      </p:sp>
      <p:sp>
        <p:nvSpPr>
          <p:cNvPr id="64" name="TextBox 63"/>
          <p:cNvSpPr txBox="1"/>
          <p:nvPr/>
        </p:nvSpPr>
        <p:spPr>
          <a:xfrm>
            <a:off x="5883456" y="2793965"/>
            <a:ext cx="434863" cy="23574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A4 The factors influencing the choice of marketing activities test</a:t>
            </a:r>
            <a:endParaRPr lang="en-GB" sz="813" dirty="0"/>
          </a:p>
        </p:txBody>
      </p:sp>
      <p:sp>
        <p:nvSpPr>
          <p:cNvPr id="80" name="TextBox 79"/>
          <p:cNvSpPr txBox="1"/>
          <p:nvPr/>
        </p:nvSpPr>
        <p:spPr>
          <a:xfrm>
            <a:off x="5043033" y="2747332"/>
            <a:ext cx="309765" cy="226043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A1 Marketing Activities test</a:t>
            </a:r>
            <a:endParaRPr lang="en-GB" sz="813" dirty="0"/>
          </a:p>
        </p:txBody>
      </p:sp>
      <p:sp>
        <p:nvSpPr>
          <p:cNvPr id="86" name="TextBox 85"/>
          <p:cNvSpPr txBox="1"/>
          <p:nvPr/>
        </p:nvSpPr>
        <p:spPr>
          <a:xfrm>
            <a:off x="6279628" y="2898238"/>
            <a:ext cx="434863" cy="308484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Outcomes B3 &amp; B4 Costs &amp; Revenue and Financial Statements test </a:t>
            </a:r>
            <a:endParaRPr lang="en-GB" sz="813" dirty="0"/>
          </a:p>
        </p:txBody>
      </p:sp>
      <p:sp>
        <p:nvSpPr>
          <p:cNvPr id="92" name="TextBox 91"/>
          <p:cNvSpPr txBox="1"/>
          <p:nvPr/>
        </p:nvSpPr>
        <p:spPr>
          <a:xfrm>
            <a:off x="7734364" y="2546718"/>
            <a:ext cx="309765" cy="182863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A task 1 mock</a:t>
            </a:r>
            <a:endParaRPr lang="en-GB" sz="813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725" y="2546718"/>
            <a:ext cx="341786" cy="4012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4396" y="2563778"/>
            <a:ext cx="341786" cy="401228"/>
          </a:xfrm>
          <a:prstGeom prst="rect">
            <a:avLst/>
          </a:prstGeom>
        </p:spPr>
      </p:pic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3FFB1A63-57B5-7FE6-5DC6-97651C06BD3A}"/>
              </a:ext>
            </a:extLst>
          </p:cNvPr>
          <p:cNvSpPr/>
          <p:nvPr/>
        </p:nvSpPr>
        <p:spPr>
          <a:xfrm>
            <a:off x="2128760" y="2581554"/>
            <a:ext cx="135081" cy="2598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035818" y="2747331"/>
            <a:ext cx="309765" cy="167418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B task 2 mock</a:t>
            </a:r>
            <a:endParaRPr lang="en-GB" sz="813" dirty="0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6878675" y="2615104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783293" y="2359575"/>
            <a:ext cx="309765" cy="308484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C2 Cash Flow Forecasts and Statements</a:t>
            </a:r>
            <a:endParaRPr lang="en-GB" sz="813" dirty="0"/>
          </a:p>
        </p:txBody>
      </p:sp>
      <p:sp>
        <p:nvSpPr>
          <p:cNvPr id="41" name="TextBox 40"/>
          <p:cNvSpPr txBox="1"/>
          <p:nvPr/>
        </p:nvSpPr>
        <p:spPr>
          <a:xfrm>
            <a:off x="8223248" y="1480080"/>
            <a:ext cx="309765" cy="289769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A task 2 mock</a:t>
            </a:r>
            <a:endParaRPr lang="en-GB" sz="813" dirty="0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38C19C84-120B-75CA-9767-C394315CCC11}"/>
              </a:ext>
            </a:extLst>
          </p:cNvPr>
          <p:cNvSpPr/>
          <p:nvPr/>
        </p:nvSpPr>
        <p:spPr>
          <a:xfrm>
            <a:off x="8270656" y="2614793"/>
            <a:ext cx="187690" cy="2266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414505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6" y="725314"/>
            <a:ext cx="9698503" cy="608058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dirty="0" smtClean="0"/>
              <a:t>Year 11 – Level 1 and 2 </a:t>
            </a:r>
            <a:r>
              <a:rPr lang="en-US" dirty="0"/>
              <a:t>Enterprise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44806" y="2177949"/>
          <a:ext cx="7631706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466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938739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237897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4421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7501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1253100" y="2594869"/>
            <a:ext cx="165042" cy="2576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1829159" y="2004057"/>
            <a:ext cx="5303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2795308" y="1995154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4017242" y="2015897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5137777" y="2015897"/>
            <a:ext cx="5171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6540897" y="1995154"/>
            <a:ext cx="6039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1418142" y="2895275"/>
            <a:ext cx="1519527" cy="682849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Component 2 PSA</a:t>
            </a:r>
            <a:endParaRPr lang="en-US" sz="15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6466403" y="2881916"/>
            <a:ext cx="258043" cy="203808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8C19C84-120B-75CA-9767-C394315CCC11}"/>
              </a:ext>
            </a:extLst>
          </p:cNvPr>
          <p:cNvSpPr/>
          <p:nvPr/>
        </p:nvSpPr>
        <p:spPr>
          <a:xfrm>
            <a:off x="5101662" y="2617454"/>
            <a:ext cx="225553" cy="22662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4378609" y="2607760"/>
            <a:ext cx="222198" cy="2437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3977569" y="2614231"/>
            <a:ext cx="202763" cy="25625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3CE26B85-653F-F2A1-865F-728A24FE0E08}"/>
              </a:ext>
            </a:extLst>
          </p:cNvPr>
          <p:cNvSpPr/>
          <p:nvPr/>
        </p:nvSpPr>
        <p:spPr>
          <a:xfrm>
            <a:off x="3462992" y="2615867"/>
            <a:ext cx="251268" cy="2470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47188789-A73A-9846-8016-84CDC57D47CA}"/>
              </a:ext>
            </a:extLst>
          </p:cNvPr>
          <p:cNvSpPr/>
          <p:nvPr/>
        </p:nvSpPr>
        <p:spPr>
          <a:xfrm>
            <a:off x="4844682" y="2604515"/>
            <a:ext cx="160181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713754" y="1964401"/>
            <a:ext cx="61135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en-US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1044889" y="1576551"/>
            <a:ext cx="970243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 </a:t>
            </a:r>
            <a:r>
              <a:rPr lang="en-US" sz="975" dirty="0"/>
              <a:t>2</a:t>
            </a:r>
            <a:endParaRPr lang="en-GB" sz="975" dirty="0"/>
          </a:p>
        </p:txBody>
      </p:sp>
      <p:sp>
        <p:nvSpPr>
          <p:cNvPr id="53" name="TextBox 52"/>
          <p:cNvSpPr txBox="1"/>
          <p:nvPr/>
        </p:nvSpPr>
        <p:spPr>
          <a:xfrm>
            <a:off x="2106948" y="1577579"/>
            <a:ext cx="917383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  </a:t>
            </a:r>
            <a:r>
              <a:rPr lang="en-US" sz="975" dirty="0"/>
              <a:t>2</a:t>
            </a:r>
            <a:endParaRPr lang="en-GB" sz="975" dirty="0"/>
          </a:p>
        </p:txBody>
      </p:sp>
      <p:sp>
        <p:nvSpPr>
          <p:cNvPr id="54" name="TextBox 53"/>
          <p:cNvSpPr txBox="1"/>
          <p:nvPr/>
        </p:nvSpPr>
        <p:spPr>
          <a:xfrm>
            <a:off x="3165268" y="1586045"/>
            <a:ext cx="83376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3</a:t>
            </a:r>
            <a:endParaRPr lang="en-GB" sz="975" dirty="0"/>
          </a:p>
        </p:txBody>
      </p:sp>
      <p:sp>
        <p:nvSpPr>
          <p:cNvPr id="55" name="TextBox 54"/>
          <p:cNvSpPr txBox="1"/>
          <p:nvPr/>
        </p:nvSpPr>
        <p:spPr>
          <a:xfrm>
            <a:off x="4380679" y="1561803"/>
            <a:ext cx="83376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3</a:t>
            </a:r>
            <a:endParaRPr lang="en-GB" sz="975" dirty="0"/>
          </a:p>
        </p:txBody>
      </p:sp>
      <p:sp>
        <p:nvSpPr>
          <p:cNvPr id="56" name="TextBox 55"/>
          <p:cNvSpPr txBox="1"/>
          <p:nvPr/>
        </p:nvSpPr>
        <p:spPr>
          <a:xfrm>
            <a:off x="5695797" y="1598624"/>
            <a:ext cx="83376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Component 3</a:t>
            </a:r>
            <a:endParaRPr lang="en-GB" sz="975" dirty="0"/>
          </a:p>
        </p:txBody>
      </p:sp>
      <p:sp>
        <p:nvSpPr>
          <p:cNvPr id="43" name="TextBox 42"/>
          <p:cNvSpPr txBox="1"/>
          <p:nvPr/>
        </p:nvSpPr>
        <p:spPr>
          <a:xfrm>
            <a:off x="1163995" y="2534420"/>
            <a:ext cx="309765" cy="192981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C task 2b mock </a:t>
            </a:r>
            <a:endParaRPr lang="en-GB" sz="813" dirty="0"/>
          </a:p>
        </p:txBody>
      </p:sp>
      <p:sp>
        <p:nvSpPr>
          <p:cNvPr id="58" name="TextBox 57"/>
          <p:cNvSpPr txBox="1"/>
          <p:nvPr/>
        </p:nvSpPr>
        <p:spPr>
          <a:xfrm>
            <a:off x="3091979" y="2498561"/>
            <a:ext cx="309765" cy="262861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B1 Financial documents test</a:t>
            </a:r>
            <a:endParaRPr lang="en-GB" sz="813" dirty="0"/>
          </a:p>
        </p:txBody>
      </p:sp>
      <p:sp>
        <p:nvSpPr>
          <p:cNvPr id="59" name="TextBox 58"/>
          <p:cNvSpPr txBox="1"/>
          <p:nvPr/>
        </p:nvSpPr>
        <p:spPr>
          <a:xfrm>
            <a:off x="3444611" y="2819694"/>
            <a:ext cx="309765" cy="221124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B2 Payment methods test</a:t>
            </a:r>
            <a:endParaRPr lang="en-GB" sz="813" dirty="0"/>
          </a:p>
        </p:txBody>
      </p:sp>
      <p:sp>
        <p:nvSpPr>
          <p:cNvPr id="64" name="TextBox 63"/>
          <p:cNvSpPr txBox="1"/>
          <p:nvPr/>
        </p:nvSpPr>
        <p:spPr>
          <a:xfrm>
            <a:off x="5431487" y="2620530"/>
            <a:ext cx="309765" cy="132638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Component </a:t>
            </a:r>
            <a:r>
              <a:rPr lang="en-US" sz="813" dirty="0"/>
              <a:t>3</a:t>
            </a:r>
            <a:r>
              <a:rPr lang="en-US" sz="813" dirty="0"/>
              <a:t> mock</a:t>
            </a:r>
            <a:endParaRPr lang="en-GB" sz="813" dirty="0"/>
          </a:p>
        </p:txBody>
      </p:sp>
      <p:sp>
        <p:nvSpPr>
          <p:cNvPr id="80" name="TextBox 79"/>
          <p:cNvSpPr txBox="1"/>
          <p:nvPr/>
        </p:nvSpPr>
        <p:spPr>
          <a:xfrm>
            <a:off x="4347465" y="2750712"/>
            <a:ext cx="309765" cy="22795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C1, C2 &amp; C3 Cash flow test</a:t>
            </a:r>
            <a:endParaRPr lang="en-GB" sz="813" dirty="0"/>
          </a:p>
        </p:txBody>
      </p:sp>
      <p:sp>
        <p:nvSpPr>
          <p:cNvPr id="92" name="TextBox 91"/>
          <p:cNvSpPr txBox="1"/>
          <p:nvPr/>
        </p:nvSpPr>
        <p:spPr>
          <a:xfrm>
            <a:off x="3923989" y="2842956"/>
            <a:ext cx="309765" cy="247658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B5 Liquidity and profitability test</a:t>
            </a:r>
            <a:endParaRPr lang="en-GB" sz="813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8132" y="2553258"/>
            <a:ext cx="341786" cy="4012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347" y="2553258"/>
            <a:ext cx="341786" cy="40122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934464" y="2530804"/>
            <a:ext cx="309765" cy="192981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B task 2a mock </a:t>
            </a:r>
            <a:endParaRPr lang="en-GB" sz="813" dirty="0"/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3CE26B85-653F-F2A1-865F-728A24FE0E08}"/>
              </a:ext>
            </a:extLst>
          </p:cNvPr>
          <p:cNvSpPr/>
          <p:nvPr/>
        </p:nvSpPr>
        <p:spPr>
          <a:xfrm>
            <a:off x="3117990" y="2606116"/>
            <a:ext cx="251268" cy="2470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766401" y="2408898"/>
            <a:ext cx="309765" cy="227959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C4 Break-even test</a:t>
            </a:r>
            <a:endParaRPr lang="en-GB" sz="813" dirty="0"/>
          </a:p>
        </p:txBody>
      </p:sp>
      <p:sp>
        <p:nvSpPr>
          <p:cNvPr id="35" name="TextBox 34"/>
          <p:cNvSpPr txBox="1"/>
          <p:nvPr/>
        </p:nvSpPr>
        <p:spPr>
          <a:xfrm>
            <a:off x="5057564" y="2408898"/>
            <a:ext cx="309765" cy="24197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Learning Outcome C5 Sources of finance</a:t>
            </a:r>
            <a:endParaRPr lang="en-GB" sz="813" dirty="0"/>
          </a:p>
        </p:txBody>
      </p:sp>
      <p:sp>
        <p:nvSpPr>
          <p:cNvPr id="37" name="TextBox 36"/>
          <p:cNvSpPr txBox="1"/>
          <p:nvPr/>
        </p:nvSpPr>
        <p:spPr>
          <a:xfrm>
            <a:off x="5690548" y="2618584"/>
            <a:ext cx="309765" cy="1493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Component 3 LOA test</a:t>
            </a:r>
            <a:endParaRPr lang="en-GB" sz="813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1878" y="2553258"/>
            <a:ext cx="341786" cy="40122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912" y="2553258"/>
            <a:ext cx="341786" cy="40122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9413" y="2550098"/>
            <a:ext cx="341786" cy="401228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927226" y="2576642"/>
            <a:ext cx="309765" cy="1493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Component 3 LOB test</a:t>
            </a:r>
            <a:endParaRPr lang="en-GB" sz="813" dirty="0"/>
          </a:p>
        </p:txBody>
      </p:sp>
      <p:sp>
        <p:nvSpPr>
          <p:cNvPr id="45" name="TextBox 44"/>
          <p:cNvSpPr txBox="1"/>
          <p:nvPr/>
        </p:nvSpPr>
        <p:spPr>
          <a:xfrm>
            <a:off x="6163903" y="2553258"/>
            <a:ext cx="309765" cy="1493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Component 3 LOC test</a:t>
            </a:r>
            <a:endParaRPr lang="en-GB" sz="813" dirty="0"/>
          </a:p>
        </p:txBody>
      </p:sp>
    </p:spTree>
    <p:extLst>
      <p:ext uri="{BB962C8B-B14F-4D97-AF65-F5344CB8AC3E}">
        <p14:creationId xmlns:p14="http://schemas.microsoft.com/office/powerpoint/2010/main" val="136793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6" y="725314"/>
            <a:ext cx="9698503" cy="608058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dirty="0" smtClean="0"/>
              <a:t>Year 12 – Level 3 </a:t>
            </a:r>
            <a:r>
              <a:rPr lang="en-US" dirty="0" smtClean="0"/>
              <a:t>Business Studies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44806" y="2177949"/>
          <a:ext cx="7631706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466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938739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237897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4421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7501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1080597" y="2594869"/>
            <a:ext cx="165042" cy="2576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FFB1A63-57B5-7FE6-5DC6-97651C06BD3A}"/>
              </a:ext>
            </a:extLst>
          </p:cNvPr>
          <p:cNvSpPr/>
          <p:nvPr/>
        </p:nvSpPr>
        <p:spPr>
          <a:xfrm>
            <a:off x="1320699" y="2601191"/>
            <a:ext cx="135081" cy="2598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1829160" y="2004057"/>
            <a:ext cx="5060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2795308" y="1995154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4017242" y="2015897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5137777" y="2015897"/>
            <a:ext cx="5171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6540897" y="1995154"/>
            <a:ext cx="6039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2891150" y="2849482"/>
            <a:ext cx="158761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6988924" y="2878036"/>
            <a:ext cx="149470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353133" y="2594869"/>
            <a:ext cx="152704" cy="26942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38C19C84-120B-75CA-9767-C394315CCC11}"/>
              </a:ext>
            </a:extLst>
          </p:cNvPr>
          <p:cNvSpPr/>
          <p:nvPr/>
        </p:nvSpPr>
        <p:spPr>
          <a:xfrm>
            <a:off x="2720574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0A9B7718-D7E0-6263-61E1-1D291A39A332}"/>
              </a:ext>
            </a:extLst>
          </p:cNvPr>
          <p:cNvSpPr/>
          <p:nvPr/>
        </p:nvSpPr>
        <p:spPr>
          <a:xfrm>
            <a:off x="3356532" y="2613086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3935074" y="2613086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6632838" y="2621443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3CE26B85-653F-F2A1-865F-728A24FE0E08}"/>
              </a:ext>
            </a:extLst>
          </p:cNvPr>
          <p:cNvSpPr/>
          <p:nvPr/>
        </p:nvSpPr>
        <p:spPr>
          <a:xfrm>
            <a:off x="2081283" y="259486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47188789-A73A-9846-8016-84CDC57D47CA}"/>
              </a:ext>
            </a:extLst>
          </p:cNvPr>
          <p:cNvSpPr/>
          <p:nvPr/>
        </p:nvSpPr>
        <p:spPr>
          <a:xfrm>
            <a:off x="5818801" y="2610450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713754" y="1964401"/>
            <a:ext cx="5949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en-US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1044890" y="1576551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</a:t>
            </a:r>
            <a:endParaRPr lang="en-GB" sz="975" dirty="0"/>
          </a:p>
        </p:txBody>
      </p:sp>
      <p:sp>
        <p:nvSpPr>
          <p:cNvPr id="53" name="TextBox 52"/>
          <p:cNvSpPr txBox="1"/>
          <p:nvPr/>
        </p:nvSpPr>
        <p:spPr>
          <a:xfrm>
            <a:off x="2132528" y="1608522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</a:t>
            </a:r>
            <a:r>
              <a:rPr lang="en-US" sz="975" dirty="0"/>
              <a:t>1</a:t>
            </a:r>
            <a:endParaRPr lang="en-GB" sz="975" dirty="0"/>
          </a:p>
        </p:txBody>
      </p:sp>
      <p:sp>
        <p:nvSpPr>
          <p:cNvPr id="54" name="TextBox 53"/>
          <p:cNvSpPr txBox="1"/>
          <p:nvPr/>
        </p:nvSpPr>
        <p:spPr>
          <a:xfrm>
            <a:off x="3165268" y="1586045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2</a:t>
            </a:r>
            <a:endParaRPr lang="en-GB" sz="975" dirty="0"/>
          </a:p>
        </p:txBody>
      </p:sp>
      <p:sp>
        <p:nvSpPr>
          <p:cNvPr id="55" name="TextBox 54"/>
          <p:cNvSpPr txBox="1"/>
          <p:nvPr/>
        </p:nvSpPr>
        <p:spPr>
          <a:xfrm>
            <a:off x="4380679" y="1561803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2</a:t>
            </a:r>
            <a:endParaRPr lang="en-GB" sz="975" dirty="0"/>
          </a:p>
        </p:txBody>
      </p:sp>
      <p:sp>
        <p:nvSpPr>
          <p:cNvPr id="56" name="TextBox 55"/>
          <p:cNvSpPr txBox="1"/>
          <p:nvPr/>
        </p:nvSpPr>
        <p:spPr>
          <a:xfrm>
            <a:off x="5396345" y="1563155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2</a:t>
            </a:r>
            <a:endParaRPr lang="en-GB" sz="975" dirty="0"/>
          </a:p>
        </p:txBody>
      </p:sp>
      <p:sp>
        <p:nvSpPr>
          <p:cNvPr id="57" name="TextBox 56"/>
          <p:cNvSpPr txBox="1"/>
          <p:nvPr/>
        </p:nvSpPr>
        <p:spPr>
          <a:xfrm>
            <a:off x="7000127" y="1570615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</a:t>
            </a:r>
            <a:endParaRPr lang="en-GB" sz="975" dirty="0"/>
          </a:p>
        </p:txBody>
      </p:sp>
      <p:sp>
        <p:nvSpPr>
          <p:cNvPr id="43" name="TextBox 42"/>
          <p:cNvSpPr txBox="1"/>
          <p:nvPr/>
        </p:nvSpPr>
        <p:spPr>
          <a:xfrm>
            <a:off x="1031784" y="2813172"/>
            <a:ext cx="309765" cy="244666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Learning Aim A1 Features of a business report</a:t>
            </a:r>
            <a:endParaRPr lang="en-GB" sz="813" dirty="0"/>
          </a:p>
        </p:txBody>
      </p:sp>
      <p:sp>
        <p:nvSpPr>
          <p:cNvPr id="52" name="TextBox 51"/>
          <p:cNvSpPr txBox="1"/>
          <p:nvPr/>
        </p:nvSpPr>
        <p:spPr>
          <a:xfrm>
            <a:off x="1231705" y="2830837"/>
            <a:ext cx="309765" cy="200023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Learning Aim A Stakeholders report</a:t>
            </a:r>
            <a:endParaRPr lang="en-GB" sz="813" dirty="0"/>
          </a:p>
        </p:txBody>
      </p:sp>
      <p:sp>
        <p:nvSpPr>
          <p:cNvPr id="58" name="TextBox 57"/>
          <p:cNvSpPr txBox="1"/>
          <p:nvPr/>
        </p:nvSpPr>
        <p:spPr>
          <a:xfrm>
            <a:off x="2015133" y="2901693"/>
            <a:ext cx="309765" cy="211270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Learning Aim C PESTLE &amp; SWOT analysis  </a:t>
            </a:r>
            <a:endParaRPr lang="en-GB" sz="813" dirty="0"/>
          </a:p>
        </p:txBody>
      </p:sp>
      <p:sp>
        <p:nvSpPr>
          <p:cNvPr id="59" name="TextBox 58"/>
          <p:cNvSpPr txBox="1"/>
          <p:nvPr/>
        </p:nvSpPr>
        <p:spPr>
          <a:xfrm>
            <a:off x="2312085" y="2941471"/>
            <a:ext cx="309765" cy="213914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Learning Aim C Internal influences report</a:t>
            </a:r>
            <a:endParaRPr lang="en-GB" sz="813" dirty="0"/>
          </a:p>
        </p:txBody>
      </p:sp>
      <p:sp>
        <p:nvSpPr>
          <p:cNvPr id="60" name="TextBox 59"/>
          <p:cNvSpPr txBox="1"/>
          <p:nvPr/>
        </p:nvSpPr>
        <p:spPr>
          <a:xfrm>
            <a:off x="2581179" y="2373845"/>
            <a:ext cx="309765" cy="273266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Learning Aim D supply and demand report</a:t>
            </a:r>
            <a:endParaRPr lang="en-GB" sz="813" dirty="0"/>
          </a:p>
        </p:txBody>
      </p:sp>
      <p:sp>
        <p:nvSpPr>
          <p:cNvPr id="63" name="TextBox 62"/>
          <p:cNvSpPr txBox="1"/>
          <p:nvPr/>
        </p:nvSpPr>
        <p:spPr>
          <a:xfrm>
            <a:off x="3855499" y="2878036"/>
            <a:ext cx="309765" cy="222847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Learning Aim B market research analysis</a:t>
            </a:r>
            <a:endParaRPr lang="en-GB" sz="813" dirty="0"/>
          </a:p>
        </p:txBody>
      </p:sp>
      <p:sp>
        <p:nvSpPr>
          <p:cNvPr id="64" name="TextBox 63"/>
          <p:cNvSpPr txBox="1"/>
          <p:nvPr/>
        </p:nvSpPr>
        <p:spPr>
          <a:xfrm>
            <a:off x="5736541" y="2308140"/>
            <a:ext cx="309765" cy="2892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mock – Create a marketing campaign Jan 23</a:t>
            </a:r>
            <a:endParaRPr lang="en-GB" sz="813" dirty="0"/>
          </a:p>
        </p:txBody>
      </p:sp>
      <p:sp>
        <p:nvSpPr>
          <p:cNvPr id="80" name="TextBox 79"/>
          <p:cNvSpPr txBox="1"/>
          <p:nvPr/>
        </p:nvSpPr>
        <p:spPr>
          <a:xfrm>
            <a:off x="3280011" y="2830837"/>
            <a:ext cx="309765" cy="224978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Learning Aim A Aims and objectives task</a:t>
            </a:r>
            <a:endParaRPr lang="en-GB" sz="813" dirty="0"/>
          </a:p>
        </p:txBody>
      </p:sp>
      <p:sp>
        <p:nvSpPr>
          <p:cNvPr id="92" name="TextBox 91"/>
          <p:cNvSpPr txBox="1"/>
          <p:nvPr/>
        </p:nvSpPr>
        <p:spPr>
          <a:xfrm>
            <a:off x="7477536" y="2776275"/>
            <a:ext cx="434863" cy="246953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8 –Learning aim A research a recruitment and selection policy of a large business</a:t>
            </a:r>
            <a:endParaRPr lang="en-GB" sz="813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6473" y="2813173"/>
            <a:ext cx="351694" cy="4061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3730" y="2842957"/>
            <a:ext cx="351694" cy="406181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039177" y="1721053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1</a:t>
            </a:r>
            <a:endParaRPr lang="en-GB" sz="975" dirty="0"/>
          </a:p>
        </p:txBody>
      </p:sp>
      <p:sp>
        <p:nvSpPr>
          <p:cNvPr id="41" name="TextBox 40"/>
          <p:cNvSpPr txBox="1"/>
          <p:nvPr/>
        </p:nvSpPr>
        <p:spPr>
          <a:xfrm>
            <a:off x="7702610" y="1735107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8</a:t>
            </a:r>
            <a:endParaRPr lang="en-GB" sz="975" dirty="0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1727726" y="2865076"/>
            <a:ext cx="158761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3FFB1A63-57B5-7FE6-5DC6-97651C06BD3A}"/>
              </a:ext>
            </a:extLst>
          </p:cNvPr>
          <p:cNvSpPr/>
          <p:nvPr/>
        </p:nvSpPr>
        <p:spPr>
          <a:xfrm>
            <a:off x="1550661" y="2605616"/>
            <a:ext cx="135081" cy="25986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55408" y="2850736"/>
            <a:ext cx="309765" cy="222988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Learning Aim B Aims and Structure report</a:t>
            </a:r>
            <a:endParaRPr lang="en-GB" sz="813" dirty="0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4479339" y="2605616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5083052" y="2600106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400337" y="2802974"/>
            <a:ext cx="309765" cy="24568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Learning Aim C create a marketing campaign</a:t>
            </a:r>
            <a:endParaRPr lang="en-GB" sz="813" dirty="0"/>
          </a:p>
        </p:txBody>
      </p:sp>
      <p:sp>
        <p:nvSpPr>
          <p:cNvPr id="61" name="TextBox 60"/>
          <p:cNvSpPr txBox="1"/>
          <p:nvPr/>
        </p:nvSpPr>
        <p:spPr>
          <a:xfrm>
            <a:off x="5009946" y="2964232"/>
            <a:ext cx="309765" cy="234867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mock - Create a marketing campaign May 23</a:t>
            </a:r>
            <a:endParaRPr lang="en-GB" sz="813" dirty="0"/>
          </a:p>
        </p:txBody>
      </p:sp>
      <p:sp>
        <p:nvSpPr>
          <p:cNvPr id="62" name="TextBox 61"/>
          <p:cNvSpPr txBox="1"/>
          <p:nvPr/>
        </p:nvSpPr>
        <p:spPr>
          <a:xfrm>
            <a:off x="6566742" y="2370755"/>
            <a:ext cx="309765" cy="302383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1 Learning Aim E innovation and enterprise report</a:t>
            </a:r>
            <a:endParaRPr lang="en-GB" sz="813" dirty="0"/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0A9B7718-D7E0-6263-61E1-1D291A39A332}"/>
              </a:ext>
            </a:extLst>
          </p:cNvPr>
          <p:cNvSpPr/>
          <p:nvPr/>
        </p:nvSpPr>
        <p:spPr>
          <a:xfrm>
            <a:off x="7587044" y="2631445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229717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6" y="725314"/>
            <a:ext cx="9698503" cy="608058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dirty="0" smtClean="0"/>
              <a:t>Year 13 – Level 3 </a:t>
            </a:r>
            <a:r>
              <a:rPr lang="en-US" dirty="0" smtClean="0"/>
              <a:t>Business Studies</a:t>
            </a:r>
            <a:endParaRPr lang="en-GB" dirty="0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DC8C653B-8F8B-65AE-9E74-5A8363D631A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44806" y="2177949"/>
          <a:ext cx="7631706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466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938739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237897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4421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77501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700087"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1221186" y="2616253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1829159" y="2004057"/>
            <a:ext cx="5454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B9B98-AF40-B0C8-E74A-1D8F3A2150DD}"/>
              </a:ext>
            </a:extLst>
          </p:cNvPr>
          <p:cNvSpPr txBox="1"/>
          <p:nvPr/>
        </p:nvSpPr>
        <p:spPr>
          <a:xfrm>
            <a:off x="2795308" y="1995154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C85A0-B0AE-1065-FAE9-BCE37DC24135}"/>
              </a:ext>
            </a:extLst>
          </p:cNvPr>
          <p:cNvSpPr txBox="1"/>
          <p:nvPr/>
        </p:nvSpPr>
        <p:spPr>
          <a:xfrm>
            <a:off x="4017242" y="2015897"/>
            <a:ext cx="462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CBBB96-F068-81CB-B7C4-715D85069C07}"/>
              </a:ext>
            </a:extLst>
          </p:cNvPr>
          <p:cNvSpPr txBox="1"/>
          <p:nvPr/>
        </p:nvSpPr>
        <p:spPr>
          <a:xfrm>
            <a:off x="5137777" y="2015897"/>
            <a:ext cx="5171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D7D598-F305-4BAF-24D3-DD54A87B8FB2}"/>
              </a:ext>
            </a:extLst>
          </p:cNvPr>
          <p:cNvSpPr txBox="1"/>
          <p:nvPr/>
        </p:nvSpPr>
        <p:spPr>
          <a:xfrm>
            <a:off x="6540897" y="1995154"/>
            <a:ext cx="6039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FAED0DC-CDB4-F30E-7F80-AFB3527AACE4}"/>
              </a:ext>
            </a:extLst>
          </p:cNvPr>
          <p:cNvSpPr/>
          <p:nvPr/>
        </p:nvSpPr>
        <p:spPr>
          <a:xfrm>
            <a:off x="3049412" y="2848852"/>
            <a:ext cx="158761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81398F9-7B7E-F276-482A-C90DB09BEA09}"/>
              </a:ext>
            </a:extLst>
          </p:cNvPr>
          <p:cNvSpPr/>
          <p:nvPr/>
        </p:nvSpPr>
        <p:spPr>
          <a:xfrm>
            <a:off x="5956649" y="2845825"/>
            <a:ext cx="149470" cy="24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7EAB918-A84F-8D9C-96EB-FAB1BD48C24F}"/>
              </a:ext>
            </a:extLst>
          </p:cNvPr>
          <p:cNvSpPr/>
          <p:nvPr/>
        </p:nvSpPr>
        <p:spPr>
          <a:xfrm>
            <a:off x="1847180" y="2616253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AD745F-F6F0-0910-57F4-3B1CF7AB6389}"/>
              </a:ext>
            </a:extLst>
          </p:cNvPr>
          <p:cNvSpPr/>
          <p:nvPr/>
        </p:nvSpPr>
        <p:spPr>
          <a:xfrm>
            <a:off x="2337229" y="2622190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0A9B7718-D7E0-6263-61E1-1D291A39A332}"/>
              </a:ext>
            </a:extLst>
          </p:cNvPr>
          <p:cNvSpPr/>
          <p:nvPr/>
        </p:nvSpPr>
        <p:spPr>
          <a:xfrm>
            <a:off x="3932106" y="2624291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DCEF93A-A761-D4CF-F60A-F77C7D170B48}"/>
              </a:ext>
            </a:extLst>
          </p:cNvPr>
          <p:cNvSpPr/>
          <p:nvPr/>
        </p:nvSpPr>
        <p:spPr>
          <a:xfrm>
            <a:off x="3614031" y="2595135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21FAB3F7-08D6-D8F3-3FD6-509477F69BFB}"/>
              </a:ext>
            </a:extLst>
          </p:cNvPr>
          <p:cNvSpPr/>
          <p:nvPr/>
        </p:nvSpPr>
        <p:spPr>
          <a:xfrm>
            <a:off x="4479339" y="2859105"/>
            <a:ext cx="149470" cy="24003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7127E361-A009-9359-BC2C-F6672F692EF9}"/>
              </a:ext>
            </a:extLst>
          </p:cNvPr>
          <p:cNvSpPr/>
          <p:nvPr/>
        </p:nvSpPr>
        <p:spPr>
          <a:xfrm>
            <a:off x="2120692" y="2616651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6EFC44-2F6C-F905-577E-729AE84D4E50}"/>
              </a:ext>
            </a:extLst>
          </p:cNvPr>
          <p:cNvSpPr txBox="1"/>
          <p:nvPr/>
        </p:nvSpPr>
        <p:spPr>
          <a:xfrm>
            <a:off x="713754" y="1964401"/>
            <a:ext cx="5622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en-US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1044890" y="1576551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3</a:t>
            </a:r>
            <a:endParaRPr lang="en-GB" sz="975" dirty="0"/>
          </a:p>
        </p:txBody>
      </p:sp>
      <p:sp>
        <p:nvSpPr>
          <p:cNvPr id="53" name="TextBox 52"/>
          <p:cNvSpPr txBox="1"/>
          <p:nvPr/>
        </p:nvSpPr>
        <p:spPr>
          <a:xfrm>
            <a:off x="2060207" y="1579677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3</a:t>
            </a:r>
            <a:endParaRPr lang="en-GB" sz="975" dirty="0"/>
          </a:p>
        </p:txBody>
      </p:sp>
      <p:sp>
        <p:nvSpPr>
          <p:cNvPr id="54" name="TextBox 53"/>
          <p:cNvSpPr txBox="1"/>
          <p:nvPr/>
        </p:nvSpPr>
        <p:spPr>
          <a:xfrm>
            <a:off x="3165268" y="1586045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Unit3 &amp; 8</a:t>
            </a:r>
            <a:endParaRPr lang="en-GB" sz="975" dirty="0"/>
          </a:p>
        </p:txBody>
      </p:sp>
      <p:sp>
        <p:nvSpPr>
          <p:cNvPr id="55" name="TextBox 54"/>
          <p:cNvSpPr txBox="1"/>
          <p:nvPr/>
        </p:nvSpPr>
        <p:spPr>
          <a:xfrm>
            <a:off x="4380679" y="1561803"/>
            <a:ext cx="83376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Unit 8</a:t>
            </a:r>
            <a:endParaRPr lang="en-GB" sz="975" dirty="0"/>
          </a:p>
        </p:txBody>
      </p:sp>
      <p:sp>
        <p:nvSpPr>
          <p:cNvPr id="56" name="TextBox 55"/>
          <p:cNvSpPr txBox="1"/>
          <p:nvPr/>
        </p:nvSpPr>
        <p:spPr>
          <a:xfrm>
            <a:off x="4269311" y="1757194"/>
            <a:ext cx="1109982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 dirty="0"/>
              <a:t>(</a:t>
            </a:r>
            <a:r>
              <a:rPr lang="en-US" sz="975" dirty="0"/>
              <a:t>Units 2 and / or 3 if required)</a:t>
            </a:r>
            <a:endParaRPr lang="en-GB" sz="975" dirty="0"/>
          </a:p>
        </p:txBody>
      </p:sp>
      <p:sp>
        <p:nvSpPr>
          <p:cNvPr id="43" name="TextBox 42"/>
          <p:cNvSpPr txBox="1"/>
          <p:nvPr/>
        </p:nvSpPr>
        <p:spPr>
          <a:xfrm>
            <a:off x="1134294" y="2795512"/>
            <a:ext cx="309765" cy="162719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3 Learning Aim A questions</a:t>
            </a:r>
            <a:endParaRPr lang="en-GB" sz="813" dirty="0"/>
          </a:p>
        </p:txBody>
      </p:sp>
      <p:sp>
        <p:nvSpPr>
          <p:cNvPr id="52" name="TextBox 51"/>
          <p:cNvSpPr txBox="1"/>
          <p:nvPr/>
        </p:nvSpPr>
        <p:spPr>
          <a:xfrm>
            <a:off x="1755518" y="2848852"/>
            <a:ext cx="309765" cy="163738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3 Learning Aim C questions</a:t>
            </a:r>
            <a:endParaRPr lang="en-GB" sz="813" dirty="0"/>
          </a:p>
        </p:txBody>
      </p:sp>
      <p:sp>
        <p:nvSpPr>
          <p:cNvPr id="64" name="TextBox 63"/>
          <p:cNvSpPr txBox="1"/>
          <p:nvPr/>
        </p:nvSpPr>
        <p:spPr>
          <a:xfrm>
            <a:off x="3549827" y="2741821"/>
            <a:ext cx="309765" cy="209266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8 Learning aim B mock/peer interview</a:t>
            </a:r>
            <a:endParaRPr lang="en-GB" sz="813" dirty="0"/>
          </a:p>
        </p:txBody>
      </p:sp>
      <p:sp>
        <p:nvSpPr>
          <p:cNvPr id="65" name="TextBox 64"/>
          <p:cNvSpPr txBox="1"/>
          <p:nvPr/>
        </p:nvSpPr>
        <p:spPr>
          <a:xfrm>
            <a:off x="3861491" y="2867871"/>
            <a:ext cx="309765" cy="227920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8 Learning aim C mock/peer interview review</a:t>
            </a:r>
            <a:endParaRPr lang="en-GB" sz="813" dirty="0"/>
          </a:p>
        </p:txBody>
      </p:sp>
      <p:sp>
        <p:nvSpPr>
          <p:cNvPr id="66" name="TextBox 65"/>
          <p:cNvSpPr txBox="1"/>
          <p:nvPr/>
        </p:nvSpPr>
        <p:spPr>
          <a:xfrm>
            <a:off x="4217328" y="2930373"/>
            <a:ext cx="309765" cy="198360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8 Learning aim B &amp; C Pre-interview prep</a:t>
            </a:r>
            <a:endParaRPr lang="en-GB" sz="813" dirty="0"/>
          </a:p>
        </p:txBody>
      </p:sp>
      <p:sp>
        <p:nvSpPr>
          <p:cNvPr id="67" name="TextBox 66"/>
          <p:cNvSpPr txBox="1"/>
          <p:nvPr/>
        </p:nvSpPr>
        <p:spPr>
          <a:xfrm>
            <a:off x="5026446" y="2878037"/>
            <a:ext cx="434863" cy="132781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3 </a:t>
            </a:r>
            <a:r>
              <a:rPr lang="en-US" sz="813" dirty="0" err="1"/>
              <a:t>resit</a:t>
            </a:r>
            <a:r>
              <a:rPr lang="en-US" sz="813" dirty="0"/>
              <a:t> mock (if required)</a:t>
            </a:r>
            <a:endParaRPr lang="en-GB" sz="813" dirty="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B61114FB-7CF4-9855-E5E2-E89C8B0C5BA5}"/>
              </a:ext>
            </a:extLst>
          </p:cNvPr>
          <p:cNvSpPr/>
          <p:nvPr/>
        </p:nvSpPr>
        <p:spPr>
          <a:xfrm>
            <a:off x="4282407" y="2605782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824303" y="2715150"/>
            <a:ext cx="309765" cy="1490699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2 </a:t>
            </a:r>
            <a:r>
              <a:rPr lang="en-US" sz="813" dirty="0" err="1"/>
              <a:t>resit</a:t>
            </a:r>
            <a:r>
              <a:rPr lang="en-US" sz="813" dirty="0"/>
              <a:t> mock (if required)</a:t>
            </a:r>
            <a:endParaRPr lang="en-GB" sz="813" dirty="0"/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5095705" y="2589533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9" name="Rounded Rectangle 78">
            <a:extLst>
              <a:ext uri="{FF2B5EF4-FFF2-40B4-BE49-F238E27FC236}">
                <a16:creationId xmlns:a16="http://schemas.microsoft.com/office/drawing/2014/main" id="{BDB7AE60-9130-C527-26C2-FEB121EA770D}"/>
              </a:ext>
            </a:extLst>
          </p:cNvPr>
          <p:cNvSpPr/>
          <p:nvPr/>
        </p:nvSpPr>
        <p:spPr>
          <a:xfrm>
            <a:off x="4871119" y="2599599"/>
            <a:ext cx="149470" cy="2428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031626" y="2904757"/>
            <a:ext cx="309765" cy="151794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3 Learning Aim D questions</a:t>
            </a:r>
            <a:endParaRPr lang="en-GB" sz="813" dirty="0"/>
          </a:p>
        </p:txBody>
      </p:sp>
      <p:sp>
        <p:nvSpPr>
          <p:cNvPr id="87" name="TextBox 86"/>
          <p:cNvSpPr txBox="1"/>
          <p:nvPr/>
        </p:nvSpPr>
        <p:spPr>
          <a:xfrm>
            <a:off x="2245125" y="2930373"/>
            <a:ext cx="309765" cy="147683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3 Learning Aim E questions</a:t>
            </a:r>
            <a:endParaRPr lang="en-GB" sz="813" dirty="0"/>
          </a:p>
        </p:txBody>
      </p:sp>
      <p:sp>
        <p:nvSpPr>
          <p:cNvPr id="88" name="Rounded Rectangle 87">
            <a:extLst>
              <a:ext uri="{FF2B5EF4-FFF2-40B4-BE49-F238E27FC236}">
                <a16:creationId xmlns:a16="http://schemas.microsoft.com/office/drawing/2014/main" id="{7127E361-A009-9359-BC2C-F6672F692EF9}"/>
              </a:ext>
            </a:extLst>
          </p:cNvPr>
          <p:cNvSpPr/>
          <p:nvPr/>
        </p:nvSpPr>
        <p:spPr>
          <a:xfrm>
            <a:off x="2564783" y="2621806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13" name="TextBox 12"/>
          <p:cNvSpPr txBox="1"/>
          <p:nvPr/>
        </p:nvSpPr>
        <p:spPr>
          <a:xfrm rot="16200000">
            <a:off x="1825355" y="3554127"/>
            <a:ext cx="1561828" cy="217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3" dirty="0"/>
              <a:t>Unit 3 Learning Aim F questions</a:t>
            </a:r>
            <a:endParaRPr lang="en-GB" sz="813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664" y="2564613"/>
            <a:ext cx="341786" cy="40122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 rot="16200000">
            <a:off x="513832" y="3283869"/>
            <a:ext cx="2187302" cy="217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3" dirty="0"/>
              <a:t>Unit 3 Learning Aim B questions</a:t>
            </a:r>
            <a:endParaRPr lang="en-GB" sz="813" dirty="0"/>
          </a:p>
        </p:txBody>
      </p:sp>
      <p:sp>
        <p:nvSpPr>
          <p:cNvPr id="19" name="TextBox 18"/>
          <p:cNvSpPr txBox="1"/>
          <p:nvPr/>
        </p:nvSpPr>
        <p:spPr>
          <a:xfrm>
            <a:off x="5596089" y="1568109"/>
            <a:ext cx="1031024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75" dirty="0"/>
              <a:t>(Units 2 and / or 3 if required)</a:t>
            </a:r>
            <a:endParaRPr lang="en-GB" sz="975" dirty="0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7127E361-A009-9359-BC2C-F6672F692EF9}"/>
              </a:ext>
            </a:extLst>
          </p:cNvPr>
          <p:cNvSpPr/>
          <p:nvPr/>
        </p:nvSpPr>
        <p:spPr>
          <a:xfrm>
            <a:off x="2774893" y="2625017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4" name="TextBox 43"/>
          <p:cNvSpPr txBox="1"/>
          <p:nvPr/>
        </p:nvSpPr>
        <p:spPr>
          <a:xfrm rot="16200000">
            <a:off x="2035455" y="2753119"/>
            <a:ext cx="1561828" cy="217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3" dirty="0"/>
              <a:t>Unit 3 Mock</a:t>
            </a:r>
            <a:endParaRPr lang="en-GB" sz="813" dirty="0"/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21CEAD56-5B59-B502-FE98-67EA7C46B174}"/>
              </a:ext>
            </a:extLst>
          </p:cNvPr>
          <p:cNvSpPr/>
          <p:nvPr/>
        </p:nvSpPr>
        <p:spPr>
          <a:xfrm>
            <a:off x="974620" y="2616253"/>
            <a:ext cx="149470" cy="2400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07623" y="2789476"/>
            <a:ext cx="309765" cy="9625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813" dirty="0"/>
              <a:t>Unit 3 Baseline</a:t>
            </a:r>
            <a:endParaRPr lang="en-GB" sz="813" dirty="0"/>
          </a:p>
        </p:txBody>
      </p:sp>
    </p:spTree>
    <p:extLst>
      <p:ext uri="{BB962C8B-B14F-4D97-AF65-F5344CB8AC3E}">
        <p14:creationId xmlns:p14="http://schemas.microsoft.com/office/powerpoint/2010/main" val="18567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597</Words>
  <Application>Microsoft Office PowerPoint</Application>
  <PresentationFormat>A4 Paper (210x297 mm)</PresentationFormat>
  <Paragraphs>169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Year 10 – Level 1 and 2 Enterprise</vt:lpstr>
      <vt:lpstr>Year 11 – Level 1 and 2 Enterprise</vt:lpstr>
      <vt:lpstr>Year 12 – Level 3 Business Studies</vt:lpstr>
      <vt:lpstr>Year 13 – Level 3 Business Studies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Newby</dc:creator>
  <cp:lastModifiedBy>P Watson</cp:lastModifiedBy>
  <cp:revision>17</cp:revision>
  <dcterms:created xsi:type="dcterms:W3CDTF">2023-06-13T09:38:34Z</dcterms:created>
  <dcterms:modified xsi:type="dcterms:W3CDTF">2023-07-10T13:44:00Z</dcterms:modified>
</cp:coreProperties>
</file>