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EB331710-7528-46C0-82A9-D4B7D7307611}">
  <a:tblStyle styleId="{EB331710-7528-46C0-82A9-D4B7D730761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257668cba5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257668cba5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257668cba5c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257668cba5c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257668cba5c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257668cba5c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57668cba5c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57668cba5c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57668cba5c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257668cba5c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57668cba5c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57668cba5c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944700" y="172600"/>
            <a:ext cx="7254600" cy="400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Comic Sans MS"/>
                <a:ea typeface="Comic Sans MS"/>
                <a:cs typeface="Comic Sans MS"/>
                <a:sym typeface="Comic Sans MS"/>
              </a:rPr>
              <a:t>Religious Education Disciplinary Skills for KS4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20947" y="94338"/>
            <a:ext cx="732300" cy="55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972" y="94350"/>
            <a:ext cx="732300" cy="556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7" name="Google Shape;57;p13"/>
          <p:cNvGraphicFramePr/>
          <p:nvPr/>
        </p:nvGraphicFramePr>
        <p:xfrm>
          <a:off x="221713" y="761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{EB331710-7528-46C0-82A9-D4B7D7307611}</a:tableStyleId>
              </a:tblPr>
              <a:tblGrid>
                <a:gridCol w="1179800"/>
                <a:gridCol w="7551725"/>
              </a:tblGrid>
              <a:tr h="3944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Skill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Explanation of successfully demonstrating this skill in RE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</a:tr>
              <a:tr h="617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be able to </a:t>
                      </a:r>
                      <a:r>
                        <a:rPr lang="en" sz="1100">
                          <a:solidFill>
                            <a:srgbClr val="CC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</a:t>
                      </a:r>
                      <a:r>
                        <a:rPr b="1" lang="en" sz="1100">
                          <a:solidFill>
                            <a:srgbClr val="CC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ecall, state, select, identify</a:t>
                      </a: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three relevant pieces of knowledge and put into a full or </a:t>
                      </a:r>
                      <a:r>
                        <a:rPr b="1" lang="en" sz="1100">
                          <a:solidFill>
                            <a:srgbClr val="CC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concise</a:t>
                      </a: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sentence.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7223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be able to r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ecall, state, select, identify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two relevant pieces of knowledge and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develop</a:t>
                      </a:r>
                      <a:r>
                        <a:rPr b="1" lang="en" sz="1100">
                          <a:solidFill>
                            <a:srgbClr val="F4CCCC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them further in relation to the question of why, how, importance using connectives like because, therefore, as a result, without which.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617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with Evidence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be able to link answers to </a:t>
                      </a:r>
                      <a:r>
                        <a:rPr b="1" lang="en" sz="110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evidence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found in scriptures such as Bible, Torah, Tenakh, Catechism.  This must correctly </a:t>
                      </a:r>
                      <a:r>
                        <a:rPr b="1" lang="en" sz="110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identify the Source</a:t>
                      </a:r>
                      <a:r>
                        <a:rPr lang="en" sz="110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of the evidence and </a:t>
                      </a:r>
                      <a:r>
                        <a:rPr b="1" lang="en" sz="110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make accurate links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between the evidence and the question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617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Describe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be able to make </a:t>
                      </a:r>
                      <a:r>
                        <a:rPr b="1" lang="en" sz="11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inter religious comparisons</a:t>
                      </a:r>
                      <a:r>
                        <a:rPr b="1" lang="en" sz="110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between the two religions of Catholic Christianity and Judaism and give </a:t>
                      </a:r>
                      <a:r>
                        <a:rPr b="1" lang="en" sz="11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similarities</a:t>
                      </a:r>
                      <a:r>
                        <a:rPr lang="en" sz="11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and </a:t>
                      </a:r>
                      <a:r>
                        <a:rPr b="1" lang="en" sz="11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differences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between them.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617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Divergence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be able to make </a:t>
                      </a:r>
                      <a:r>
                        <a:rPr b="1" lang="en" sz="1100">
                          <a:solidFill>
                            <a:srgbClr val="6AA84F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interdenominational</a:t>
                      </a:r>
                      <a:r>
                        <a:rPr b="1" lang="en" sz="1100">
                          <a:solidFill>
                            <a:srgbClr val="6AA84F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comparisons</a:t>
                      </a: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between different types of Christians or Jews and explain </a:t>
                      </a:r>
                      <a:r>
                        <a:rPr b="1" lang="en" sz="1100">
                          <a:solidFill>
                            <a:srgbClr val="6AA84F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differences </a:t>
                      </a: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in belief, recognition of authority, ways to worship, practice of rituals and festivals celebrated.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6176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Evaluate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be able to </a:t>
                      </a:r>
                      <a:r>
                        <a:rPr b="1" lang="en" sz="1100">
                          <a:solidFill>
                            <a:srgbClr val="38761D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assess </a:t>
                      </a: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or </a:t>
                      </a:r>
                      <a:r>
                        <a:rPr b="1" lang="en" sz="1100">
                          <a:solidFill>
                            <a:srgbClr val="38761D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critically analyse </a:t>
                      </a: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</a:t>
                      </a:r>
                      <a:r>
                        <a:rPr b="1" lang="en" sz="1100">
                          <a:solidFill>
                            <a:srgbClr val="38761D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importance, accuracy or authority</a:t>
                      </a: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of the beliefs &amp; practices.  To </a:t>
                      </a: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consider </a:t>
                      </a: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divergent Christian, Jewish and </a:t>
                      </a: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religious</a:t>
                      </a: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perspectives</a:t>
                      </a: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to reach a </a:t>
                      </a:r>
                      <a:r>
                        <a:rPr b="1" lang="en" sz="1100">
                          <a:solidFill>
                            <a:srgbClr val="38761D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justified</a:t>
                      </a:r>
                      <a:r>
                        <a:rPr b="1" lang="en" sz="1100">
                          <a:solidFill>
                            <a:srgbClr val="38761D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personal conclusion</a:t>
                      </a: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.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/>
        </p:nvSpPr>
        <p:spPr>
          <a:xfrm>
            <a:off x="944700" y="172600"/>
            <a:ext cx="7254600" cy="400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Comic Sans MS"/>
                <a:ea typeface="Comic Sans MS"/>
                <a:cs typeface="Comic Sans MS"/>
                <a:sym typeface="Comic Sans MS"/>
              </a:rPr>
              <a:t>Religious Education Disciplinary Skills for KS4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20947" y="94338"/>
            <a:ext cx="732300" cy="55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972" y="94350"/>
            <a:ext cx="732300" cy="556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5" name="Google Shape;65;p14"/>
          <p:cNvGraphicFramePr/>
          <p:nvPr/>
        </p:nvGraphicFramePr>
        <p:xfrm>
          <a:off x="221713" y="761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{EB331710-7528-46C0-82A9-D4B7D7307611}</a:tableStyleId>
              </a:tblPr>
              <a:tblGrid>
                <a:gridCol w="634725"/>
                <a:gridCol w="7499975"/>
                <a:gridCol w="596825"/>
              </a:tblGrid>
              <a:tr h="3944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Skill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 (A Question) </a:t>
                      </a:r>
                      <a:endParaRPr sz="16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Marks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</a:tr>
              <a:tr h="6176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O1 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state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three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religious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traditions (Judaism, Buddhism, Hinduism, Sikhism or Islam) other than the main religious tradition of Great Britain (Christianity)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3</a:t>
                      </a:r>
                      <a:endParaRPr sz="13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5941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O2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three accurate and relevant beliefs, practices, sources of wisdom or forms of expression in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short phrases or one word answers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0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6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O3</a:t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three accurate and relevant beliefs, practices, sources of wisdom or forms of expression in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full sentences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as a list separated by commas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6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O4</a:t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three beliefs, practices, sources of wisdom or forms of expression in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full sentences on three separate lines with some inaccuracies in knowledge </a:t>
                      </a:r>
                      <a:endParaRPr sz="13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1/2</a:t>
                      </a:r>
                      <a:endParaRPr sz="13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6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O5</a:t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three accurate and relevant beliefs, practices, sources of wisdom or forms of expression in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full sentences on three separate lines 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3</a:t>
                      </a:r>
                      <a:endParaRPr sz="13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76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O6 </a:t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three accurate and relevant beliefs, practices, sources of wisdom or forms of expression in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concise sentences on three separate lines 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3</a:t>
                      </a:r>
                      <a:endParaRPr sz="13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/>
        </p:nvSpPr>
        <p:spPr>
          <a:xfrm>
            <a:off x="944700" y="172600"/>
            <a:ext cx="7254600" cy="400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Comic Sans MS"/>
                <a:ea typeface="Comic Sans MS"/>
                <a:cs typeface="Comic Sans MS"/>
                <a:sym typeface="Comic Sans MS"/>
              </a:rPr>
              <a:t>Religious Education Disciplinary Skills for KS4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20947" y="94338"/>
            <a:ext cx="732300" cy="55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972" y="94350"/>
            <a:ext cx="732300" cy="556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3" name="Google Shape;73;p15"/>
          <p:cNvGraphicFramePr/>
          <p:nvPr/>
        </p:nvGraphicFramePr>
        <p:xfrm>
          <a:off x="100738" y="7471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{EB331710-7528-46C0-82A9-D4B7D7307611}</a:tableStyleId>
              </a:tblPr>
              <a:tblGrid>
                <a:gridCol w="519850"/>
                <a:gridCol w="7762125"/>
                <a:gridCol w="663125"/>
              </a:tblGrid>
              <a:tr h="4185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Skill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(B Question)</a:t>
                      </a:r>
                      <a:endParaRPr sz="16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Marks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5889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 </a:t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state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beliefs, practices, sources of wisdom or forms of expression without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full sentences, without development and with/without accuracy and relevance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to the questions.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0</a:t>
                      </a:r>
                      <a:endParaRPr sz="13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675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2</a:t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one or two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accurate and relevant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beliefs, practices, sources of wisdom or forms of expression in full sentences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,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 development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or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using definition as my development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.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1/2</a:t>
                      </a:r>
                      <a:endParaRPr sz="13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624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3</a:t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one or two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beliefs, practices, sources of wisdom or forms of expression in full sentences, with development not definition but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 accuracy and relevance to the questions. </a:t>
                      </a:r>
                      <a:endParaRPr b="1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0</a:t>
                      </a:r>
                      <a:endParaRPr sz="13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71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4</a:t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one accurate and relevant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belief, practice, source of wisdom or form of expression in full sentences with development not definition. 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2</a:t>
                      </a:r>
                      <a:endParaRPr sz="13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89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5</a:t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one accurate and relevant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belief, practice, source of wisdom or form of expression in full sentences with development not definition and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 another with accuracy &amp; relevance but without without development or using definition as my development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.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3</a:t>
                      </a:r>
                      <a:endParaRPr sz="13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889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6 </a:t>
                      </a:r>
                      <a:endParaRPr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two accurate and relevant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beliefs, practices, sources of wisdom or forms of expression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both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in full sentences with development not definition. </a:t>
                      </a:r>
                      <a:endParaRPr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4</a:t>
                      </a:r>
                      <a:endParaRPr sz="13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/>
        </p:nvSpPr>
        <p:spPr>
          <a:xfrm>
            <a:off x="944700" y="172600"/>
            <a:ext cx="7254600" cy="400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Comic Sans MS"/>
                <a:ea typeface="Comic Sans MS"/>
                <a:cs typeface="Comic Sans MS"/>
                <a:sym typeface="Comic Sans MS"/>
              </a:rPr>
              <a:t>Religious Education Disciplinary Skills for KS4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9" name="Google Shape;7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20947" y="94338"/>
            <a:ext cx="732300" cy="55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972" y="94350"/>
            <a:ext cx="732300" cy="556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1" name="Google Shape;81;p16"/>
          <p:cNvGraphicFramePr/>
          <p:nvPr/>
        </p:nvGraphicFramePr>
        <p:xfrm>
          <a:off x="106500" y="651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{EB331710-7528-46C0-82A9-D4B7D7307611}</a:tableStyleId>
              </a:tblPr>
              <a:tblGrid>
                <a:gridCol w="569450"/>
                <a:gridCol w="7803175"/>
                <a:gridCol w="558350"/>
              </a:tblGrid>
              <a:tr h="3848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Skill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with Evidence (C Question)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Marks</a:t>
                      </a:r>
                      <a:endParaRPr sz="10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5032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EE1 </a:t>
                      </a:r>
                      <a:endParaRPr sz="11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state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beliefs, practices, sources of wisdom or forms of expression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full sentences, without development, without a SOWA and with/without accuracy and relevance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to the questions.</a:t>
                      </a:r>
                      <a:endParaRPr sz="9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0</a:t>
                      </a:r>
                      <a:endParaRPr sz="12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660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EE2</a:t>
                      </a:r>
                      <a:endParaRPr sz="11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one or two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accurate and relevant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beliefs, practices, sources of wisdom or forms of expression in full sentences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, without development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or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using definition as my development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and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 a relevant,accurate SOWA that is linked to the question. 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1/2</a:t>
                      </a:r>
                      <a:endParaRPr sz="12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289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EE3</a:t>
                      </a:r>
                      <a:endParaRPr sz="11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one accurate and relevant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belief, practice, source of wisdom or form of expression in full sentences with development not definition and can either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 another with accuracy &amp; relevance but without development or using definition as my development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, 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with/without a relevant,accurate SOWA that is linked to the question. </a:t>
                      </a:r>
                      <a:endParaRPr b="1"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3/4</a:t>
                      </a:r>
                      <a:endParaRPr sz="12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032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EE4</a:t>
                      </a:r>
                      <a:endParaRPr sz="11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two accurate and relevant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belief, practice, source of wisdom or form of expression in full sentences with development not definition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but without a relevant,accurate SOWA that is linked to the question.  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4</a:t>
                      </a:r>
                      <a:endParaRPr sz="12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660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EE5</a:t>
                      </a:r>
                      <a:endParaRPr sz="11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two accurate and relevant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belief, practice, source of wisdom or form of expression in full sentences with development not definition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 a SOWA that is relevant but missing the source, is not relevant to the question, not accurate or not linked explicitly to the question. 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4</a:t>
                      </a:r>
                      <a:endParaRPr sz="12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660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EE6 </a:t>
                      </a:r>
                      <a:endParaRPr sz="11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two accurate and relevant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beliefs, practices, sources of wisdom or forms of expression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both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in full sentences with development not definition with a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relevant,accurate SOWA that is  explicitly linked to the question. </a:t>
                      </a:r>
                      <a:endParaRPr sz="11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5</a:t>
                      </a:r>
                      <a:endParaRPr sz="12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/>
          <p:nvPr/>
        </p:nvSpPr>
        <p:spPr>
          <a:xfrm>
            <a:off x="944700" y="172600"/>
            <a:ext cx="7254600" cy="400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Comic Sans MS"/>
                <a:ea typeface="Comic Sans MS"/>
                <a:cs typeface="Comic Sans MS"/>
                <a:sym typeface="Comic Sans MS"/>
              </a:rPr>
              <a:t>Religious Education Disciplinary Skills for KS4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7" name="Google Shape;8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20947" y="94338"/>
            <a:ext cx="732300" cy="55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972" y="94350"/>
            <a:ext cx="732300" cy="556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9" name="Google Shape;89;p17"/>
          <p:cNvGraphicFramePr/>
          <p:nvPr/>
        </p:nvGraphicFramePr>
        <p:xfrm>
          <a:off x="190463" y="7227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{EB331710-7528-46C0-82A9-D4B7D7307611}</a:tableStyleId>
              </a:tblPr>
              <a:tblGrid>
                <a:gridCol w="459825"/>
                <a:gridCol w="7804025"/>
                <a:gridCol w="592050"/>
              </a:tblGrid>
              <a:tr h="4920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Skill </a:t>
                      </a:r>
                      <a:endParaRPr sz="9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Describe (B Question) 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Marks</a:t>
                      </a:r>
                      <a:endParaRPr sz="10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5443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 </a:t>
                      </a:r>
                      <a:endParaRPr sz="12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state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beliefs, practices, sources of wisdom or forms of expression without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full sentences, without development and with/without accuracy and relevance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to the questions.</a:t>
                      </a:r>
                      <a:endParaRPr sz="9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0</a:t>
                      </a:r>
                      <a:endParaRPr sz="12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045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2</a:t>
                      </a:r>
                      <a:endParaRPr sz="12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one or two accurate and relevant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beliefs or practices connected to life after death or worship from either Judaism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or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Catholic Christianity or both,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 comparison,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 development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or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using definition as my development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.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0</a:t>
                      </a:r>
                      <a:endParaRPr sz="12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725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3</a:t>
                      </a:r>
                      <a:endParaRPr sz="12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one or two accurate and relevant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beliefs or practices connected to life after death or worship from either Judaism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or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Catholic Christianity in full sentences with development not definition,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 comparison. </a:t>
                      </a:r>
                      <a:endParaRPr sz="11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0</a:t>
                      </a:r>
                      <a:endParaRPr sz="12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443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4</a:t>
                      </a:r>
                      <a:endParaRPr sz="12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compare two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beliefs or practices from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both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Judaism and Catholic Christianity in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one just paragraph or across two,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in full sentences with development that explicitly explains the similarities or differences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 relevance or accuracy to the question.  </a:t>
                      </a:r>
                      <a:endParaRPr b="1"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0</a:t>
                      </a:r>
                      <a:endParaRPr sz="12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045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5</a:t>
                      </a:r>
                      <a:endParaRPr sz="12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compare two accurate and relevant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beliefs or practices connected to life after death or worship from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both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Judaism and Catholic Christianity in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one just paragraph or across two,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in full sentences with development that explicitly explains the similarities or differences as asked for in the question.  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2</a:t>
                      </a:r>
                      <a:endParaRPr sz="12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443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6 </a:t>
                      </a:r>
                      <a:endParaRPr sz="12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compare two accurate and relevant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beliefs or practices connected to life after death or worship from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both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Judaism and Catholic Christianity in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two paragraphs,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both in full sentences with development that explicitly explains the similarities or differences as asked for in the question.  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4</a:t>
                      </a:r>
                      <a:endParaRPr sz="12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/>
          <p:nvPr/>
        </p:nvSpPr>
        <p:spPr>
          <a:xfrm>
            <a:off x="944700" y="172600"/>
            <a:ext cx="7254600" cy="400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Comic Sans MS"/>
                <a:ea typeface="Comic Sans MS"/>
                <a:cs typeface="Comic Sans MS"/>
                <a:sym typeface="Comic Sans MS"/>
              </a:rPr>
              <a:t>Religious Education Disciplinary Skills for KS4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5" name="Google Shape;9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20947" y="94338"/>
            <a:ext cx="732300" cy="55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972" y="94350"/>
            <a:ext cx="732300" cy="556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7" name="Google Shape;97;p18"/>
          <p:cNvGraphicFramePr/>
          <p:nvPr/>
        </p:nvGraphicFramePr>
        <p:xfrm>
          <a:off x="221713" y="761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{EB331710-7528-46C0-82A9-D4B7D7307611}</a:tableStyleId>
              </a:tblPr>
              <a:tblGrid>
                <a:gridCol w="531850"/>
                <a:gridCol w="7763800"/>
                <a:gridCol w="540250"/>
              </a:tblGrid>
              <a:tr h="3889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Skill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Divergence </a:t>
                      </a:r>
                      <a:r>
                        <a:rPr lang="en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(C Question)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Marks</a:t>
                      </a:r>
                      <a:endParaRPr sz="9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4786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ED1 </a:t>
                      </a:r>
                      <a:endParaRPr sz="10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state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beliefs, practices, sources of wisdom or forms of expression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full sentences, without development, without a SOWA and with/without accuracy and relevance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to the questions.</a:t>
                      </a:r>
                      <a:endParaRPr sz="8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0</a:t>
                      </a:r>
                      <a:endParaRPr sz="11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42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ED2</a:t>
                      </a:r>
                      <a:endParaRPr sz="10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one accurate and relevant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belief, practice, source of wisdom or form of expression from one denomination of Christian/Judaism in full sentences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, without development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or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using definition as my development,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 a relevant,accurate SOWA that is linked to the question &amp;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 a relevant or accurate interdenominational comparison.  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</a:t>
                      </a:r>
                      <a:endParaRPr sz="11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28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ED3</a:t>
                      </a:r>
                      <a:endParaRPr sz="10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one accurate and relevant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belief, practice, source of wisdom or form of expression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from one denomination of Christian/Judaism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in full sentences with development not definition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 a relevant,accurate SOWA that is linked to the question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and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 a relevant or accurate interdenominational comparison. </a:t>
                      </a:r>
                      <a:endParaRPr b="1" sz="10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2</a:t>
                      </a:r>
                      <a:endParaRPr sz="11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537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ED4</a:t>
                      </a:r>
                      <a:endParaRPr sz="10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one accurate and relevant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belief, practice, source of wisdom or form of expression from one denomination of Christian/Judaism in full sentences with development not definition and either with or without a relevant and accurate SOWA that is linked to the question and/or with/ without a relevant or accurate  interdenominational comparison with or without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development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or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using definition as my development. 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3/4</a:t>
                      </a:r>
                      <a:endParaRPr sz="11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87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ED5</a:t>
                      </a:r>
                      <a:endParaRPr sz="10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two accurate and relevant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beliefs, practices, sources of wisdom or forms of expression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from two denominations of Christian/Judaism in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full sentences with development not definition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 a SOWA that is relevant but missing the source, is not relevant to the question, not accurate or not linked explicitly to the question. 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4</a:t>
                      </a:r>
                      <a:endParaRPr sz="11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704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ED6 </a:t>
                      </a:r>
                      <a:endParaRPr sz="10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two accurate and relevant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beliefs, practices, sources of wisdom or forms of expression from two denominations of Christian/Judaism in full sentences with development not definition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with a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relevant,accurate SOWA that is  explicitly linked to the question. </a:t>
                      </a:r>
                      <a:endParaRPr sz="10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5</a:t>
                      </a:r>
                      <a:endParaRPr sz="11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/>
          <p:nvPr/>
        </p:nvSpPr>
        <p:spPr>
          <a:xfrm>
            <a:off x="944700" y="172600"/>
            <a:ext cx="7254600" cy="400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Comic Sans MS"/>
                <a:ea typeface="Comic Sans MS"/>
                <a:cs typeface="Comic Sans MS"/>
                <a:sym typeface="Comic Sans MS"/>
              </a:rPr>
              <a:t>Religious Education Disciplinary Skills for KS4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3" name="Google Shape;103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20947" y="94338"/>
            <a:ext cx="732300" cy="55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972" y="94350"/>
            <a:ext cx="732300" cy="556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5" name="Google Shape;105;p19"/>
          <p:cNvGraphicFramePr/>
          <p:nvPr/>
        </p:nvGraphicFramePr>
        <p:xfrm>
          <a:off x="110750" y="4645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{EB331710-7528-46C0-82A9-D4B7D7307611}</a:tableStyleId>
              </a:tblPr>
              <a:tblGrid>
                <a:gridCol w="474675"/>
                <a:gridCol w="7899775"/>
                <a:gridCol w="548050"/>
              </a:tblGrid>
              <a:tr h="3360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Skill </a:t>
                      </a:r>
                      <a:endParaRPr sz="9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Evaluate (D Question)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7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Marks</a:t>
                      </a:r>
                      <a:endParaRPr sz="7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9D9D9"/>
                    </a:solidFill>
                  </a:tcPr>
                </a:tc>
              </a:tr>
              <a:tr h="4871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Ev1 </a:t>
                      </a:r>
                      <a:endParaRPr sz="1000"/>
                    </a:p>
                  </a:txBody>
                  <a:tcPr marT="91425" marB="91425" marR="91425" marL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state or outline or explain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beliefs, practices, sources of wisdom or forms of expression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 accuracy and relevance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to the question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and/or its written structure. </a:t>
                      </a:r>
                      <a:endParaRPr b="1" sz="15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0 </a:t>
                      </a:r>
                      <a:endParaRPr sz="10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4485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Ev2</a:t>
                      </a:r>
                      <a:endParaRPr sz="1000"/>
                    </a:p>
                  </a:txBody>
                  <a:tcPr marT="91425" marB="91425" marR="91425" marL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 one accurate and relevant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beliefs, practices, sources of wisdom or forms of expression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 development or without relevant or accurate development. </a:t>
                      </a:r>
                      <a:endParaRPr sz="12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 + QWC</a:t>
                      </a:r>
                      <a:endParaRPr sz="11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5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Ev3</a:t>
                      </a:r>
                      <a:endParaRPr sz="10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 two or three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, or more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accurate and relevant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beliefs, practices, sources of wisdom or forms of expression in full sentences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without development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or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one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development, with/without an accurate &amp; relevant religious teaching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highlight>
                            <a:srgbClr val="FCE5CD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from one perspective. </a:t>
                      </a:r>
                      <a:endParaRPr sz="1200">
                        <a:solidFill>
                          <a:srgbClr val="93C47D"/>
                        </a:solidFill>
                        <a:highlight>
                          <a:srgbClr val="FCE5CD"/>
                        </a:highlight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2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-3 + QWC</a:t>
                      </a:r>
                      <a:endParaRPr sz="10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9678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Ev4</a:t>
                      </a:r>
                      <a:endParaRPr sz="10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 at least four accurate and relevant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beliefs, practices, sources of wisdom or forms of expression in full sentences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,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without development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or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can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at least two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development,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with/without an accurate &amp; relevant religious teaching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highlight>
                            <a:schemeClr val="lt1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highlight>
                            <a:schemeClr val="lt1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from at least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highlight>
                            <a:srgbClr val="FFF2CC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two perspectives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highlight>
                            <a:schemeClr val="lt1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,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highlight>
                            <a:schemeClr val="lt1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with/without a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highlight>
                            <a:schemeClr val="lt1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concluding statement</a:t>
                      </a:r>
                      <a:r>
                        <a:rPr lang="en" sz="1100">
                          <a:solidFill>
                            <a:schemeClr val="dk1"/>
                          </a:solidFill>
                          <a:highlight>
                            <a:schemeClr val="lt1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written from my own perspective with/without attempts to assess the strengths and/or weaknesses of some/all perspectives inaccurately.  </a:t>
                      </a:r>
                      <a:endParaRPr sz="1200">
                        <a:highlight>
                          <a:schemeClr val="lt1"/>
                        </a:highlight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4-6 +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1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QWC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065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Ev5</a:t>
                      </a:r>
                      <a:endParaRPr sz="10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evaluate at least two differing perspectives with accurate and relevant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development and religious teaching and attempts to develop one if not two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logical chains of reasoning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by assessing the strengths and/or weaknesses of some/all perspectives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highlight>
                            <a:schemeClr val="lt1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leading to a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highlight>
                            <a:schemeClr val="lt1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concluding statement written in the first person</a:t>
                      </a:r>
                      <a:r>
                        <a:rPr lang="en" sz="1100">
                          <a:solidFill>
                            <a:schemeClr val="dk1"/>
                          </a:solidFill>
                          <a:highlight>
                            <a:schemeClr val="lt1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with/without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highlight>
                            <a:schemeClr val="lt1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partial justification.</a:t>
                      </a:r>
                      <a:r>
                        <a:rPr lang="en" sz="1100">
                          <a:solidFill>
                            <a:schemeClr val="dk1"/>
                          </a:solidFill>
                          <a:highlight>
                            <a:schemeClr val="lt1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7-9 +</a:t>
                      </a:r>
                      <a:endParaRPr sz="10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QWC</a:t>
                      </a:r>
                      <a:endParaRPr sz="10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45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Ev6 </a:t>
                      </a:r>
                      <a:endParaRPr sz="10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evaluate at least two/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 variety of differing perspectives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with accurate and relevant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development, varied and complex religious teaching to form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developed chains of reasoning</a:t>
                      </a:r>
                      <a:r>
                        <a:rPr lang="en" sz="11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that assess the strengths and/or weaknesses of all perspectives </a:t>
                      </a:r>
                      <a:r>
                        <a:rPr lang="en" sz="1100">
                          <a:solidFill>
                            <a:schemeClr val="dk1"/>
                          </a:solidFill>
                          <a:highlight>
                            <a:schemeClr val="lt1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leading to a </a:t>
                      </a:r>
                      <a:r>
                        <a:rPr b="1" lang="en" sz="1100">
                          <a:solidFill>
                            <a:schemeClr val="dk1"/>
                          </a:solidFill>
                          <a:highlight>
                            <a:schemeClr val="lt1"/>
                          </a:highlight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fully justified conclusion. </a:t>
                      </a:r>
                      <a:endParaRPr sz="1200"/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10-12 +</a:t>
                      </a:r>
                      <a:endParaRPr sz="10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QWC</a:t>
                      </a:r>
                      <a:endParaRPr sz="10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