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11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7/4/2023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7 Assessment (MIG) Tracker </a:t>
            </a:r>
            <a:endParaRPr lang="en-US" altLang="en-US" sz="1400" dirty="0" smtClean="0">
              <a:solidFill>
                <a:srgbClr val="5B9BD5"/>
              </a:solidFill>
              <a:latin typeface="Calibri Light" panose="020F03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smtClean="0">
                <a:solidFill>
                  <a:srgbClr val="595959"/>
                </a:solidFill>
                <a:latin typeface="Calibri Light" panose="020F0302020204030204" pitchFamily="34" charset="0"/>
              </a:rPr>
              <a:t>Our </a:t>
            </a:r>
            <a:r>
              <a:rPr lang="en-US" altLang="en-US" sz="900" dirty="0">
                <a:solidFill>
                  <a:srgbClr val="595959"/>
                </a:solidFill>
                <a:latin typeface="Calibri Light" panose="020F0302020204030204" pitchFamily="34" charset="0"/>
              </a:rPr>
              <a:t>Lady’s Catholic College, Morecambe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
        <p:nvSpPr>
          <p:cNvPr id="7" name="TextBox 6"/>
          <p:cNvSpPr txBox="1"/>
          <p:nvPr/>
        </p:nvSpPr>
        <p:spPr>
          <a:xfrm>
            <a:off x="2408464" y="3118633"/>
            <a:ext cx="7209065" cy="2585323"/>
          </a:xfrm>
          <a:prstGeom prst="rect">
            <a:avLst/>
          </a:prstGeom>
          <a:noFill/>
        </p:spPr>
        <p:txBody>
          <a:bodyPr wrap="square" rtlCol="0">
            <a:spAutoFit/>
          </a:bodyPr>
          <a:lstStyle/>
          <a:p>
            <a:r>
              <a:rPr lang="en-US" b="1" i="1" dirty="0" smtClean="0"/>
              <a:t>Assessment Rationale in RE:</a:t>
            </a:r>
            <a:endParaRPr lang="en-US" i="1" dirty="0"/>
          </a:p>
          <a:p>
            <a:r>
              <a:rPr lang="en-US" i="1" dirty="0" smtClean="0">
                <a:solidFill>
                  <a:schemeClr val="accent3"/>
                </a:solidFill>
              </a:rPr>
              <a:t>Assessment forms the backbone of our curriculum across all key stages. All assessments are planned in conjunction with our curriculum to ensure summative assessments happen at the optimum time in the sequence of a students learning.  All staff in addition to the standardised formative assessments listed here use a range of strategies in the classroom to continuously assess, adapt and respond to students to maximise learning and development.  Assessment is the road to celebration of the progress all students make throughout their time in RE at OLCC. </a:t>
            </a:r>
            <a:endParaRPr lang="en-GB" i="1" dirty="0">
              <a:solidFill>
                <a:schemeClr val="accent3"/>
              </a:solidFill>
            </a:endParaRPr>
          </a:p>
        </p:txBody>
      </p:sp>
    </p:spTree>
    <p:extLst>
      <p:ext uri="{BB962C8B-B14F-4D97-AF65-F5344CB8AC3E}">
        <p14:creationId xmlns:p14="http://schemas.microsoft.com/office/powerpoint/2010/main" val="24158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7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835995544"/>
              </p:ext>
            </p:extLst>
          </p:nvPr>
        </p:nvGraphicFramePr>
        <p:xfrm>
          <a:off x="587624" y="2064244"/>
          <a:ext cx="8994120" cy="1727563"/>
        </p:xfrm>
        <a:graphic>
          <a:graphicData uri="http://schemas.openxmlformats.org/drawingml/2006/table">
            <a:tbl>
              <a:tblPr firstRow="1" bandRow="1">
                <a:tableStyleId>{5940675A-B579-460E-94D1-54222C63F5DA}</a:tableStyleId>
              </a:tblPr>
              <a:tblGrid>
                <a:gridCol w="1499020">
                  <a:extLst>
                    <a:ext uri="{9D8B030D-6E8A-4147-A177-3AD203B41FA5}">
                      <a16:colId xmlns:a16="http://schemas.microsoft.com/office/drawing/2014/main" val="2580080799"/>
                    </a:ext>
                  </a:extLst>
                </a:gridCol>
                <a:gridCol w="1499020">
                  <a:extLst>
                    <a:ext uri="{9D8B030D-6E8A-4147-A177-3AD203B41FA5}">
                      <a16:colId xmlns:a16="http://schemas.microsoft.com/office/drawing/2014/main" val="1700135942"/>
                    </a:ext>
                  </a:extLst>
                </a:gridCol>
                <a:gridCol w="149902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115334549"/>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406582">
                <a:tc>
                  <a:txBody>
                    <a:bodyPr/>
                    <a:lstStyle/>
                    <a:p>
                      <a:pPr algn="ctr"/>
                      <a:r>
                        <a:rPr lang="en-US" dirty="0" smtClean="0"/>
                        <a:t>Half Term 1 </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2 </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3</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4</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5</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6 </a:t>
                      </a:r>
                      <a:endParaRPr lang="en-GB" dirty="0" smtClean="0"/>
                    </a:p>
                  </a:txBody>
                  <a:tcPr>
                    <a:solidFill>
                      <a:schemeClr val="bg2"/>
                    </a:solidFill>
                  </a:tcPr>
                </a:tc>
                <a:extLst>
                  <a:ext uri="{0D108BD9-81ED-4DB2-BD59-A6C34878D82A}">
                    <a16:rowId xmlns:a16="http://schemas.microsoft.com/office/drawing/2014/main" val="2268274286"/>
                  </a:ext>
                </a:extLst>
              </a:tr>
              <a:tr h="1320981">
                <a:tc>
                  <a:txBody>
                    <a:bodyPr/>
                    <a:lstStyle/>
                    <a:p>
                      <a:pPr algn="ctr"/>
                      <a:endParaRPr lang="en-US" dirty="0" smtClean="0"/>
                    </a:p>
                    <a:p>
                      <a:pPr algn="ctr"/>
                      <a:r>
                        <a:rPr lang="en-US" dirty="0" smtClean="0"/>
                        <a:t>Creation &amp; Covenant </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Prophecy &amp; Promise </a:t>
                      </a:r>
                      <a:endParaRPr lang="en-GB" dirty="0" smtClean="0"/>
                    </a:p>
                    <a:p>
                      <a:endParaRPr lang="en-GB" dirty="0"/>
                    </a:p>
                  </a:txBody>
                  <a:tcPr/>
                </a:tc>
                <a:tc>
                  <a:txBody>
                    <a:bodyPr/>
                    <a:lstStyle/>
                    <a:p>
                      <a:pPr algn="ctr"/>
                      <a:endParaRPr lang="en-US" dirty="0" smtClean="0"/>
                    </a:p>
                    <a:p>
                      <a:pPr algn="ctr"/>
                      <a:r>
                        <a:rPr lang="en-US" dirty="0" smtClean="0"/>
                        <a:t>Galilee to Jerusalem </a:t>
                      </a:r>
                      <a:endParaRPr lang="en-GB" dirty="0"/>
                    </a:p>
                  </a:txBody>
                  <a:tcPr/>
                </a:tc>
                <a:tc>
                  <a:txBody>
                    <a:bodyPr/>
                    <a:lstStyle/>
                    <a:p>
                      <a:pPr algn="ctr"/>
                      <a:endParaRPr lang="en-US" dirty="0" smtClean="0"/>
                    </a:p>
                    <a:p>
                      <a:pPr algn="ctr"/>
                      <a:r>
                        <a:rPr lang="en-US" dirty="0" smtClean="0"/>
                        <a:t>Desert to Garden </a:t>
                      </a:r>
                      <a:endParaRPr lang="en-GB" dirty="0"/>
                    </a:p>
                  </a:txBody>
                  <a:tcPr/>
                </a:tc>
                <a:tc>
                  <a:txBody>
                    <a:bodyPr/>
                    <a:lstStyle/>
                    <a:p>
                      <a:pPr algn="ctr"/>
                      <a:endParaRPr lang="en-US" dirty="0" smtClean="0"/>
                    </a:p>
                    <a:p>
                      <a:pPr algn="ctr"/>
                      <a:r>
                        <a:rPr lang="en-US" dirty="0" smtClean="0"/>
                        <a:t>To the</a:t>
                      </a:r>
                      <a:r>
                        <a:rPr lang="en-US" baseline="0" dirty="0" smtClean="0"/>
                        <a:t> Ends of the Earth </a:t>
                      </a:r>
                      <a:endParaRPr lang="en-GB" dirty="0"/>
                    </a:p>
                  </a:txBody>
                  <a:tcPr/>
                </a:tc>
                <a:tc>
                  <a:txBody>
                    <a:bodyPr/>
                    <a:lstStyle/>
                    <a:p>
                      <a:pPr algn="ctr"/>
                      <a:endParaRPr lang="en-US" dirty="0" smtClean="0"/>
                    </a:p>
                    <a:p>
                      <a:pPr algn="ctr"/>
                      <a:r>
                        <a:rPr lang="en-US" dirty="0" smtClean="0"/>
                        <a:t>Dialogue &amp; Encounter </a:t>
                      </a:r>
                      <a:endParaRPr lang="en-GB" dirty="0"/>
                    </a:p>
                  </a:txBody>
                  <a:tcPr/>
                </a:tc>
                <a:extLst>
                  <a:ext uri="{0D108BD9-81ED-4DB2-BD59-A6C34878D82A}">
                    <a16:rowId xmlns:a16="http://schemas.microsoft.com/office/drawing/2014/main" val="3367056621"/>
                  </a:ext>
                </a:extLst>
              </a:tr>
            </a:tbl>
          </a:graphicData>
        </a:graphic>
      </p:graphicFrame>
      <p:cxnSp>
        <p:nvCxnSpPr>
          <p:cNvPr id="5" name="Straight Connector 4"/>
          <p:cNvCxnSpPr/>
          <p:nvPr/>
        </p:nvCxnSpPr>
        <p:spPr>
          <a:xfrm>
            <a:off x="2081720"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74957"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8079903"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2138349"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2" name="TextBox 21"/>
          <p:cNvSpPr txBox="1"/>
          <p:nvPr/>
        </p:nvSpPr>
        <p:spPr>
          <a:xfrm>
            <a:off x="252184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3" name="TextBox 22"/>
          <p:cNvSpPr txBox="1"/>
          <p:nvPr/>
        </p:nvSpPr>
        <p:spPr>
          <a:xfrm>
            <a:off x="303963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4" name="TextBox 23"/>
          <p:cNvSpPr txBox="1"/>
          <p:nvPr/>
        </p:nvSpPr>
        <p:spPr>
          <a:xfrm>
            <a:off x="3119133" y="3883779"/>
            <a:ext cx="409689"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25" name="TextBox 24"/>
          <p:cNvSpPr txBox="1"/>
          <p:nvPr/>
        </p:nvSpPr>
        <p:spPr>
          <a:xfrm>
            <a:off x="63906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6" name="TextBox 25"/>
          <p:cNvSpPr txBox="1"/>
          <p:nvPr/>
        </p:nvSpPr>
        <p:spPr>
          <a:xfrm>
            <a:off x="102256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7" name="TextBox 26"/>
          <p:cNvSpPr txBox="1"/>
          <p:nvPr/>
        </p:nvSpPr>
        <p:spPr>
          <a:xfrm>
            <a:off x="1540353"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8" name="TextBox 27"/>
          <p:cNvSpPr txBox="1"/>
          <p:nvPr/>
        </p:nvSpPr>
        <p:spPr>
          <a:xfrm>
            <a:off x="1686400" y="3890552"/>
            <a:ext cx="340468" cy="369332"/>
          </a:xfrm>
          <a:prstGeom prst="rect">
            <a:avLst/>
          </a:prstGeom>
          <a:solidFill>
            <a:schemeClr val="accent1"/>
          </a:solidFill>
          <a:ln>
            <a:solidFill>
              <a:schemeClr val="tx1"/>
            </a:solidFill>
          </a:ln>
        </p:spPr>
        <p:txBody>
          <a:bodyPr wrap="square" rtlCol="0">
            <a:spAutoFit/>
          </a:bodyPr>
          <a:lstStyle/>
          <a:p>
            <a:pPr algn="ctr"/>
            <a:r>
              <a:rPr lang="en-US" dirty="0"/>
              <a:t>S</a:t>
            </a:r>
            <a:endParaRPr lang="en-GB" dirty="0"/>
          </a:p>
        </p:txBody>
      </p:sp>
      <p:sp>
        <p:nvSpPr>
          <p:cNvPr id="29" name="TextBox 28"/>
          <p:cNvSpPr txBox="1"/>
          <p:nvPr/>
        </p:nvSpPr>
        <p:spPr>
          <a:xfrm>
            <a:off x="3632399"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0" name="TextBox 29"/>
          <p:cNvSpPr txBox="1"/>
          <p:nvPr/>
        </p:nvSpPr>
        <p:spPr>
          <a:xfrm>
            <a:off x="401589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1" name="TextBox 30"/>
          <p:cNvSpPr txBox="1"/>
          <p:nvPr/>
        </p:nvSpPr>
        <p:spPr>
          <a:xfrm>
            <a:off x="453368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2" name="TextBox 31"/>
          <p:cNvSpPr txBox="1"/>
          <p:nvPr/>
        </p:nvSpPr>
        <p:spPr>
          <a:xfrm>
            <a:off x="4621087" y="3883779"/>
            <a:ext cx="401785"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33" name="TextBox 32"/>
          <p:cNvSpPr txBox="1"/>
          <p:nvPr/>
        </p:nvSpPr>
        <p:spPr>
          <a:xfrm>
            <a:off x="513273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4" name="TextBox 33"/>
          <p:cNvSpPr txBox="1"/>
          <p:nvPr/>
        </p:nvSpPr>
        <p:spPr>
          <a:xfrm>
            <a:off x="551623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5" name="TextBox 34"/>
          <p:cNvSpPr txBox="1"/>
          <p:nvPr/>
        </p:nvSpPr>
        <p:spPr>
          <a:xfrm>
            <a:off x="6034023"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6" name="TextBox 35"/>
          <p:cNvSpPr txBox="1"/>
          <p:nvPr/>
        </p:nvSpPr>
        <p:spPr>
          <a:xfrm>
            <a:off x="6115137" y="3883779"/>
            <a:ext cx="408073"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37" name="TextBox 36"/>
          <p:cNvSpPr txBox="1"/>
          <p:nvPr/>
        </p:nvSpPr>
        <p:spPr>
          <a:xfrm>
            <a:off x="6639776"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8" name="TextBox 37"/>
          <p:cNvSpPr txBox="1"/>
          <p:nvPr/>
        </p:nvSpPr>
        <p:spPr>
          <a:xfrm>
            <a:off x="7023274"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9" name="TextBox 38"/>
          <p:cNvSpPr txBox="1"/>
          <p:nvPr/>
        </p:nvSpPr>
        <p:spPr>
          <a:xfrm>
            <a:off x="7541062"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0" name="TextBox 39"/>
          <p:cNvSpPr txBox="1"/>
          <p:nvPr/>
        </p:nvSpPr>
        <p:spPr>
          <a:xfrm>
            <a:off x="7622869" y="3883779"/>
            <a:ext cx="407380"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1" name="TextBox 40"/>
          <p:cNvSpPr txBox="1"/>
          <p:nvPr/>
        </p:nvSpPr>
        <p:spPr>
          <a:xfrm>
            <a:off x="8131890"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2" name="TextBox 41"/>
          <p:cNvSpPr txBox="1"/>
          <p:nvPr/>
        </p:nvSpPr>
        <p:spPr>
          <a:xfrm>
            <a:off x="8515388"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3" name="TextBox 42"/>
          <p:cNvSpPr txBox="1"/>
          <p:nvPr/>
        </p:nvSpPr>
        <p:spPr>
          <a:xfrm>
            <a:off x="9033176"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4" name="TextBox 43"/>
          <p:cNvSpPr txBox="1"/>
          <p:nvPr/>
        </p:nvSpPr>
        <p:spPr>
          <a:xfrm>
            <a:off x="9129908" y="3883779"/>
            <a:ext cx="392455"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5" name="Rectangle 44"/>
          <p:cNvSpPr/>
          <p:nvPr/>
        </p:nvSpPr>
        <p:spPr>
          <a:xfrm>
            <a:off x="1318708" y="5549695"/>
            <a:ext cx="2136032" cy="646331"/>
          </a:xfrm>
          <a:prstGeom prst="rect">
            <a:avLst/>
          </a:prstGeom>
          <a:ln>
            <a:solidFill>
              <a:schemeClr val="tx1"/>
            </a:solidFill>
          </a:ln>
        </p:spPr>
        <p:txBody>
          <a:bodyPr wrap="square">
            <a:spAutoFit/>
          </a:bodyPr>
          <a:lstStyle/>
          <a:p>
            <a:pPr algn="ctr"/>
            <a:r>
              <a:rPr lang="en-GB" dirty="0">
                <a:solidFill>
                  <a:srgbClr val="000000"/>
                </a:solidFill>
              </a:rPr>
              <a:t>Formative Assessment </a:t>
            </a:r>
            <a:endParaRPr lang="en-GB" dirty="0"/>
          </a:p>
        </p:txBody>
      </p:sp>
      <p:sp>
        <p:nvSpPr>
          <p:cNvPr id="46" name="TextBox 45"/>
          <p:cNvSpPr txBox="1"/>
          <p:nvPr/>
        </p:nvSpPr>
        <p:spPr>
          <a:xfrm>
            <a:off x="907187" y="5688196"/>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7" name="TextBox 46"/>
          <p:cNvSpPr txBox="1"/>
          <p:nvPr/>
        </p:nvSpPr>
        <p:spPr>
          <a:xfrm>
            <a:off x="3861502" y="5685392"/>
            <a:ext cx="340468" cy="369332"/>
          </a:xfrm>
          <a:prstGeom prst="rect">
            <a:avLst/>
          </a:prstGeom>
          <a:solidFill>
            <a:schemeClr val="accent1"/>
          </a:solidFill>
          <a:ln>
            <a:solidFill>
              <a:schemeClr val="tx1"/>
            </a:solidFill>
          </a:ln>
        </p:spPr>
        <p:txBody>
          <a:bodyPr wrap="square" rtlCol="0">
            <a:spAutoFit/>
          </a:bodyPr>
          <a:lstStyle/>
          <a:p>
            <a:pPr algn="ctr"/>
            <a:r>
              <a:rPr lang="en-US" dirty="0"/>
              <a:t>S</a:t>
            </a:r>
            <a:endParaRPr lang="en-GB" dirty="0"/>
          </a:p>
        </p:txBody>
      </p:sp>
      <p:sp>
        <p:nvSpPr>
          <p:cNvPr id="48" name="Rectangle 47"/>
          <p:cNvSpPr/>
          <p:nvPr/>
        </p:nvSpPr>
        <p:spPr>
          <a:xfrm>
            <a:off x="4314204" y="5549695"/>
            <a:ext cx="2136032" cy="646331"/>
          </a:xfrm>
          <a:prstGeom prst="rect">
            <a:avLst/>
          </a:prstGeom>
          <a:ln>
            <a:solidFill>
              <a:schemeClr val="tx1"/>
            </a:solidFill>
          </a:ln>
        </p:spPr>
        <p:txBody>
          <a:bodyPr wrap="square">
            <a:spAutoFit/>
          </a:bodyPr>
          <a:lstStyle/>
          <a:p>
            <a:pPr algn="ctr"/>
            <a:r>
              <a:rPr lang="en-GB" dirty="0" smtClean="0">
                <a:solidFill>
                  <a:srgbClr val="000000"/>
                </a:solidFill>
              </a:rPr>
              <a:t>Summative </a:t>
            </a:r>
            <a:r>
              <a:rPr lang="en-GB" dirty="0">
                <a:solidFill>
                  <a:srgbClr val="000000"/>
                </a:solidFill>
              </a:rPr>
              <a:t>Assessment </a:t>
            </a:r>
            <a:endParaRPr lang="en-GB" dirty="0"/>
          </a:p>
        </p:txBody>
      </p:sp>
      <p:sp>
        <p:nvSpPr>
          <p:cNvPr id="50" name="Rectangle 49"/>
          <p:cNvSpPr/>
          <p:nvPr/>
        </p:nvSpPr>
        <p:spPr>
          <a:xfrm>
            <a:off x="7386331" y="5549695"/>
            <a:ext cx="2136032" cy="646331"/>
          </a:xfrm>
          <a:prstGeom prst="rect">
            <a:avLst/>
          </a:prstGeom>
          <a:ln>
            <a:solidFill>
              <a:schemeClr val="tx1"/>
            </a:solidFill>
          </a:ln>
        </p:spPr>
        <p:txBody>
          <a:bodyPr wrap="square">
            <a:spAutoFit/>
          </a:bodyPr>
          <a:lstStyle/>
          <a:p>
            <a:pPr algn="ctr"/>
            <a:r>
              <a:rPr lang="en-GB" dirty="0" smtClean="0">
                <a:solidFill>
                  <a:srgbClr val="000000"/>
                </a:solidFill>
              </a:rPr>
              <a:t>Synoptic Summative </a:t>
            </a:r>
            <a:r>
              <a:rPr lang="en-GB" dirty="0">
                <a:solidFill>
                  <a:srgbClr val="000000"/>
                </a:solidFill>
              </a:rPr>
              <a:t>Assessment </a:t>
            </a:r>
            <a:endParaRPr lang="en-GB" dirty="0"/>
          </a:p>
        </p:txBody>
      </p:sp>
      <p:sp>
        <p:nvSpPr>
          <p:cNvPr id="51" name="TextBox 50"/>
          <p:cNvSpPr txBox="1"/>
          <p:nvPr/>
        </p:nvSpPr>
        <p:spPr>
          <a:xfrm>
            <a:off x="6877455" y="5685392"/>
            <a:ext cx="405298"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Tree>
    <p:extLst>
      <p:ext uri="{BB962C8B-B14F-4D97-AF65-F5344CB8AC3E}">
        <p14:creationId xmlns:p14="http://schemas.microsoft.com/office/powerpoint/2010/main" val="2236900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7 Assessment (MIG) Rationale </a:t>
            </a:r>
            <a:endParaRPr lang="en-US" altLang="en-US" sz="1400" dirty="0" smtClean="0">
              <a:solidFill>
                <a:srgbClr val="5B9BD5"/>
              </a:solidFill>
              <a:latin typeface="Calibri Light" panose="020F03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812634030"/>
              </p:ext>
            </p:extLst>
          </p:nvPr>
        </p:nvGraphicFramePr>
        <p:xfrm>
          <a:off x="433922" y="1364614"/>
          <a:ext cx="9142785" cy="3683022"/>
        </p:xfrm>
        <a:graphic>
          <a:graphicData uri="http://schemas.openxmlformats.org/drawingml/2006/table">
            <a:tbl>
              <a:tblPr firstRow="1" bandRow="1">
                <a:tableStyleId>{5940675A-B579-460E-94D1-54222C63F5DA}</a:tableStyleId>
              </a:tblPr>
              <a:tblGrid>
                <a:gridCol w="1084635">
                  <a:extLst>
                    <a:ext uri="{9D8B030D-6E8A-4147-A177-3AD203B41FA5}">
                      <a16:colId xmlns:a16="http://schemas.microsoft.com/office/drawing/2014/main" val="276405610"/>
                    </a:ext>
                  </a:extLst>
                </a:gridCol>
                <a:gridCol w="4735286">
                  <a:extLst>
                    <a:ext uri="{9D8B030D-6E8A-4147-A177-3AD203B41FA5}">
                      <a16:colId xmlns:a16="http://schemas.microsoft.com/office/drawing/2014/main" val="2057694696"/>
                    </a:ext>
                  </a:extLst>
                </a:gridCol>
                <a:gridCol w="3322864">
                  <a:extLst>
                    <a:ext uri="{9D8B030D-6E8A-4147-A177-3AD203B41FA5}">
                      <a16:colId xmlns:a16="http://schemas.microsoft.com/office/drawing/2014/main" val="450241128"/>
                    </a:ext>
                  </a:extLst>
                </a:gridCol>
              </a:tblGrid>
              <a:tr h="307067">
                <a:tc>
                  <a:txBody>
                    <a:bodyPr/>
                    <a:lstStyle/>
                    <a:p>
                      <a:pPr algn="ctr"/>
                      <a:r>
                        <a:rPr lang="en-US" sz="1400" dirty="0" smtClean="0"/>
                        <a:t>Assessment</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Rationale</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Feedback </a:t>
                      </a:r>
                      <a:endParaRPr lang="en-GB" sz="1400" dirty="0"/>
                    </a:p>
                  </a:txBody>
                  <a:tcPr>
                    <a:solidFill>
                      <a:schemeClr val="accent3">
                        <a:lumMod val="60000"/>
                        <a:lumOff val="40000"/>
                      </a:schemeClr>
                    </a:solidFill>
                  </a:tcPr>
                </a:tc>
                <a:extLst>
                  <a:ext uri="{0D108BD9-81ED-4DB2-BD59-A6C34878D82A}">
                    <a16:rowId xmlns:a16="http://schemas.microsoft.com/office/drawing/2014/main" val="3302611503"/>
                  </a:ext>
                </a:extLst>
              </a:tr>
              <a:tr h="637358">
                <a:tc>
                  <a:txBody>
                    <a:bodyPr/>
                    <a:lstStyle/>
                    <a:p>
                      <a:r>
                        <a:rPr lang="en-US" sz="1400" dirty="0" smtClean="0"/>
                        <a:t>Baseline</a:t>
                      </a:r>
                      <a:r>
                        <a:rPr lang="en-US" sz="1400" baseline="0" dirty="0" smtClean="0"/>
                        <a:t> </a:t>
                      </a:r>
                      <a:endParaRPr lang="en-GB" sz="1400" dirty="0"/>
                    </a:p>
                  </a:txBody>
                  <a:tcPr/>
                </a:tc>
                <a:tc>
                  <a:txBody>
                    <a:bodyPr/>
                    <a:lstStyle/>
                    <a:p>
                      <a:r>
                        <a:rPr lang="en-US" sz="1400" dirty="0" smtClean="0"/>
                        <a:t>A</a:t>
                      </a:r>
                      <a:r>
                        <a:rPr lang="en-US" sz="1400" baseline="0" dirty="0" smtClean="0"/>
                        <a:t> baseline assessment is designed to assess the </a:t>
                      </a:r>
                      <a:r>
                        <a:rPr lang="en-US" sz="1400" b="1" baseline="0" dirty="0" smtClean="0"/>
                        <a:t>prior knowledge and skills </a:t>
                      </a:r>
                      <a:r>
                        <a:rPr lang="en-US" sz="1400" baseline="0" dirty="0" smtClean="0"/>
                        <a:t>needed to access the topic.  The results of this allows staff to adapt their planning to add in extra teaching if foundational knowledge is missing or contains misconceptions.  </a:t>
                      </a:r>
                      <a:endParaRPr lang="en-GB" sz="1400" dirty="0"/>
                    </a:p>
                  </a:txBody>
                  <a:tcPr/>
                </a:tc>
                <a:tc>
                  <a:txBody>
                    <a:bodyPr/>
                    <a:lstStyle/>
                    <a:p>
                      <a:r>
                        <a:rPr lang="en-US" sz="1400" dirty="0" smtClean="0"/>
                        <a:t>Self/Peer Assessed – Teacher analysis of scores</a:t>
                      </a:r>
                      <a:r>
                        <a:rPr lang="en-US" sz="1400" baseline="0" dirty="0" smtClean="0"/>
                        <a:t> &amp; misconceptions </a:t>
                      </a:r>
                      <a:r>
                        <a:rPr lang="en-US" sz="1400" dirty="0" smtClean="0"/>
                        <a:t>for responsive planning. </a:t>
                      </a:r>
                      <a:endParaRPr lang="en-GB" sz="1400" dirty="0"/>
                    </a:p>
                  </a:txBody>
                  <a:tcPr/>
                </a:tc>
                <a:extLst>
                  <a:ext uri="{0D108BD9-81ED-4DB2-BD59-A6C34878D82A}">
                    <a16:rowId xmlns:a16="http://schemas.microsoft.com/office/drawing/2014/main" val="4017417596"/>
                  </a:ext>
                </a:extLst>
              </a:tr>
              <a:tr h="754675">
                <a:tc>
                  <a:txBody>
                    <a:bodyPr/>
                    <a:lstStyle/>
                    <a:p>
                      <a:r>
                        <a:rPr lang="en-US" sz="1400" dirty="0" smtClean="0"/>
                        <a:t>Vocab</a:t>
                      </a:r>
                      <a:r>
                        <a:rPr lang="en-US" sz="1400" baseline="0" dirty="0" smtClean="0"/>
                        <a:t>ulary Test </a:t>
                      </a:r>
                      <a:endParaRPr lang="en-GB" sz="1400" dirty="0"/>
                    </a:p>
                  </a:txBody>
                  <a:tcPr/>
                </a:tc>
                <a:tc>
                  <a:txBody>
                    <a:bodyPr/>
                    <a:lstStyle/>
                    <a:p>
                      <a:r>
                        <a:rPr lang="en-US" sz="1400" dirty="0" smtClean="0"/>
                        <a:t>This assesses the</a:t>
                      </a:r>
                      <a:r>
                        <a:rPr lang="en-US" sz="1400" baseline="0" dirty="0" smtClean="0"/>
                        <a:t> recall of the 10 key religious (disciplinary) words for the topic and will test </a:t>
                      </a:r>
                      <a:r>
                        <a:rPr lang="en-US" sz="1400" b="1" baseline="0" dirty="0" smtClean="0"/>
                        <a:t>spelling, definitions and the application</a:t>
                      </a:r>
                      <a:r>
                        <a:rPr lang="en-US" sz="1400" baseline="0" dirty="0" smtClean="0"/>
                        <a:t> of the words being used in the correct context. </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Self/Peer Assessed – Teacher analysis of scores</a:t>
                      </a:r>
                      <a:r>
                        <a:rPr lang="en-US" sz="1400" baseline="0" dirty="0" smtClean="0"/>
                        <a:t> &amp; misconceptions </a:t>
                      </a:r>
                      <a:r>
                        <a:rPr lang="en-US" sz="1400" dirty="0" smtClean="0"/>
                        <a:t>for responsive planning. </a:t>
                      </a:r>
                      <a:endParaRPr lang="en-GB" sz="1400" dirty="0" smtClean="0"/>
                    </a:p>
                  </a:txBody>
                  <a:tcPr/>
                </a:tc>
                <a:extLst>
                  <a:ext uri="{0D108BD9-81ED-4DB2-BD59-A6C34878D82A}">
                    <a16:rowId xmlns:a16="http://schemas.microsoft.com/office/drawing/2014/main" val="1661118267"/>
                  </a:ext>
                </a:extLst>
              </a:tr>
              <a:tr h="637358">
                <a:tc>
                  <a:txBody>
                    <a:bodyPr/>
                    <a:lstStyle/>
                    <a:p>
                      <a:r>
                        <a:rPr lang="en-US" sz="1400" dirty="0" smtClean="0"/>
                        <a:t>Hinge Question </a:t>
                      </a:r>
                      <a:endParaRPr lang="en-GB" sz="1400" dirty="0"/>
                    </a:p>
                  </a:txBody>
                  <a:tcPr/>
                </a:tc>
                <a:tc>
                  <a:txBody>
                    <a:bodyPr/>
                    <a:lstStyle/>
                    <a:p>
                      <a:r>
                        <a:rPr lang="en-US" sz="1400" dirty="0" smtClean="0"/>
                        <a:t>A</a:t>
                      </a:r>
                      <a:r>
                        <a:rPr lang="en-US" sz="1400" baseline="0" dirty="0" smtClean="0"/>
                        <a:t> hinge point assessment is when students reach a pivotal point in learning where they are able to demonstrate a range of components such as </a:t>
                      </a:r>
                      <a:r>
                        <a:rPr lang="en-US" sz="1400" b="1" baseline="0" dirty="0" smtClean="0"/>
                        <a:t>knowledge and skills </a:t>
                      </a:r>
                      <a:r>
                        <a:rPr lang="en-US" sz="1400" baseline="0" dirty="0" smtClean="0"/>
                        <a:t>to be assessed. </a:t>
                      </a:r>
                      <a:endParaRPr lang="en-GB" sz="1400" dirty="0"/>
                    </a:p>
                  </a:txBody>
                  <a:tcPr/>
                </a:tc>
                <a:tc>
                  <a:txBody>
                    <a:bodyPr/>
                    <a:lstStyle/>
                    <a:p>
                      <a:r>
                        <a:rPr lang="en-US" sz="1400" dirty="0" smtClean="0"/>
                        <a:t>Teache</a:t>
                      </a:r>
                      <a:r>
                        <a:rPr lang="en-US" sz="1400" baseline="0" dirty="0" smtClean="0"/>
                        <a:t>r Marked – Feedback given as score and percentage with a </a:t>
                      </a:r>
                      <a:r>
                        <a:rPr lang="en-US" sz="1400" baseline="0" dirty="0" smtClean="0"/>
                        <a:t>specific target and action based on knowledge and skills. </a:t>
                      </a:r>
                      <a:endParaRPr lang="en-GB" sz="1400" dirty="0"/>
                    </a:p>
                  </a:txBody>
                  <a:tcPr/>
                </a:tc>
                <a:extLst>
                  <a:ext uri="{0D108BD9-81ED-4DB2-BD59-A6C34878D82A}">
                    <a16:rowId xmlns:a16="http://schemas.microsoft.com/office/drawing/2014/main" val="2949853649"/>
                  </a:ext>
                </a:extLst>
              </a:tr>
              <a:tr h="637358">
                <a:tc>
                  <a:txBody>
                    <a:bodyPr/>
                    <a:lstStyle/>
                    <a:p>
                      <a:r>
                        <a:rPr lang="en-US" sz="1400" dirty="0" smtClean="0"/>
                        <a:t>End of Unit Assessment</a:t>
                      </a:r>
                      <a:r>
                        <a:rPr lang="en-US" sz="1400" baseline="0" dirty="0" smtClean="0"/>
                        <a:t> </a:t>
                      </a:r>
                      <a:endParaRPr lang="en-GB" sz="1400" dirty="0"/>
                    </a:p>
                  </a:txBody>
                  <a:tcPr/>
                </a:tc>
                <a:tc>
                  <a:txBody>
                    <a:bodyPr/>
                    <a:lstStyle/>
                    <a:p>
                      <a:r>
                        <a:rPr lang="en-US" sz="1400" dirty="0" smtClean="0"/>
                        <a:t>This will assess the knowledge and skills</a:t>
                      </a:r>
                      <a:r>
                        <a:rPr lang="en-US" sz="1400" baseline="0" dirty="0" smtClean="0"/>
                        <a:t> from the entire topic studied and will have a range of questions to test students on their </a:t>
                      </a:r>
                      <a:r>
                        <a:rPr lang="en-US" sz="1400" b="1" baseline="0" dirty="0" smtClean="0"/>
                        <a:t>understanding, discernment and ability to respond.  </a:t>
                      </a:r>
                      <a:endParaRPr lang="en-GB" sz="1400" b="1" dirty="0"/>
                    </a:p>
                  </a:txBody>
                  <a:tcPr/>
                </a:tc>
                <a:tc>
                  <a:txBody>
                    <a:bodyPr/>
                    <a:lstStyle/>
                    <a:p>
                      <a:r>
                        <a:rPr lang="en-US" sz="1400" dirty="0" smtClean="0"/>
                        <a:t>Teache</a:t>
                      </a:r>
                      <a:r>
                        <a:rPr lang="en-US" sz="1400" baseline="0" dirty="0" smtClean="0"/>
                        <a:t>r Marked – Feedback given as score and percentage with a specific target and action based on knowledge and skills. </a:t>
                      </a:r>
                      <a:endParaRPr lang="en-GB" sz="1400" dirty="0"/>
                    </a:p>
                  </a:txBody>
                  <a:tcPr/>
                </a:tc>
                <a:extLst>
                  <a:ext uri="{0D108BD9-81ED-4DB2-BD59-A6C34878D82A}">
                    <a16:rowId xmlns:a16="http://schemas.microsoft.com/office/drawing/2014/main" val="2707972300"/>
                  </a:ext>
                </a:extLst>
              </a:tr>
            </a:tbl>
          </a:graphicData>
        </a:graphic>
      </p:graphicFrame>
      <p:sp>
        <p:nvSpPr>
          <p:cNvPr id="5" name="TextBox 4"/>
          <p:cNvSpPr txBox="1"/>
          <p:nvPr/>
        </p:nvSpPr>
        <p:spPr>
          <a:xfrm>
            <a:off x="326091" y="924127"/>
            <a:ext cx="9124545" cy="369332"/>
          </a:xfrm>
          <a:prstGeom prst="rect">
            <a:avLst/>
          </a:prstGeom>
          <a:solidFill>
            <a:schemeClr val="accent6">
              <a:lumMod val="60000"/>
              <a:lumOff val="40000"/>
            </a:schemeClr>
          </a:solidFill>
        </p:spPr>
        <p:txBody>
          <a:bodyPr wrap="square" rtlCol="0">
            <a:spAutoFit/>
          </a:bodyPr>
          <a:lstStyle/>
          <a:p>
            <a:r>
              <a:rPr lang="en-US" dirty="0" smtClean="0"/>
              <a:t>In Year 7 RE every half term will have the same type of assessments as detailed below: </a:t>
            </a:r>
            <a:endParaRPr lang="en-GB" dirty="0"/>
          </a:p>
        </p:txBody>
      </p:sp>
      <p:sp>
        <p:nvSpPr>
          <p:cNvPr id="6" name="TextBox 5"/>
          <p:cNvSpPr txBox="1"/>
          <p:nvPr/>
        </p:nvSpPr>
        <p:spPr>
          <a:xfrm>
            <a:off x="433921" y="5189946"/>
            <a:ext cx="9124545" cy="369332"/>
          </a:xfrm>
          <a:prstGeom prst="rect">
            <a:avLst/>
          </a:prstGeom>
          <a:solidFill>
            <a:schemeClr val="accent1">
              <a:lumMod val="40000"/>
              <a:lumOff val="60000"/>
            </a:schemeClr>
          </a:solidFill>
        </p:spPr>
        <p:txBody>
          <a:bodyPr wrap="square" rtlCol="0">
            <a:spAutoFit/>
          </a:bodyPr>
          <a:lstStyle/>
          <a:p>
            <a:r>
              <a:rPr lang="en-US" dirty="0" smtClean="0"/>
              <a:t>From half term 2 the summative assessment will be </a:t>
            </a:r>
            <a:r>
              <a:rPr lang="en-US" b="1" dirty="0" smtClean="0"/>
              <a:t>synoptic </a:t>
            </a:r>
            <a:r>
              <a:rPr lang="en-US" dirty="0" smtClean="0"/>
              <a:t>as detailed below: </a:t>
            </a: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47620032"/>
              </p:ext>
            </p:extLst>
          </p:nvPr>
        </p:nvGraphicFramePr>
        <p:xfrm>
          <a:off x="447737" y="5616428"/>
          <a:ext cx="9142785" cy="1158240"/>
        </p:xfrm>
        <a:graphic>
          <a:graphicData uri="http://schemas.openxmlformats.org/drawingml/2006/table">
            <a:tbl>
              <a:tblPr firstRow="1" bandRow="1">
                <a:tableStyleId>{5940675A-B579-460E-94D1-54222C63F5DA}</a:tableStyleId>
              </a:tblPr>
              <a:tblGrid>
                <a:gridCol w="1061100">
                  <a:extLst>
                    <a:ext uri="{9D8B030D-6E8A-4147-A177-3AD203B41FA5}">
                      <a16:colId xmlns:a16="http://schemas.microsoft.com/office/drawing/2014/main" val="1545485596"/>
                    </a:ext>
                  </a:extLst>
                </a:gridCol>
                <a:gridCol w="4808764">
                  <a:extLst>
                    <a:ext uri="{9D8B030D-6E8A-4147-A177-3AD203B41FA5}">
                      <a16:colId xmlns:a16="http://schemas.microsoft.com/office/drawing/2014/main" val="3303309856"/>
                    </a:ext>
                  </a:extLst>
                </a:gridCol>
                <a:gridCol w="3272921">
                  <a:extLst>
                    <a:ext uri="{9D8B030D-6E8A-4147-A177-3AD203B41FA5}">
                      <a16:colId xmlns:a16="http://schemas.microsoft.com/office/drawing/2014/main" val="3221157575"/>
                    </a:ext>
                  </a:extLst>
                </a:gridCol>
              </a:tblGrid>
              <a:tr h="637358">
                <a:tc>
                  <a:txBody>
                    <a:bodyPr/>
                    <a:lstStyle/>
                    <a:p>
                      <a:r>
                        <a:rPr lang="en-US" sz="1400" dirty="0" smtClean="0"/>
                        <a:t>End of Unit Assessment</a:t>
                      </a:r>
                      <a:r>
                        <a:rPr lang="en-US" sz="1400" baseline="0" dirty="0" smtClean="0"/>
                        <a:t> </a:t>
                      </a:r>
                      <a:endParaRPr lang="en-GB" sz="1400" dirty="0"/>
                    </a:p>
                  </a:txBody>
                  <a:tcPr/>
                </a:tc>
                <a:tc>
                  <a:txBody>
                    <a:bodyPr/>
                    <a:lstStyle/>
                    <a:p>
                      <a:r>
                        <a:rPr lang="en-US" sz="1400" dirty="0" smtClean="0"/>
                        <a:t>From half term 2 the end of unit assessments</a:t>
                      </a:r>
                      <a:r>
                        <a:rPr lang="en-US" sz="1400" baseline="0" dirty="0" smtClean="0"/>
                        <a:t> are </a:t>
                      </a:r>
                      <a:r>
                        <a:rPr lang="en-US" sz="1400" b="1" baseline="0" dirty="0" smtClean="0"/>
                        <a:t>SYNOPTIC</a:t>
                      </a:r>
                      <a:r>
                        <a:rPr lang="en-US" sz="1400" baseline="0" dirty="0" smtClean="0"/>
                        <a:t> so test on the knowledge and skills from the current topic and previous topics so that we can check the learning over time and will have a range of questions to test students on their </a:t>
                      </a:r>
                      <a:r>
                        <a:rPr lang="en-US" sz="1400" b="1" baseline="0" dirty="0" smtClean="0"/>
                        <a:t>understanding, discernment and ability to respond</a:t>
                      </a:r>
                      <a:r>
                        <a:rPr lang="en-US" sz="1400" baseline="0" dirty="0" smtClean="0"/>
                        <a:t>. </a:t>
                      </a:r>
                      <a:endParaRPr lang="en-GB" sz="1400" dirty="0"/>
                    </a:p>
                  </a:txBody>
                  <a:tcPr/>
                </a:tc>
                <a:tc>
                  <a:txBody>
                    <a:bodyPr/>
                    <a:lstStyle/>
                    <a:p>
                      <a:r>
                        <a:rPr lang="en-US" sz="1400" dirty="0" smtClean="0"/>
                        <a:t>Teache</a:t>
                      </a:r>
                      <a:r>
                        <a:rPr lang="en-US" sz="1400" baseline="0" dirty="0" smtClean="0"/>
                        <a:t>r Marked – Feedback given as score and percentage with a specific target and action based on knowledge and skills. </a:t>
                      </a:r>
                      <a:endParaRPr lang="en-GB" sz="1400" dirty="0"/>
                    </a:p>
                  </a:txBody>
                  <a:tcPr/>
                </a:tc>
                <a:extLst>
                  <a:ext uri="{0D108BD9-81ED-4DB2-BD59-A6C34878D82A}">
                    <a16:rowId xmlns:a16="http://schemas.microsoft.com/office/drawing/2014/main" val="4265834415"/>
                  </a:ext>
                </a:extLst>
              </a:tr>
            </a:tbl>
          </a:graphicData>
        </a:graphic>
      </p:graphicFrame>
    </p:spTree>
    <p:extLst>
      <p:ext uri="{BB962C8B-B14F-4D97-AF65-F5344CB8AC3E}">
        <p14:creationId xmlns:p14="http://schemas.microsoft.com/office/powerpoint/2010/main" val="24737936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547</Words>
  <Application>Microsoft Office PowerPoint</Application>
  <PresentationFormat>A4 Paper (210x297 mm)</PresentationFormat>
  <Paragraphs>76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laura finley</cp:lastModifiedBy>
  <cp:revision>18</cp:revision>
  <dcterms:created xsi:type="dcterms:W3CDTF">2023-06-13T09:38:34Z</dcterms:created>
  <dcterms:modified xsi:type="dcterms:W3CDTF">2023-07-04T11:51:56Z</dcterms:modified>
</cp:coreProperties>
</file>