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316" r:id="rId2"/>
    <p:sldId id="290" r:id="rId3"/>
    <p:sldId id="298" r:id="rId4"/>
    <p:sldId id="317" r:id="rId5"/>
    <p:sldId id="318" r:id="rId6"/>
    <p:sldId id="319" r:id="rId7"/>
    <p:sldId id="320" r:id="rId8"/>
    <p:sldId id="259" r:id="rId9"/>
    <p:sldId id="260" r:id="rId10"/>
    <p:sldId id="323" r:id="rId11"/>
    <p:sldId id="326" r:id="rId12"/>
    <p:sldId id="327" r:id="rId13"/>
    <p:sldId id="328" r:id="rId14"/>
    <p:sldId id="329" r:id="rId15"/>
    <p:sldId id="321" r:id="rId16"/>
    <p:sldId id="313" r:id="rId17"/>
    <p:sldId id="275" r:id="rId18"/>
    <p:sldId id="276" r:id="rId19"/>
    <p:sldId id="324" r:id="rId20"/>
    <p:sldId id="311" r:id="rId21"/>
    <p:sldId id="325" r:id="rId2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C679A6-3592-7685-C955-7384F3D151D1}" v="2" dt="2023-09-25T09:51:55.789"/>
    <p1510:client id="{754CC048-E436-46C9-979D-879E04E2B6AE}" v="10" dt="2024-01-11T17:54:59.070"/>
    <p1510:client id="{824D6C9F-4C99-61C4-96D0-D0084BACF97E}" v="2" dt="2023-07-12T11:05:26.203"/>
    <p1510:client id="{97F0567B-94D0-7D00-CEDF-368FEF248B5D}" v="2" dt="2023-06-30T10:46:04.160"/>
    <p1510:client id="{B9FB4239-BF3B-1B44-5BC0-1601BBF8BF5E}" v="4" dt="2023-06-30T10:48:52.918"/>
    <p1510:client id="{FFC9D6DA-A8CA-80B6-99EC-59530BE26555}" v="31" dt="2023-07-10T12:07:26.8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CFD59-74ED-4CC4-B313-77E231A6E7EE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3301A-329C-4313-8C6D-1820C004D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291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7CF6E7-EE72-441F-8860-5188A71833B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49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3301A-329C-4313-8C6D-1820C004D3C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847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11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92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5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15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7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9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63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3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28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74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61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25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7993" y="345867"/>
            <a:ext cx="7196410" cy="6046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39190" y="315624"/>
            <a:ext cx="8458200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12700" lvl="0" algn="ctr">
              <a:spcBef>
                <a:spcPts val="100"/>
              </a:spcBef>
            </a:pPr>
            <a:r>
              <a:rPr lang="en-GB" sz="3200" b="1" u="sng" dirty="0" smtClean="0">
                <a:solidFill>
                  <a:srgbClr val="00B050"/>
                </a:solidFill>
                <a:latin typeface="Arial"/>
                <a:cs typeface="Arial"/>
              </a:rPr>
              <a:t>The road to success for Year 11</a:t>
            </a:r>
            <a:endParaRPr lang="en-GB" sz="3200" b="1" u="sng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76" y="1260990"/>
            <a:ext cx="7151228" cy="477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2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375" y="557329"/>
            <a:ext cx="5715000" cy="571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2007" y="277419"/>
            <a:ext cx="2212800" cy="16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234" y="1029298"/>
            <a:ext cx="4758285" cy="4910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7264" t="14370" r="51894" b="4865"/>
          <a:stretch/>
        </p:blipFill>
        <p:spPr>
          <a:xfrm>
            <a:off x="107981" y="440902"/>
            <a:ext cx="4400409" cy="634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1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4167" y="88743"/>
            <a:ext cx="8729663" cy="642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75" b="1" u="sng" dirty="0"/>
              <a:t>How will our revision plan operate</a:t>
            </a:r>
            <a:endParaRPr lang="en-GB" sz="3575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78230" y="965725"/>
            <a:ext cx="2952427" cy="830997"/>
          </a:xfrm>
          <a:prstGeom prst="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u="sng" dirty="0"/>
              <a:t>When does it start ?</a:t>
            </a:r>
          </a:p>
          <a:p>
            <a:pPr algn="ctr"/>
            <a:r>
              <a:rPr lang="en-US" sz="2400" b="1" dirty="0" smtClean="0"/>
              <a:t>12</a:t>
            </a:r>
            <a:r>
              <a:rPr lang="en-US" sz="2400" b="1" baseline="30000" dirty="0" smtClean="0"/>
              <a:t>th</a:t>
            </a:r>
            <a:r>
              <a:rPr lang="en-US" sz="2400" b="1" dirty="0" smtClean="0"/>
              <a:t> of January</a:t>
            </a:r>
            <a:endParaRPr lang="en-GB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8227" y="1920027"/>
            <a:ext cx="2952427" cy="1794787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u="sng" dirty="0"/>
              <a:t>When does it end ?</a:t>
            </a:r>
          </a:p>
          <a:p>
            <a:r>
              <a:rPr lang="en-US" sz="2400" b="1" dirty="0" smtClean="0"/>
              <a:t>3</a:t>
            </a:r>
            <a:r>
              <a:rPr lang="en-US" sz="2400" b="1" baseline="30000" dirty="0" smtClean="0"/>
              <a:t>rd</a:t>
            </a:r>
            <a:r>
              <a:rPr lang="en-US" sz="2400" b="1" dirty="0" smtClean="0"/>
              <a:t> of May 1 </a:t>
            </a:r>
            <a:r>
              <a:rPr lang="en-US" sz="2400" b="1" dirty="0"/>
              <a:t>wee</a:t>
            </a:r>
            <a:r>
              <a:rPr lang="en-US" sz="2400" dirty="0"/>
              <a:t>k before the first </a:t>
            </a:r>
            <a:r>
              <a:rPr lang="en-US" sz="2400" dirty="0" smtClean="0"/>
              <a:t>whole year group exam</a:t>
            </a:r>
            <a:endParaRPr lang="en-US" sz="2400" dirty="0" smtClean="0"/>
          </a:p>
          <a:p>
            <a:endParaRPr lang="en-US" sz="1463" dirty="0"/>
          </a:p>
        </p:txBody>
      </p:sp>
      <p:sp>
        <p:nvSpPr>
          <p:cNvPr id="7" name="TextBox 6"/>
          <p:cNvSpPr txBox="1"/>
          <p:nvPr/>
        </p:nvSpPr>
        <p:spPr>
          <a:xfrm>
            <a:off x="3285950" y="965725"/>
            <a:ext cx="3071302" cy="2964338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When </a:t>
            </a:r>
            <a:r>
              <a:rPr lang="en-US" sz="2400" b="1" u="sng" dirty="0" smtClean="0"/>
              <a:t>will your child use </a:t>
            </a:r>
            <a:r>
              <a:rPr lang="en-US" sz="2400" b="1" u="sng" dirty="0"/>
              <a:t>the plan ?</a:t>
            </a:r>
          </a:p>
          <a:p>
            <a:pPr algn="ctr"/>
            <a:r>
              <a:rPr lang="en-US" sz="2000" dirty="0" smtClean="0"/>
              <a:t>The </a:t>
            </a:r>
            <a:r>
              <a:rPr lang="en-US" sz="2000" dirty="0"/>
              <a:t>revision plan will replace </a:t>
            </a:r>
            <a:r>
              <a:rPr lang="en-US" sz="2000" dirty="0" smtClean="0"/>
              <a:t>traditional homework </a:t>
            </a:r>
            <a:r>
              <a:rPr lang="en-US" sz="2000" dirty="0"/>
              <a:t>slots and the revision sessions should take place in </a:t>
            </a:r>
            <a:r>
              <a:rPr lang="en-US" sz="2000" dirty="0" smtClean="0"/>
              <a:t>these</a:t>
            </a:r>
          </a:p>
          <a:p>
            <a:endParaRPr lang="en-US" sz="2400" dirty="0"/>
          </a:p>
          <a:p>
            <a:endParaRPr lang="en-US" sz="1463" dirty="0"/>
          </a:p>
        </p:txBody>
      </p:sp>
      <p:sp>
        <p:nvSpPr>
          <p:cNvPr id="8" name="TextBox 7"/>
          <p:cNvSpPr txBox="1"/>
          <p:nvPr/>
        </p:nvSpPr>
        <p:spPr>
          <a:xfrm>
            <a:off x="100739" y="4053368"/>
            <a:ext cx="6256513" cy="2656561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How many slots does each subject have ?</a:t>
            </a:r>
          </a:p>
          <a:p>
            <a:endParaRPr lang="en-US" sz="1463" dirty="0"/>
          </a:p>
          <a:p>
            <a:r>
              <a:rPr lang="en-US" sz="1600" dirty="0"/>
              <a:t>You have 2 slots per night each 45 minutes </a:t>
            </a:r>
          </a:p>
          <a:p>
            <a:endParaRPr lang="en-US" sz="1600" dirty="0"/>
          </a:p>
          <a:p>
            <a:r>
              <a:rPr lang="en-US" sz="1600" dirty="0"/>
              <a:t>In a week you will have </a:t>
            </a:r>
            <a:r>
              <a:rPr lang="en-US" sz="1600" dirty="0">
                <a:solidFill>
                  <a:srgbClr val="FF0000"/>
                </a:solidFill>
              </a:rPr>
              <a:t>2</a:t>
            </a:r>
            <a:r>
              <a:rPr lang="en-US" sz="1600" dirty="0"/>
              <a:t> for </a:t>
            </a:r>
            <a:r>
              <a:rPr lang="en-US" sz="1600" dirty="0">
                <a:solidFill>
                  <a:srgbClr val="FF0000"/>
                </a:solidFill>
              </a:rPr>
              <a:t>English, science and </a:t>
            </a:r>
            <a:r>
              <a:rPr lang="en-US" sz="1600" dirty="0" err="1">
                <a:solidFill>
                  <a:srgbClr val="FF0000"/>
                </a:solidFill>
              </a:rPr>
              <a:t>maths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/>
              <a:t>and </a:t>
            </a:r>
            <a:r>
              <a:rPr lang="en-US" sz="1600" dirty="0">
                <a:solidFill>
                  <a:srgbClr val="92D050"/>
                </a:solidFill>
              </a:rPr>
              <a:t>1</a:t>
            </a:r>
            <a:r>
              <a:rPr lang="en-US" sz="1600" dirty="0"/>
              <a:t> for each of your </a:t>
            </a:r>
            <a:r>
              <a:rPr lang="en-US" sz="1600" dirty="0">
                <a:solidFill>
                  <a:srgbClr val="92D050"/>
                </a:solidFill>
              </a:rPr>
              <a:t>options and RE</a:t>
            </a:r>
          </a:p>
          <a:p>
            <a:endParaRPr lang="en-US" sz="1600" dirty="0"/>
          </a:p>
          <a:p>
            <a:r>
              <a:rPr lang="en-US" sz="1600" dirty="0"/>
              <a:t>The plan runs from </a:t>
            </a:r>
            <a:r>
              <a:rPr lang="en-US" sz="1600" b="1" dirty="0"/>
              <a:t>Monday to Thursday with two slots at the weekend</a:t>
            </a:r>
          </a:p>
          <a:p>
            <a:endParaRPr lang="en-US" sz="1600" dirty="0"/>
          </a:p>
          <a:p>
            <a:r>
              <a:rPr lang="en-US" sz="1600" dirty="0"/>
              <a:t>You must complete the revision slots on the night they are set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6512552" y="965725"/>
            <a:ext cx="3181637" cy="5509200"/>
          </a:xfrm>
          <a:prstGeom prst="rect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u="sng" dirty="0"/>
              <a:t>Why is this plan different?</a:t>
            </a:r>
          </a:p>
          <a:p>
            <a:endParaRPr lang="en-US" sz="2400" dirty="0"/>
          </a:p>
          <a:p>
            <a:r>
              <a:rPr lang="en-US" sz="2000" dirty="0"/>
              <a:t>Each pupil has a plan that is unique to them so they follow revision based on their group of subjects.</a:t>
            </a:r>
          </a:p>
          <a:p>
            <a:endParaRPr lang="en-US" sz="2000" dirty="0"/>
          </a:p>
          <a:p>
            <a:r>
              <a:rPr lang="en-US" sz="2000" dirty="0"/>
              <a:t>Each department formalizes and </a:t>
            </a:r>
            <a:r>
              <a:rPr lang="en-US" sz="2000" dirty="0" err="1"/>
              <a:t>standradises</a:t>
            </a:r>
            <a:r>
              <a:rPr lang="en-US" sz="2000" dirty="0"/>
              <a:t> their plan so that all pupils are given the same resources and are tracked on the revision they are </a:t>
            </a:r>
            <a:r>
              <a:rPr lang="en-US" sz="2000" dirty="0" smtClean="0"/>
              <a:t>completion</a:t>
            </a:r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6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5663" r="12170" b="5519"/>
          <a:stretch/>
        </p:blipFill>
        <p:spPr>
          <a:xfrm>
            <a:off x="229323" y="456091"/>
            <a:ext cx="9508625" cy="582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3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712922" y="369853"/>
            <a:ext cx="8989017" cy="6289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66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/>
              <a:t>Success is about taking advantage of opportunities</a:t>
            </a:r>
            <a:endParaRPr lang="en-GB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744089"/>
              </p:ext>
            </p:extLst>
          </p:nvPr>
        </p:nvGraphicFramePr>
        <p:xfrm>
          <a:off x="2991173" y="1077131"/>
          <a:ext cx="3767355" cy="53259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255785">
                  <a:extLst>
                    <a:ext uri="{9D8B030D-6E8A-4147-A177-3AD203B41FA5}">
                      <a16:colId xmlns:a16="http://schemas.microsoft.com/office/drawing/2014/main" val="2965089678"/>
                    </a:ext>
                  </a:extLst>
                </a:gridCol>
                <a:gridCol w="1255785">
                  <a:extLst>
                    <a:ext uri="{9D8B030D-6E8A-4147-A177-3AD203B41FA5}">
                      <a16:colId xmlns:a16="http://schemas.microsoft.com/office/drawing/2014/main" val="959773131"/>
                    </a:ext>
                  </a:extLst>
                </a:gridCol>
                <a:gridCol w="1255785">
                  <a:extLst>
                    <a:ext uri="{9D8B030D-6E8A-4147-A177-3AD203B41FA5}">
                      <a16:colId xmlns:a16="http://schemas.microsoft.com/office/drawing/2014/main" val="459519392"/>
                    </a:ext>
                  </a:extLst>
                </a:gridCol>
              </a:tblGrid>
              <a:tr h="532598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39231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887234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574914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560908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5144612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97736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2487315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mpd="sng">
                      <a:noFill/>
                    </a:ln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768586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143187"/>
                  </a:ext>
                </a:extLst>
              </a:tr>
              <a:tr h="53259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49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657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329" y="1022350"/>
            <a:ext cx="7307035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713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"/>
          <p:cNvSpPr/>
          <p:nvPr/>
        </p:nvSpPr>
        <p:spPr>
          <a:xfrm>
            <a:off x="168729" y="1194707"/>
            <a:ext cx="4298769" cy="43352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617" y="766354"/>
            <a:ext cx="4943496" cy="4632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180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211" y="1324250"/>
            <a:ext cx="2584295" cy="25842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-1" t="9208" r="-165"/>
          <a:stretch/>
        </p:blipFill>
        <p:spPr>
          <a:xfrm>
            <a:off x="124858" y="146871"/>
            <a:ext cx="2355441" cy="17877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312" y="735806"/>
            <a:ext cx="2122714" cy="1880592"/>
          </a:xfrm>
          <a:prstGeom prst="rect">
            <a:avLst/>
          </a:prstGeom>
        </p:spPr>
      </p:pic>
      <p:sp>
        <p:nvSpPr>
          <p:cNvPr id="10" name="AutoShape 10" descr="Henry Spencer - Progress requires ..."/>
          <p:cNvSpPr>
            <a:spLocks noChangeAspect="1" noChangeArrowheads="1"/>
          </p:cNvSpPr>
          <p:nvPr/>
        </p:nvSpPr>
        <p:spPr bwMode="auto">
          <a:xfrm>
            <a:off x="126405" y="525562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b="12650"/>
          <a:stretch/>
        </p:blipFill>
        <p:spPr>
          <a:xfrm>
            <a:off x="113690" y="3908545"/>
            <a:ext cx="3464520" cy="2144279"/>
          </a:xfrm>
          <a:prstGeom prst="rect">
            <a:avLst/>
          </a:prstGeom>
        </p:spPr>
      </p:pic>
      <p:pic>
        <p:nvPicPr>
          <p:cNvPr id="1036" name="Picture 12" descr="Setting Goals | Jerome Chamber of Commerc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505" y="3908545"/>
            <a:ext cx="3453354" cy="214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8367" y="1500039"/>
            <a:ext cx="2924260" cy="204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0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2404" y="3891831"/>
            <a:ext cx="1936791" cy="19318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66498" y="1067482"/>
            <a:ext cx="7475934" cy="4285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875" b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“It meant that I had a clear plan of what revision to do so it was a lot less stressful”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4875" b="1" dirty="0">
              <a:solidFill>
                <a:srgbClr val="0070C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875" b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-2025</a:t>
            </a:r>
          </a:p>
        </p:txBody>
      </p:sp>
      <p:sp>
        <p:nvSpPr>
          <p:cNvPr id="4" name="AutoShape 2" descr="https://ukc-powerpoint.officeapps.live.com/pods/GetClipboardImage.ashx?Id=9f57ef60-9068-4a39-92a4-b04753a5439f&amp;DC=GUK3&amp;pkey=6d2b0fe1-9117-407d-9369-6f3d05c205df&amp;wdwaccluster=GUK3"/>
          <p:cNvSpPr>
            <a:spLocks noChangeAspect="1" noChangeArrowheads="1"/>
          </p:cNvSpPr>
          <p:nvPr/>
        </p:nvSpPr>
        <p:spPr bwMode="auto">
          <a:xfrm>
            <a:off x="177998" y="525562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sp>
        <p:nvSpPr>
          <p:cNvPr id="5" name="AutoShape 4" descr="https://ukc-powerpoint.officeapps.live.com/pods/GetClipboardImage.ashx?Id=9f57ef60-9068-4a39-92a4-b04753a5439f&amp;DC=GUK3&amp;pkey=6d2b0fe1-9117-407d-9369-6f3d05c205df&amp;wdwaccluster=GUK3"/>
          <p:cNvSpPr>
            <a:spLocks noChangeAspect="1" noChangeArrowheads="1"/>
          </p:cNvSpPr>
          <p:nvPr/>
        </p:nvSpPr>
        <p:spPr bwMode="auto">
          <a:xfrm>
            <a:off x="301823" y="649387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sp>
        <p:nvSpPr>
          <p:cNvPr id="6" name="AutoShape 6" descr="https://ukc-powerpoint.officeapps.live.com/pods/GetClipboardImage.ashx?Id=74984f7b-12c5-4323-9aa4-07469cfc2a67&amp;DC=GUK3&amp;pkey=1adb8c62-9850-43d5-a939-ab6c40ffcf76&amp;wdwaccluster=GUK3"/>
          <p:cNvSpPr>
            <a:spLocks noChangeAspect="1" noChangeArrowheads="1"/>
          </p:cNvSpPr>
          <p:nvPr/>
        </p:nvSpPr>
        <p:spPr bwMode="auto">
          <a:xfrm>
            <a:off x="425648" y="773212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sp>
        <p:nvSpPr>
          <p:cNvPr id="8" name="AutoShape 10" descr="https://ukc-powerpoint.officeapps.live.com/pods/GetClipboardImage.ashx?Id=4fd430e4-8c7f-4751-92be-14ef2a876252&amp;DC=GUK3&amp;pkey=4786625a-7fde-4cf1-9e47-202e9ca7e019&amp;wdwaccluster=GUK3"/>
          <p:cNvSpPr>
            <a:spLocks noChangeAspect="1" noChangeArrowheads="1"/>
          </p:cNvSpPr>
          <p:nvPr/>
        </p:nvSpPr>
        <p:spPr bwMode="auto">
          <a:xfrm>
            <a:off x="544314" y="897037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sp>
        <p:nvSpPr>
          <p:cNvPr id="9" name="AutoShape 12" descr="https://ukc-powerpoint.officeapps.live.com/pods/GetClipboardImage.ashx?Id=4fd430e4-8c7f-4751-92be-14ef2a876252&amp;DC=GUK3&amp;pkey=4786625a-7fde-4cf1-9e47-202e9ca7e019&amp;wdwaccluster=GUK3"/>
          <p:cNvSpPr>
            <a:spLocks noChangeAspect="1" noChangeArrowheads="1"/>
          </p:cNvSpPr>
          <p:nvPr/>
        </p:nvSpPr>
        <p:spPr bwMode="auto">
          <a:xfrm>
            <a:off x="668139" y="1020862"/>
            <a:ext cx="24765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/>
          <a:p>
            <a:endParaRPr lang="en-GB" sz="1463"/>
          </a:p>
        </p:txBody>
      </p:sp>
      <p:sp>
        <p:nvSpPr>
          <p:cNvPr id="10" name="Rectangle 9"/>
          <p:cNvSpPr/>
          <p:nvPr/>
        </p:nvSpPr>
        <p:spPr>
          <a:xfrm>
            <a:off x="4856489" y="3278960"/>
            <a:ext cx="226344" cy="317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6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48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46"/>
    </mc:Choice>
    <mc:Fallback xmlns="">
      <p:transition spd="slow" advTm="1584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041" y="3775392"/>
            <a:ext cx="1273032" cy="12779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8990" y="640377"/>
            <a:ext cx="8314237" cy="458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400" b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“My son </a:t>
            </a:r>
            <a:r>
              <a:rPr lang="en-GB" sz="4400" b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had a set clear plan of what was needed each day this helped keeping him organised with his revision.”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4400" b="1" dirty="0">
              <a:solidFill>
                <a:srgbClr val="0070C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400" b="1" dirty="0">
                <a:solidFill>
                  <a:srgbClr val="0070C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-2025</a:t>
            </a:r>
          </a:p>
        </p:txBody>
      </p:sp>
    </p:spTree>
    <p:extLst>
      <p:ext uri="{BB962C8B-B14F-4D97-AF65-F5344CB8AC3E}">
        <p14:creationId xmlns:p14="http://schemas.microsoft.com/office/powerpoint/2010/main" val="38802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17"/>
    </mc:Choice>
    <mc:Fallback xmlns="">
      <p:transition spd="slow" advTm="1701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181" y="4251872"/>
            <a:ext cx="1273032" cy="127798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86398" y="1226684"/>
            <a:ext cx="7263663" cy="3714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3575" b="1" dirty="0">
                <a:ea typeface="Calibri" panose="020F0502020204030204" pitchFamily="34" charset="0"/>
                <a:cs typeface="Times New Roman" panose="02020603050405020304" pitchFamily="18" charset="0"/>
              </a:rPr>
              <a:t>“The revision work was pre-set for each day which gave </a:t>
            </a:r>
            <a:r>
              <a:rPr lang="en-GB" sz="3575" b="1" dirty="0">
                <a:ea typeface="Calibri" panose="020F0502020204030204" pitchFamily="34" charset="0"/>
                <a:cs typeface="Times New Roman" panose="02020603050405020304" pitchFamily="18" charset="0"/>
              </a:rPr>
              <a:t>my daughter more </a:t>
            </a:r>
            <a:r>
              <a:rPr lang="en-GB" sz="3575" b="1" dirty="0">
                <a:ea typeface="Calibri" panose="020F0502020204030204" pitchFamily="34" charset="0"/>
                <a:cs typeface="Times New Roman" panose="02020603050405020304" pitchFamily="18" charset="0"/>
              </a:rPr>
              <a:t>of a focus rather than having to rely on her own choice of revision. It gave her a better drive”.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3575" b="1" dirty="0">
                <a:ea typeface="Calibri" panose="020F0502020204030204" pitchFamily="34" charset="0"/>
                <a:cs typeface="Times New Roman" panose="02020603050405020304" pitchFamily="18" charset="0"/>
              </a:rPr>
              <a:t>-2025</a:t>
            </a:r>
          </a:p>
        </p:txBody>
      </p:sp>
    </p:spTree>
    <p:extLst>
      <p:ext uri="{BB962C8B-B14F-4D97-AF65-F5344CB8AC3E}">
        <p14:creationId xmlns:p14="http://schemas.microsoft.com/office/powerpoint/2010/main" val="39538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17"/>
    </mc:Choice>
    <mc:Fallback xmlns="">
      <p:transition spd="slow" advTm="1701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54" y="4202982"/>
            <a:ext cx="1936791" cy="193183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04804" y="1133815"/>
            <a:ext cx="6679918" cy="5088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875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“If I was to revise myself I wouldn’t have remembered as much as I have”</a:t>
            </a: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endParaRPr lang="en-GB" sz="4875" b="1" dirty="0">
              <a:solidFill>
                <a:schemeClr val="accent6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50"/>
              </a:spcAft>
            </a:pPr>
            <a:r>
              <a:rPr lang="en-GB" sz="4875" b="1" dirty="0">
                <a:solidFill>
                  <a:schemeClr val="accent6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-2025</a:t>
            </a:r>
          </a:p>
        </p:txBody>
      </p:sp>
    </p:spTree>
    <p:extLst>
      <p:ext uri="{BB962C8B-B14F-4D97-AF65-F5344CB8AC3E}">
        <p14:creationId xmlns:p14="http://schemas.microsoft.com/office/powerpoint/2010/main" val="31895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3"/>
    </mc:Choice>
    <mc:Fallback xmlns="">
      <p:transition spd="slow" advTm="1625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760" y="380591"/>
            <a:ext cx="5974489" cy="597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7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12478" y="1452495"/>
            <a:ext cx="7013121" cy="4535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missed 1 central detention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phone call by </a:t>
            </a:r>
            <a:r>
              <a:rPr lang="en-US" dirty="0" err="1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Hughes</a:t>
            </a:r>
            <a:endParaRPr lang="en-US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solidFill>
                <a:srgbClr val="80808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missed 2 central detentions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meeting with parents in 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 </a:t>
            </a:r>
            <a:r>
              <a:rPr lang="en-US" dirty="0" err="1">
                <a:solidFill>
                  <a:srgbClr val="FF0000"/>
                </a:solidFill>
              </a:rPr>
              <a:t>Mrs</a:t>
            </a:r>
            <a:r>
              <a:rPr lang="en-US" dirty="0">
                <a:solidFill>
                  <a:srgbClr val="FF0000"/>
                </a:solidFill>
              </a:rPr>
              <a:t> Calverley </a:t>
            </a:r>
            <a:endParaRPr lang="en-US" dirty="0" smtClean="0">
              <a:solidFill>
                <a:srgbClr val="FF0000"/>
              </a:solidFill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solidFill>
                <a:srgbClr val="80808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missed 3 central detentions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meeting with parents 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</a:t>
            </a:r>
            <a:r>
              <a:rPr lang="en-US" dirty="0" err="1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solidFill>
                <a:srgbClr val="80808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 missed 4 central detentions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meeting with parents 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	</a:t>
            </a:r>
            <a:r>
              <a:rPr lang="en-US" dirty="0" err="1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Coyle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solidFill>
                <a:srgbClr val="80808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 missed 5 central detentions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meeting with parents </a:t>
            </a:r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</a:t>
            </a:r>
            <a:r>
              <a:rPr lang="en-US" dirty="0" err="1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Seddon</a:t>
            </a:r>
            <a:endParaRPr lang="en-GB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356" y="0"/>
            <a:ext cx="9937341" cy="11766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63" y="2265097"/>
            <a:ext cx="2292295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05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8433" t="17490" r="18019" b="9965"/>
          <a:stretch/>
        </p:blipFill>
        <p:spPr>
          <a:xfrm>
            <a:off x="2487478" y="182105"/>
            <a:ext cx="7291953" cy="547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6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8281" t="16359" r="17962" b="10476"/>
          <a:stretch/>
        </p:blipFill>
        <p:spPr>
          <a:xfrm>
            <a:off x="2549472" y="219469"/>
            <a:ext cx="7262804" cy="612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he Greatest | Full Movie | Movies Anywh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89"/>
            <a:ext cx="6500444" cy="325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31895" y="2991189"/>
            <a:ext cx="868986" cy="767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88" dirty="0"/>
              <a:t>OR</a:t>
            </a:r>
            <a:endParaRPr lang="en-GB" sz="4388" dirty="0"/>
          </a:p>
        </p:txBody>
      </p:sp>
      <p:pic>
        <p:nvPicPr>
          <p:cNvPr id="8196" name="Picture 4" descr="Immigration Judge slams “worse than useless” Home Office Officials – Diary  of an Immigration Lawy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040" y="4065814"/>
            <a:ext cx="2564699" cy="192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ride as Lancaster and Morecambe pupils celebrate GCSE resul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896" y="875109"/>
            <a:ext cx="2829093" cy="188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A-level results day: how to pick up your results and what to do if you fai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59" y="4065814"/>
            <a:ext cx="2786063" cy="192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Students across Merthyr Tydfil celebrate GCSE Results Day! | Merthyr Tydfil  County Borough Counci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447" y="1774901"/>
            <a:ext cx="2941573" cy="318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17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158" y="1295254"/>
            <a:ext cx="8993614" cy="4342065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25378" y="333544"/>
            <a:ext cx="8608786" cy="6289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66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/>
              <a:t>Success is about taking advantage of opportunities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202671" y="5883020"/>
            <a:ext cx="6866676" cy="132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en-US" sz="4000" b="1" u="sng" dirty="0" smtClean="0">
                <a:solidFill>
                  <a:srgbClr val="00B050"/>
                </a:solidFill>
              </a:rPr>
              <a:t>12</a:t>
            </a:r>
            <a:r>
              <a:rPr lang="en-US" sz="4000" b="1" u="sng" baseline="30000" dirty="0" smtClean="0">
                <a:solidFill>
                  <a:srgbClr val="00B050"/>
                </a:solidFill>
              </a:rPr>
              <a:t>th</a:t>
            </a:r>
            <a:r>
              <a:rPr lang="en-US" sz="4000" b="1" u="sng" dirty="0" smtClean="0">
                <a:solidFill>
                  <a:srgbClr val="00B050"/>
                </a:solidFill>
              </a:rPr>
              <a:t> January-3</a:t>
            </a:r>
            <a:r>
              <a:rPr lang="en-US" sz="4000" b="1" u="sng" baseline="30000" dirty="0" smtClean="0">
                <a:solidFill>
                  <a:srgbClr val="00B050"/>
                </a:solidFill>
              </a:rPr>
              <a:t>rd</a:t>
            </a:r>
            <a:r>
              <a:rPr lang="en-US" sz="4000" b="1" u="sng" dirty="0" smtClean="0">
                <a:solidFill>
                  <a:srgbClr val="00B050"/>
                </a:solidFill>
              </a:rPr>
              <a:t> May </a:t>
            </a:r>
            <a:endParaRPr lang="en-US" sz="4000" dirty="0">
              <a:solidFill>
                <a:prstClr val="black"/>
              </a:solidFill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endParaRPr lang="en-US" sz="4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9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5378" y="333544"/>
            <a:ext cx="8608786" cy="6289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66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/>
              <a:t>Success is about taking advantage of opportunities</a:t>
            </a:r>
            <a:endParaRPr lang="en-GB" sz="32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1055" y="1705459"/>
            <a:ext cx="4261757" cy="42617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398" y="894898"/>
            <a:ext cx="2417064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5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355</Words>
  <Application>Microsoft Office PowerPoint</Application>
  <PresentationFormat>A4 Paper (210x297 mm)</PresentationFormat>
  <Paragraphs>51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Newby</dc:creator>
  <cp:lastModifiedBy>Ciara Porter</cp:lastModifiedBy>
  <cp:revision>61</cp:revision>
  <dcterms:created xsi:type="dcterms:W3CDTF">2023-06-13T09:38:34Z</dcterms:created>
  <dcterms:modified xsi:type="dcterms:W3CDTF">2026-01-08T10:57:43Z</dcterms:modified>
</cp:coreProperties>
</file>