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8" r:id="rId3"/>
    <p:sldId id="260" r:id="rId4"/>
    <p:sldId id="261" r:id="rId5"/>
    <p:sldId id="262" r:id="rId6"/>
    <p:sldId id="263" r:id="rId7"/>
    <p:sldId id="264" r:id="rId8"/>
    <p:sldId id="266" r:id="rId9"/>
    <p:sldId id="265" r:id="rId10"/>
    <p:sldId id="267" r:id="rId11"/>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0567B-94D0-7D00-CEDF-368FEF248B5D}" v="2" dt="2023-06-30T10:46:04.160"/>
    <p1510:client id="{B9FB4239-BF3B-1B44-5BC0-1601BBF8BF5E}" v="4" dt="2023-06-30T10:48:52.9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9" d="100"/>
          <a:sy n="69" d="100"/>
        </p:scale>
        <p:origin x="102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5"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787474b94c0ac7c48649176c0d695ac67d4f4b23f64ba825b1dc0e19d4c1fd7a::" providerId="AD" clId="Web-{97F0567B-94D0-7D00-CEDF-368FEF248B5D}"/>
    <pc:docChg chg="mod modSld addMainMaster delMainMaster modMainMaster setSldSz">
      <pc:chgData name="Guest User" userId="S::urn:spo:anon#787474b94c0ac7c48649176c0d695ac67d4f4b23f64ba825b1dc0e19d4c1fd7a::" providerId="AD" clId="Web-{97F0567B-94D0-7D00-CEDF-368FEF248B5D}" dt="2023-06-30T10:46:04.160" v="1"/>
      <pc:docMkLst>
        <pc:docMk/>
      </pc:docMkLst>
      <pc:sldChg chg="modSp mod modClrScheme chgLayout">
        <pc:chgData name="Guest User" userId="S::urn:spo:anon#787474b94c0ac7c48649176c0d695ac67d4f4b23f64ba825b1dc0e19d4c1fd7a::" providerId="AD" clId="Web-{97F0567B-94D0-7D00-CEDF-368FEF248B5D}" dt="2023-06-30T10:46:04.160" v="1"/>
        <pc:sldMkLst>
          <pc:docMk/>
          <pc:sldMk cId="2415831829" sldId="256"/>
        </pc:sldMkLst>
        <pc:spChg chg="mod">
          <ac:chgData name="Guest User" userId="S::urn:spo:anon#787474b94c0ac7c48649176c0d695ac67d4f4b23f64ba825b1dc0e19d4c1fd7a::" providerId="AD" clId="Web-{97F0567B-94D0-7D00-CEDF-368FEF248B5D}" dt="2023-06-30T10:46:03.941" v="0"/>
          <ac:spMkLst>
            <pc:docMk/>
            <pc:sldMk cId="2415831829" sldId="256"/>
            <ac:spMk id="8"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k cId="2415831829" sldId="256"/>
            <ac:spMk id="17" creationId="{00000000-0000-0000-0000-000000000000}"/>
          </ac:spMkLst>
        </pc:spChg>
        <pc:grpChg chg="mod">
          <ac:chgData name="Guest User" userId="S::urn:spo:anon#787474b94c0ac7c48649176c0d695ac67d4f4b23f64ba825b1dc0e19d4c1fd7a::" providerId="AD" clId="Web-{97F0567B-94D0-7D00-CEDF-368FEF248B5D}" dt="2023-06-30T10:46:03.941" v="0"/>
          <ac:grpSpMkLst>
            <pc:docMk/>
            <pc:sldMk cId="2415831829" sldId="256"/>
            <ac:grpSpMk id="15" creationId="{00000000-0000-0000-0000-000000000000}"/>
          </ac:grpSpMkLst>
        </pc:grpChg>
      </pc:sldChg>
      <pc:sldChg chg="mod modClrScheme chgLayout">
        <pc:chgData name="Guest User" userId="S::urn:spo:anon#787474b94c0ac7c48649176c0d695ac67d4f4b23f64ba825b1dc0e19d4c1fd7a::" providerId="AD" clId="Web-{97F0567B-94D0-7D00-CEDF-368FEF248B5D}" dt="2023-06-30T10:46:04.160" v="1"/>
        <pc:sldMkLst>
          <pc:docMk/>
          <pc:sldMk cId="2236900379" sldId="257"/>
        </pc:sldMkLst>
      </pc:sldChg>
      <pc:sldMasterChg chg="modSp del delSldLayout modSldLayout">
        <pc:chgData name="Guest User" userId="S::urn:spo:anon#787474b94c0ac7c48649176c0d695ac67d4f4b23f64ba825b1dc0e19d4c1fd7a::" providerId="AD" clId="Web-{97F0567B-94D0-7D00-CEDF-368FEF248B5D}" dt="2023-06-30T10:46:04.160" v="1"/>
        <pc:sldMasterMkLst>
          <pc:docMk/>
          <pc:sldMasterMk cId="182438966" sldId="2147483648"/>
        </pc:sldMasterMkLst>
        <pc:spChg chg="mod">
          <ac:chgData name="Guest User" userId="S::urn:spo:anon#787474b94c0ac7c48649176c0d695ac67d4f4b23f64ba825b1dc0e19d4c1fd7a::" providerId="AD" clId="Web-{97F0567B-94D0-7D00-CEDF-368FEF248B5D}" dt="2023-06-30T10:46:03.941" v="0"/>
          <ac:spMkLst>
            <pc:docMk/>
            <pc:sldMasterMk cId="182438966" sldId="2147483648"/>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ac:spMk id="4"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ac:spMk id="5"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ac:spMk id="6" creationId="{00000000-0000-0000-0000-000000000000}"/>
          </ac:spMkLst>
        </pc:sp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3523990557" sldId="2147483649"/>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3523990557" sldId="2147483649"/>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3523990557" sldId="2147483649"/>
              <ac:spMk id="3" creationId="{00000000-0000-0000-0000-000000000000}"/>
            </ac:spMkLst>
          </pc:spChg>
        </pc:sldLayoutChg>
        <pc:sldLayoutChg chg="del">
          <pc:chgData name="Guest User" userId="S::urn:spo:anon#787474b94c0ac7c48649176c0d695ac67d4f4b23f64ba825b1dc0e19d4c1fd7a::" providerId="AD" clId="Web-{97F0567B-94D0-7D00-CEDF-368FEF248B5D}" dt="2023-06-30T10:46:04.160" v="1"/>
          <pc:sldLayoutMkLst>
            <pc:docMk/>
            <pc:sldMasterMk cId="182438966" sldId="2147483648"/>
            <pc:sldLayoutMk cId="261330789" sldId="2147483650"/>
          </pc:sldLayoutMkLst>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2702547017" sldId="2147483651"/>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2702547017" sldId="2147483651"/>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2702547017" sldId="2147483651"/>
              <ac:spMk id="3" creationId="{00000000-0000-0000-0000-000000000000}"/>
            </ac:spMkLst>
          </pc:spChg>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3426588975" sldId="2147483652"/>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3426588975" sldId="2147483652"/>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3426588975" sldId="2147483652"/>
              <ac:spMk id="4" creationId="{00000000-0000-0000-0000-000000000000}"/>
            </ac:spMkLst>
          </pc:spChg>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1127161722" sldId="2147483653"/>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4"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5"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6" creationId="{00000000-0000-0000-0000-000000000000}"/>
            </ac:spMkLst>
          </pc:spChg>
        </pc:sldLayoutChg>
        <pc:sldLayoutChg chg="del">
          <pc:chgData name="Guest User" userId="S::urn:spo:anon#787474b94c0ac7c48649176c0d695ac67d4f4b23f64ba825b1dc0e19d4c1fd7a::" providerId="AD" clId="Web-{97F0567B-94D0-7D00-CEDF-368FEF248B5D}" dt="2023-06-30T10:46:04.160" v="1"/>
          <pc:sldLayoutMkLst>
            <pc:docMk/>
            <pc:sldMasterMk cId="182438966" sldId="2147483648"/>
            <pc:sldLayoutMk cId="247022084" sldId="2147483654"/>
          </pc:sldLayoutMkLst>
        </pc:sldLayoutChg>
        <pc:sldLayoutChg chg="del">
          <pc:chgData name="Guest User" userId="S::urn:spo:anon#787474b94c0ac7c48649176c0d695ac67d4f4b23f64ba825b1dc0e19d4c1fd7a::" providerId="AD" clId="Web-{97F0567B-94D0-7D00-CEDF-368FEF248B5D}" dt="2023-06-30T10:46:04.160" v="1"/>
          <pc:sldLayoutMkLst>
            <pc:docMk/>
            <pc:sldMasterMk cId="182438966" sldId="2147483648"/>
            <pc:sldLayoutMk cId="3262551885" sldId="2147483655"/>
          </pc:sldLayoutMkLst>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1940897975" sldId="2147483656"/>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1940897975" sldId="2147483656"/>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940897975" sldId="2147483656"/>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940897975" sldId="2147483656"/>
              <ac:spMk id="4" creationId="{00000000-0000-0000-0000-000000000000}"/>
            </ac:spMkLst>
          </pc:spChg>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129527014" sldId="2147483657"/>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129527014" sldId="2147483657"/>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29527014" sldId="2147483657"/>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29527014" sldId="2147483657"/>
              <ac:spMk id="4" creationId="{00000000-0000-0000-0000-000000000000}"/>
            </ac:spMkLst>
          </pc:spChg>
        </pc:sldLayoutChg>
        <pc:sldLayoutChg chg="del">
          <pc:chgData name="Guest User" userId="S::urn:spo:anon#787474b94c0ac7c48649176c0d695ac67d4f4b23f64ba825b1dc0e19d4c1fd7a::" providerId="AD" clId="Web-{97F0567B-94D0-7D00-CEDF-368FEF248B5D}" dt="2023-06-30T10:46:04.160" v="1"/>
          <pc:sldLayoutMkLst>
            <pc:docMk/>
            <pc:sldMasterMk cId="182438966" sldId="2147483648"/>
            <pc:sldLayoutMk cId="2919834613" sldId="2147483658"/>
          </pc:sldLayoutMkLst>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2264621753" sldId="2147483659"/>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2264621753" sldId="2147483659"/>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2264621753" sldId="2147483659"/>
              <ac:spMk id="3" creationId="{00000000-0000-0000-0000-000000000000}"/>
            </ac:spMkLst>
          </pc:spChg>
        </pc:sldLayoutChg>
      </pc:sldMasterChg>
      <pc:sldMasterChg chg="add addSldLayout modSldLayout">
        <pc:chgData name="Guest User" userId="S::urn:spo:anon#787474b94c0ac7c48649176c0d695ac67d4f4b23f64ba825b1dc0e19d4c1fd7a::" providerId="AD" clId="Web-{97F0567B-94D0-7D00-CEDF-368FEF248B5D}" dt="2023-06-30T10:46:04.160" v="1"/>
        <pc:sldMasterMkLst>
          <pc:docMk/>
          <pc:sldMasterMk cId="3416250400" sldId="2147483660"/>
        </pc:sldMasterMkLst>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3815111177" sldId="2147483661"/>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3727921895" sldId="2147483662"/>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2360750154" sldId="2147483663"/>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1650154191" sldId="2147483664"/>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287378591" sldId="2147483665"/>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2562197927" sldId="2147483666"/>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1155633636" sldId="2147483667"/>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4273731407" sldId="2147483668"/>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2346280635" sldId="2147483669"/>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3861740423" sldId="2147483670"/>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4086614069" sldId="2147483671"/>
          </pc:sldLayoutMkLst>
        </pc:sldLayoutChg>
      </pc:sldMasterChg>
    </pc:docChg>
  </pc:docChgLst>
  <pc:docChgLst>
    <pc:chgData name="Guest User" userId="S::urn:spo:anon#787474b94c0ac7c48649176c0d695ac67d4f4b23f64ba825b1dc0e19d4c1fd7a::" providerId="AD" clId="Web-{B9FB4239-BF3B-1B44-5BC0-1601BBF8BF5E}"/>
    <pc:docChg chg="mod modSld addMainMaster delMainMaster modMainMaster setSldSz">
      <pc:chgData name="Guest User" userId="S::urn:spo:anon#787474b94c0ac7c48649176c0d695ac67d4f4b23f64ba825b1dc0e19d4c1fd7a::" providerId="AD" clId="Web-{B9FB4239-BF3B-1B44-5BC0-1601BBF8BF5E}" dt="2023-06-30T10:48:52.918" v="3"/>
      <pc:docMkLst>
        <pc:docMk/>
      </pc:docMkLst>
      <pc:sldChg chg="modSp mod modClrScheme chgLayout">
        <pc:chgData name="Guest User" userId="S::urn:spo:anon#787474b94c0ac7c48649176c0d695ac67d4f4b23f64ba825b1dc0e19d4c1fd7a::" providerId="AD" clId="Web-{B9FB4239-BF3B-1B44-5BC0-1601BBF8BF5E}" dt="2023-06-30T10:48:52.918" v="3"/>
        <pc:sldMkLst>
          <pc:docMk/>
          <pc:sldMk cId="2415831829" sldId="256"/>
        </pc:sldMkLst>
        <pc:spChg chg="mod">
          <ac:chgData name="Guest User" userId="S::urn:spo:anon#787474b94c0ac7c48649176c0d695ac67d4f4b23f64ba825b1dc0e19d4c1fd7a::" providerId="AD" clId="Web-{B9FB4239-BF3B-1B44-5BC0-1601BBF8BF5E}" dt="2023-06-30T10:48:52.918" v="3"/>
          <ac:spMkLst>
            <pc:docMk/>
            <pc:sldMk cId="2415831829" sldId="256"/>
            <ac:spMk id="8"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k cId="2415831829" sldId="256"/>
            <ac:spMk id="17" creationId="{00000000-0000-0000-0000-000000000000}"/>
          </ac:spMkLst>
        </pc:spChg>
        <pc:grpChg chg="mod">
          <ac:chgData name="Guest User" userId="S::urn:spo:anon#787474b94c0ac7c48649176c0d695ac67d4f4b23f64ba825b1dc0e19d4c1fd7a::" providerId="AD" clId="Web-{B9FB4239-BF3B-1B44-5BC0-1601BBF8BF5E}" dt="2023-06-30T10:48:52.918" v="3"/>
          <ac:grpSpMkLst>
            <pc:docMk/>
            <pc:sldMk cId="2415831829" sldId="256"/>
            <ac:grpSpMk id="15" creationId="{00000000-0000-0000-0000-000000000000}"/>
          </ac:grpSpMkLst>
        </pc:grpChg>
      </pc:sldChg>
      <pc:sldChg chg="mod modClrScheme chgLayout">
        <pc:chgData name="Guest User" userId="S::urn:spo:anon#787474b94c0ac7c48649176c0d695ac67d4f4b23f64ba825b1dc0e19d4c1fd7a::" providerId="AD" clId="Web-{B9FB4239-BF3B-1B44-5BC0-1601BBF8BF5E}" dt="2023-06-30T10:48:52.668" v="2"/>
        <pc:sldMkLst>
          <pc:docMk/>
          <pc:sldMk cId="2236900379" sldId="257"/>
        </pc:sldMkLst>
      </pc:sldChg>
      <pc:sldMasterChg chg="modSp add del addSldLayout delSldLayout modSldLayout">
        <pc:chgData name="Guest User" userId="S::urn:spo:anon#787474b94c0ac7c48649176c0d695ac67d4f4b23f64ba825b1dc0e19d4c1fd7a::" providerId="AD" clId="Web-{B9FB4239-BF3B-1B44-5BC0-1601BBF8BF5E}" dt="2023-06-30T10:48:52.918" v="3"/>
        <pc:sldMasterMkLst>
          <pc:docMk/>
          <pc:sldMasterMk cId="3416250400" sldId="2147483660"/>
        </pc:sldMasterMkLst>
        <pc:spChg chg="mod">
          <ac:chgData name="Guest User" userId="S::urn:spo:anon#787474b94c0ac7c48649176c0d695ac67d4f4b23f64ba825b1dc0e19d4c1fd7a::" providerId="AD" clId="Web-{B9FB4239-BF3B-1B44-5BC0-1601BBF8BF5E}" dt="2023-06-30T10:48:52.918" v="3"/>
          <ac:spMkLst>
            <pc:docMk/>
            <pc:sldMasterMk cId="3416250400" sldId="2147483660"/>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ac:spMk id="4"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ac:spMk id="5"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ac:spMk id="6" creationId="{00000000-0000-0000-0000-000000000000}"/>
          </ac:spMkLst>
        </pc:sp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3815111177" sldId="2147483661"/>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3815111177" sldId="2147483661"/>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3815111177" sldId="2147483661"/>
              <ac:spMk id="3" creationId="{00000000-0000-0000-0000-000000000000}"/>
            </ac:spMkLst>
          </pc:spChg>
        </pc:sldLayoutChg>
        <pc:sldLayoutChg chg="add del">
          <pc:chgData name="Guest User" userId="S::urn:spo:anon#787474b94c0ac7c48649176c0d695ac67d4f4b23f64ba825b1dc0e19d4c1fd7a::" providerId="AD" clId="Web-{B9FB4239-BF3B-1B44-5BC0-1601BBF8BF5E}" dt="2023-06-30T10:48:52.668" v="2"/>
          <pc:sldLayoutMkLst>
            <pc:docMk/>
            <pc:sldMasterMk cId="3416250400" sldId="2147483660"/>
            <pc:sldLayoutMk cId="3727921895" sldId="2147483662"/>
          </pc:sldLayoutMkLst>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2360750154" sldId="2147483663"/>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60750154" sldId="2147483663"/>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60750154" sldId="2147483663"/>
              <ac:spMk id="3" creationId="{00000000-0000-0000-0000-000000000000}"/>
            </ac:spMkLst>
          </pc:spChg>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1650154191" sldId="2147483664"/>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1650154191" sldId="2147483664"/>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1650154191" sldId="2147483664"/>
              <ac:spMk id="4" creationId="{00000000-0000-0000-0000-000000000000}"/>
            </ac:spMkLst>
          </pc:spChg>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287378591" sldId="2147483665"/>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4"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5"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6" creationId="{00000000-0000-0000-0000-000000000000}"/>
            </ac:spMkLst>
          </pc:spChg>
        </pc:sldLayoutChg>
        <pc:sldLayoutChg chg="add del">
          <pc:chgData name="Guest User" userId="S::urn:spo:anon#787474b94c0ac7c48649176c0d695ac67d4f4b23f64ba825b1dc0e19d4c1fd7a::" providerId="AD" clId="Web-{B9FB4239-BF3B-1B44-5BC0-1601BBF8BF5E}" dt="2023-06-30T10:48:52.668" v="2"/>
          <pc:sldLayoutMkLst>
            <pc:docMk/>
            <pc:sldMasterMk cId="3416250400" sldId="2147483660"/>
            <pc:sldLayoutMk cId="2562197927" sldId="2147483666"/>
          </pc:sldLayoutMkLst>
        </pc:sldLayoutChg>
        <pc:sldLayoutChg chg="add del">
          <pc:chgData name="Guest User" userId="S::urn:spo:anon#787474b94c0ac7c48649176c0d695ac67d4f4b23f64ba825b1dc0e19d4c1fd7a::" providerId="AD" clId="Web-{B9FB4239-BF3B-1B44-5BC0-1601BBF8BF5E}" dt="2023-06-30T10:48:52.668" v="2"/>
          <pc:sldLayoutMkLst>
            <pc:docMk/>
            <pc:sldMasterMk cId="3416250400" sldId="2147483660"/>
            <pc:sldLayoutMk cId="1155633636" sldId="2147483667"/>
          </pc:sldLayoutMkLst>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4273731407" sldId="2147483668"/>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273731407" sldId="2147483668"/>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273731407" sldId="2147483668"/>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273731407" sldId="2147483668"/>
              <ac:spMk id="4" creationId="{00000000-0000-0000-0000-000000000000}"/>
            </ac:spMkLst>
          </pc:spChg>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2346280635" sldId="2147483669"/>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46280635" sldId="2147483669"/>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46280635" sldId="2147483669"/>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46280635" sldId="2147483669"/>
              <ac:spMk id="4" creationId="{00000000-0000-0000-0000-000000000000}"/>
            </ac:spMkLst>
          </pc:spChg>
        </pc:sldLayoutChg>
        <pc:sldLayoutChg chg="add del">
          <pc:chgData name="Guest User" userId="S::urn:spo:anon#787474b94c0ac7c48649176c0d695ac67d4f4b23f64ba825b1dc0e19d4c1fd7a::" providerId="AD" clId="Web-{B9FB4239-BF3B-1B44-5BC0-1601BBF8BF5E}" dt="2023-06-30T10:48:52.668" v="2"/>
          <pc:sldLayoutMkLst>
            <pc:docMk/>
            <pc:sldMasterMk cId="3416250400" sldId="2147483660"/>
            <pc:sldLayoutMk cId="3861740423" sldId="2147483670"/>
          </pc:sldLayoutMkLst>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4086614069" sldId="2147483671"/>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086614069" sldId="2147483671"/>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086614069" sldId="2147483671"/>
              <ac:spMk id="3" creationId="{00000000-0000-0000-0000-000000000000}"/>
            </ac:spMkLst>
          </pc:spChg>
        </pc:sldLayoutChg>
      </pc:sldMasterChg>
      <pc:sldMasterChg chg="add del addSldLayout delSldLayout modSldLayout">
        <pc:chgData name="Guest User" userId="S::urn:spo:anon#787474b94c0ac7c48649176c0d695ac67d4f4b23f64ba825b1dc0e19d4c1fd7a::" providerId="AD" clId="Web-{B9FB4239-BF3B-1B44-5BC0-1601BBF8BF5E}" dt="2023-06-30T10:48:52.668" v="2"/>
        <pc:sldMasterMkLst>
          <pc:docMk/>
          <pc:sldMasterMk cId="297486133" sldId="2147483672"/>
        </pc:sldMasterMkLst>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2960183412" sldId="2147483673"/>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1296357918" sldId="2147483674"/>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3732904881" sldId="2147483675"/>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2130237312" sldId="2147483676"/>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2969504517" sldId="2147483677"/>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604435855" sldId="2147483678"/>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2382780325" sldId="2147483679"/>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1223860584" sldId="2147483680"/>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1096344245" sldId="2147483681"/>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3742529719" sldId="2147483682"/>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3965063591" sldId="2147483683"/>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511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792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0750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015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737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219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63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3731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46280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6174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8661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7/9/2023</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1625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511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Calibri Light" panose="020F03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315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PSHE Curriculum </a:t>
            </a:r>
          </a:p>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900" dirty="0" smtClean="0">
                <a:solidFill>
                  <a:srgbClr val="595959"/>
                </a:solidFill>
                <a:latin typeface="Calibri Light" panose="020F0302020204030204" pitchFamily="34" charset="0"/>
              </a:rPr>
              <a:t>Our </a:t>
            </a:r>
            <a:r>
              <a:rPr lang="en-US" altLang="en-US" sz="900" dirty="0">
                <a:solidFill>
                  <a:srgbClr val="595959"/>
                </a:solidFill>
                <a:latin typeface="Calibri Light" panose="020F0302020204030204" pitchFamily="34" charset="0"/>
              </a:rPr>
              <a:t>Lady’s Catholic College, </a:t>
            </a:r>
            <a:r>
              <a:rPr lang="en-US" altLang="en-US" sz="900" dirty="0" err="1">
                <a:solidFill>
                  <a:srgbClr val="595959"/>
                </a:solidFill>
                <a:latin typeface="Calibri Light" panose="020F0302020204030204" pitchFamily="34" charset="0"/>
              </a:rPr>
              <a:t>Morecambe</a:t>
            </a:r>
            <a:r>
              <a:rPr lang="en-US" altLang="en-US" sz="900" dirty="0">
                <a:solidFill>
                  <a:srgbClr val="595959"/>
                </a:solidFill>
                <a:latin typeface="Calibri Light" panose="020F0302020204030204" pitchFamily="34" charset="0"/>
              </a:rPr>
              <a:t> road, Lancaster, La12rx</a:t>
            </a:r>
            <a:endParaRPr lang="en-US" altLang="en-US" sz="9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spTree>
    <p:extLst>
      <p:ext uri="{BB962C8B-B14F-4D97-AF65-F5344CB8AC3E}">
        <p14:creationId xmlns:p14="http://schemas.microsoft.com/office/powerpoint/2010/main" val="24158318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311400" y="558800"/>
            <a:ext cx="6946900" cy="6586418"/>
          </a:xfrm>
          <a:prstGeom prst="rect">
            <a:avLst/>
          </a:prstGeom>
          <a:noFill/>
        </p:spPr>
        <p:txBody>
          <a:bodyPr wrap="square" rtlCol="0">
            <a:spAutoFit/>
          </a:bodyPr>
          <a:lstStyle/>
          <a:p>
            <a:r>
              <a:rPr lang="en-US" u="sng" dirty="0" smtClean="0"/>
              <a:t>Rationale:</a:t>
            </a:r>
          </a:p>
          <a:p>
            <a:endParaRPr lang="en-US" dirty="0"/>
          </a:p>
          <a:p>
            <a:r>
              <a:rPr lang="en-US" sz="1600" dirty="0" smtClean="0"/>
              <a:t>At Our Lady’s Catholic College we recognise that our PSHE curriculum needs to reflect our demographic of students, to support them to flourish as young adults and beyond. We have a structured curriculum which covers all statutory expectations for PSHE which is interweaved with the Catholic Education Service objectives, to ensure our students have a good understanding of Relationship and Sex Education through the Catholic teachings. </a:t>
            </a:r>
          </a:p>
          <a:p>
            <a:endParaRPr lang="en-US" sz="1600" dirty="0"/>
          </a:p>
          <a:p>
            <a:r>
              <a:rPr lang="en-US" sz="1600" dirty="0" smtClean="0"/>
              <a:t>Our curriculum is broken into three main categories: Relationships, Health and Wellbeing; and Living in the Wider World. Each year group will be taught two units per category to ensure they experience the full breadth of the curriculum. </a:t>
            </a:r>
          </a:p>
          <a:p>
            <a:endParaRPr lang="en-US" sz="1600" dirty="0"/>
          </a:p>
          <a:p>
            <a:r>
              <a:rPr lang="en-US" sz="1600" dirty="0" smtClean="0"/>
              <a:t>Throughout the year we will compliment the curriculum with visitors from selected outside agencies, these are planned into the curriculum and sometimes form part of an extended assembly or workshops delivered in classes. These offer a different dynamic and enhance the learning which is already taking place in lessons.</a:t>
            </a:r>
          </a:p>
          <a:p>
            <a:endParaRPr lang="en-US" sz="1600" dirty="0"/>
          </a:p>
          <a:p>
            <a:r>
              <a:rPr lang="en-US" sz="1600" dirty="0" smtClean="0"/>
              <a:t>There is regular reassessment of the needs of our pupils through the use of pastoral and safeguarding systems to ensure we are able to be responsive when a given need is identified, such as water safety or online </a:t>
            </a:r>
            <a:r>
              <a:rPr lang="en-US" sz="1600" dirty="0" err="1" smtClean="0"/>
              <a:t>behavioural</a:t>
            </a:r>
            <a:r>
              <a:rPr lang="en-US" sz="1600" dirty="0" smtClean="0"/>
              <a:t> concerns are raised.</a:t>
            </a:r>
          </a:p>
          <a:p>
            <a:endParaRPr lang="en-US" sz="1600" dirty="0"/>
          </a:p>
          <a:p>
            <a:endParaRPr lang="en-US" sz="1600" dirty="0"/>
          </a:p>
          <a:p>
            <a:endParaRPr lang="en-GB" dirty="0"/>
          </a:p>
        </p:txBody>
      </p:sp>
      <p:sp>
        <p:nvSpPr>
          <p:cNvPr id="3" name="Text Box 142"/>
          <p:cNvSpPr txBox="1">
            <a:spLocks noChangeArrowheads="1"/>
          </p:cNvSpPr>
          <p:nvPr/>
        </p:nvSpPr>
        <p:spPr bwMode="auto">
          <a:xfrm>
            <a:off x="-192751" y="151754"/>
            <a:ext cx="8863012" cy="33084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Curriculum Overview</a:t>
            </a:r>
          </a:p>
        </p:txBody>
      </p:sp>
    </p:spTree>
    <p:extLst>
      <p:ext uri="{BB962C8B-B14F-4D97-AF65-F5344CB8AC3E}">
        <p14:creationId xmlns:p14="http://schemas.microsoft.com/office/powerpoint/2010/main" val="39118303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875998241"/>
              </p:ext>
            </p:extLst>
          </p:nvPr>
        </p:nvGraphicFramePr>
        <p:xfrm>
          <a:off x="330197" y="844552"/>
          <a:ext cx="9093202" cy="5791197"/>
        </p:xfrm>
        <a:graphic>
          <a:graphicData uri="http://schemas.openxmlformats.org/drawingml/2006/table">
            <a:tbl>
              <a:tblPr/>
              <a:tblGrid>
                <a:gridCol w="870162">
                  <a:extLst>
                    <a:ext uri="{9D8B030D-6E8A-4147-A177-3AD203B41FA5}">
                      <a16:colId xmlns:a16="http://schemas.microsoft.com/office/drawing/2014/main" val="2496249329"/>
                    </a:ext>
                  </a:extLst>
                </a:gridCol>
                <a:gridCol w="1174720">
                  <a:extLst>
                    <a:ext uri="{9D8B030D-6E8A-4147-A177-3AD203B41FA5}">
                      <a16:colId xmlns:a16="http://schemas.microsoft.com/office/drawing/2014/main" val="3102112639"/>
                    </a:ext>
                  </a:extLst>
                </a:gridCol>
                <a:gridCol w="1174720">
                  <a:extLst>
                    <a:ext uri="{9D8B030D-6E8A-4147-A177-3AD203B41FA5}">
                      <a16:colId xmlns:a16="http://schemas.microsoft.com/office/drawing/2014/main" val="2076865349"/>
                    </a:ext>
                  </a:extLst>
                </a:gridCol>
                <a:gridCol w="1174720">
                  <a:extLst>
                    <a:ext uri="{9D8B030D-6E8A-4147-A177-3AD203B41FA5}">
                      <a16:colId xmlns:a16="http://schemas.microsoft.com/office/drawing/2014/main" val="3084684082"/>
                    </a:ext>
                  </a:extLst>
                </a:gridCol>
                <a:gridCol w="1174720">
                  <a:extLst>
                    <a:ext uri="{9D8B030D-6E8A-4147-A177-3AD203B41FA5}">
                      <a16:colId xmlns:a16="http://schemas.microsoft.com/office/drawing/2014/main" val="989801551"/>
                    </a:ext>
                  </a:extLst>
                </a:gridCol>
                <a:gridCol w="1174720">
                  <a:extLst>
                    <a:ext uri="{9D8B030D-6E8A-4147-A177-3AD203B41FA5}">
                      <a16:colId xmlns:a16="http://schemas.microsoft.com/office/drawing/2014/main" val="647543234"/>
                    </a:ext>
                  </a:extLst>
                </a:gridCol>
                <a:gridCol w="1174720">
                  <a:extLst>
                    <a:ext uri="{9D8B030D-6E8A-4147-A177-3AD203B41FA5}">
                      <a16:colId xmlns:a16="http://schemas.microsoft.com/office/drawing/2014/main" val="1806357147"/>
                    </a:ext>
                  </a:extLst>
                </a:gridCol>
                <a:gridCol w="1174720">
                  <a:extLst>
                    <a:ext uri="{9D8B030D-6E8A-4147-A177-3AD203B41FA5}">
                      <a16:colId xmlns:a16="http://schemas.microsoft.com/office/drawing/2014/main" val="242786545"/>
                    </a:ext>
                  </a:extLst>
                </a:gridCol>
              </a:tblGrid>
              <a:tr h="371827">
                <a:tc>
                  <a:txBody>
                    <a:bodyPr/>
                    <a:lstStyle/>
                    <a:p>
                      <a:pPr algn="ctr" fontAlgn="ctr"/>
                      <a:endParaRPr lang="en-GB" sz="800" b="1" i="0" u="none" strike="noStrike">
                        <a:solidFill>
                          <a:srgbClr val="000000"/>
                        </a:solidFill>
                        <a:effectLst/>
                        <a:latin typeface="Calibri" panose="020F0502020204030204" pitchFamily="34" charset="0"/>
                      </a:endParaRP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GB" sz="800" b="1" i="0" u="none" strike="noStrike">
                        <a:solidFill>
                          <a:srgbClr val="000000"/>
                        </a:solidFill>
                        <a:effectLst/>
                        <a:latin typeface="Calibri" panose="020F0502020204030204" pitchFamily="34" charset="0"/>
                      </a:endParaRP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1" i="0" u="none" strike="noStrike" dirty="0">
                          <a:solidFill>
                            <a:schemeClr val="tx1"/>
                          </a:solidFill>
                          <a:effectLst/>
                          <a:latin typeface="Calibri" panose="020F0502020204030204" pitchFamily="34" charset="0"/>
                        </a:rPr>
                        <a:t>Autumn 1</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dirty="0">
                          <a:solidFill>
                            <a:srgbClr val="000000"/>
                          </a:solidFill>
                          <a:effectLst/>
                          <a:latin typeface="Calibri" panose="020F0502020204030204" pitchFamily="34" charset="0"/>
                        </a:rPr>
                        <a:t>Autumn 2</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dirty="0">
                          <a:solidFill>
                            <a:srgbClr val="000000"/>
                          </a:solidFill>
                          <a:effectLst/>
                          <a:latin typeface="Calibri" panose="020F0502020204030204" pitchFamily="34" charset="0"/>
                        </a:rPr>
                        <a:t>Spring 1</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dirty="0">
                          <a:solidFill>
                            <a:srgbClr val="000000"/>
                          </a:solidFill>
                          <a:effectLst/>
                          <a:latin typeface="Calibri" panose="020F0502020204030204" pitchFamily="34" charset="0"/>
                        </a:rPr>
                        <a:t>Spring 2</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dirty="0">
                          <a:solidFill>
                            <a:srgbClr val="000000"/>
                          </a:solidFill>
                          <a:effectLst/>
                          <a:latin typeface="Calibri" panose="020F0502020204030204" pitchFamily="34" charset="0"/>
                        </a:rPr>
                        <a:t>Summer 1</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dirty="0">
                          <a:solidFill>
                            <a:srgbClr val="000000"/>
                          </a:solidFill>
                          <a:effectLst/>
                          <a:latin typeface="Calibri" panose="020F0502020204030204" pitchFamily="34" charset="0"/>
                        </a:rPr>
                        <a:t>Summer 2</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4211098372"/>
                  </a:ext>
                </a:extLst>
              </a:tr>
              <a:tr h="743653">
                <a:tc rowSpan="5">
                  <a:txBody>
                    <a:bodyPr/>
                    <a:lstStyle/>
                    <a:p>
                      <a:pPr algn="ctr" fontAlgn="ctr"/>
                      <a:r>
                        <a:rPr lang="en-GB" sz="1400" b="1" i="0" u="none" strike="noStrike" dirty="0">
                          <a:solidFill>
                            <a:srgbClr val="000000"/>
                          </a:solidFill>
                          <a:effectLst/>
                          <a:latin typeface="Calibri" panose="020F0502020204030204" pitchFamily="34" charset="0"/>
                        </a:rPr>
                        <a:t>Year 7</a:t>
                      </a:r>
                    </a:p>
                  </a:txBody>
                  <a:tcPr marL="6984" marR="6984" marT="6984" marB="33526"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b"/>
                      <a:r>
                        <a:rPr lang="en-GB" sz="1100" b="0" i="0" u="none" strike="noStrike" dirty="0">
                          <a:solidFill>
                            <a:schemeClr val="tx1"/>
                          </a:solidFill>
                          <a:effectLst/>
                          <a:latin typeface="Calibri" panose="020F0502020204030204" pitchFamily="34" charset="0"/>
                        </a:rPr>
                        <a:t>Big Question</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chemeClr val="tx1"/>
                          </a:solidFill>
                          <a:effectLst/>
                          <a:latin typeface="Calibri" panose="020F0502020204030204" pitchFamily="34" charset="0"/>
                        </a:rPr>
                        <a:t>How can I keep myself and others safe as I grow more independent? </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dirty="0">
                          <a:solidFill>
                            <a:schemeClr val="tx1"/>
                          </a:solidFill>
                          <a:effectLst/>
                          <a:latin typeface="Calibri" panose="020F0502020204030204" pitchFamily="34" charset="0"/>
                        </a:rPr>
                        <a:t>How can I make good choices about money?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b="0" i="0" u="none" strike="noStrike" dirty="0">
                          <a:solidFill>
                            <a:schemeClr val="tx1"/>
                          </a:solidFill>
                          <a:effectLst/>
                          <a:latin typeface="Calibri" panose="020F0502020204030204" pitchFamily="34" charset="0"/>
                        </a:rPr>
                        <a:t>How many different people are in the world?</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dirty="0">
                          <a:solidFill>
                            <a:schemeClr val="tx1"/>
                          </a:solidFill>
                          <a:effectLst/>
                          <a:latin typeface="Calibri" panose="020F0502020204030204" pitchFamily="34" charset="0"/>
                        </a:rPr>
                        <a:t>How do I keep my mind and body healthy as I grow into an adult?</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dirty="0">
                          <a:solidFill>
                            <a:schemeClr val="tx1"/>
                          </a:solidFill>
                          <a:effectLst/>
                          <a:latin typeface="Calibri" panose="020F0502020204030204" pitchFamily="34" charset="0"/>
                        </a:rPr>
                        <a:t>What do good friendships and relationships look like?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dirty="0">
                          <a:solidFill>
                            <a:schemeClr val="tx1"/>
                          </a:solidFill>
                          <a:effectLst/>
                          <a:latin typeface="Calibri" panose="020F0502020204030204" pitchFamily="34" charset="0"/>
                        </a:rPr>
                        <a:t>What motivates me to achieve well at school?</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710416515"/>
                  </a:ext>
                </a:extLst>
              </a:tr>
              <a:tr h="557739">
                <a:tc vMerge="1">
                  <a:txBody>
                    <a:bodyPr/>
                    <a:lstStyle/>
                    <a:p>
                      <a:endParaRPr lang="en-GB"/>
                    </a:p>
                  </a:txBody>
                  <a:tcPr/>
                </a:tc>
                <a:tc>
                  <a:txBody>
                    <a:bodyPr/>
                    <a:lstStyle/>
                    <a:p>
                      <a:pPr algn="ctr" fontAlgn="ctr"/>
                      <a:r>
                        <a:rPr lang="en-GB" sz="1100" b="0" i="0" u="none" strike="noStrike" dirty="0">
                          <a:solidFill>
                            <a:schemeClr val="tx1"/>
                          </a:solidFill>
                          <a:effectLst/>
                          <a:latin typeface="Calibri" panose="020F0502020204030204" pitchFamily="34" charset="0"/>
                        </a:rPr>
                        <a:t>Virtues</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chemeClr val="tx1"/>
                          </a:solidFill>
                          <a:effectLst/>
                          <a:latin typeface="Calibri" panose="020F0502020204030204" pitchFamily="34" charset="0"/>
                        </a:rPr>
                        <a:t>Love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Understanding</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a:solidFill>
                            <a:schemeClr val="tx1"/>
                          </a:solidFill>
                          <a:effectLst/>
                          <a:latin typeface="Calibri" panose="020F0502020204030204" pitchFamily="34" charset="0"/>
                        </a:rPr>
                        <a:t>Solidarity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Temperence and Courage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Wisdom Understanding Knowledge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Wisdom</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3591886048"/>
                  </a:ext>
                </a:extLst>
              </a:tr>
              <a:tr h="557739">
                <a:tc vMerge="1">
                  <a:txBody>
                    <a:bodyPr/>
                    <a:lstStyle/>
                    <a:p>
                      <a:endParaRPr lang="en-GB"/>
                    </a:p>
                  </a:txBody>
                  <a:tcPr/>
                </a:tc>
                <a:tc>
                  <a:txBody>
                    <a:bodyPr/>
                    <a:lstStyle/>
                    <a:p>
                      <a:pPr algn="ctr" fontAlgn="ctr"/>
                      <a:r>
                        <a:rPr lang="en-GB" sz="1100" b="0" i="0" u="none" strike="noStrike" dirty="0">
                          <a:solidFill>
                            <a:schemeClr val="tx1"/>
                          </a:solidFill>
                          <a:effectLst/>
                          <a:latin typeface="Calibri" panose="020F0502020204030204" pitchFamily="34" charset="0"/>
                        </a:rPr>
                        <a:t>HRSE Link</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GB" sz="1100" b="0" i="0" u="none" strike="noStrike" dirty="0">
                        <a:solidFill>
                          <a:schemeClr val="tx1"/>
                        </a:solidFill>
                        <a:effectLst/>
                        <a:latin typeface="Calibri" panose="020F0502020204030204" pitchFamily="34" charset="0"/>
                      </a:endParaRP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tc>
                  <a:txBody>
                    <a:bodyPr/>
                    <a:lstStyle/>
                    <a:p>
                      <a:pPr algn="ctr" fontAlgn="ctr"/>
                      <a:endParaRPr lang="en-GB" sz="1100" b="0" i="0" u="none" strike="noStrike">
                        <a:solidFill>
                          <a:schemeClr val="tx1"/>
                        </a:solidFill>
                        <a:effectLst/>
                        <a:latin typeface="Calibri" panose="020F0502020204030204" pitchFamily="34" charset="0"/>
                      </a:endParaRP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US" sz="1100" b="0" i="0" u="none" strike="noStrike" dirty="0">
                          <a:solidFill>
                            <a:schemeClr val="tx1"/>
                          </a:solidFill>
                          <a:effectLst/>
                          <a:latin typeface="Calibri" panose="020F0502020204030204" pitchFamily="34" charset="0"/>
                        </a:rPr>
                        <a:t>Living in the wider world</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dirty="0">
                          <a:solidFill>
                            <a:schemeClr val="tx1"/>
                          </a:solidFill>
                          <a:effectLst/>
                          <a:latin typeface="Calibri" panose="020F0502020204030204" pitchFamily="34" charset="0"/>
                        </a:rPr>
                        <a:t>Keeping </a:t>
                      </a:r>
                      <a:r>
                        <a:rPr lang="en-US" sz="1100" b="0" i="0" u="none" strike="noStrike" dirty="0" smtClean="0">
                          <a:solidFill>
                            <a:schemeClr val="tx1"/>
                          </a:solidFill>
                          <a:effectLst/>
                          <a:latin typeface="Calibri" panose="020F0502020204030204" pitchFamily="34" charset="0"/>
                        </a:rPr>
                        <a:t>safe and </a:t>
                      </a:r>
                      <a:r>
                        <a:rPr lang="en-US" sz="1100" b="0" i="0" u="none" strike="noStrike" dirty="0">
                          <a:solidFill>
                            <a:schemeClr val="tx1"/>
                          </a:solidFill>
                          <a:effectLst/>
                          <a:latin typeface="Calibri" panose="020F0502020204030204" pitchFamily="34" charset="0"/>
                        </a:rPr>
                        <a:t>people who can help me</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dirty="0">
                          <a:solidFill>
                            <a:schemeClr val="tx1"/>
                          </a:solidFill>
                          <a:effectLst/>
                          <a:latin typeface="Calibri" panose="020F0502020204030204" pitchFamily="34" charset="0"/>
                        </a:rPr>
                        <a:t>Personal Relationships</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dirty="0">
                          <a:solidFill>
                            <a:schemeClr val="tx1"/>
                          </a:solidFill>
                          <a:effectLst/>
                          <a:latin typeface="Calibri" panose="020F0502020204030204" pitchFamily="34" charset="0"/>
                        </a:rPr>
                        <a:t>Education in Virtue</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264457571"/>
                  </a:ext>
                </a:extLst>
              </a:tr>
              <a:tr h="371827">
                <a:tc vMerge="1">
                  <a:txBody>
                    <a:bodyPr/>
                    <a:lstStyle/>
                    <a:p>
                      <a:endParaRPr lang="en-GB"/>
                    </a:p>
                  </a:txBody>
                  <a:tcPr/>
                </a:tc>
                <a:tc>
                  <a:txBody>
                    <a:bodyPr/>
                    <a:lstStyle/>
                    <a:p>
                      <a:pPr algn="ctr" fontAlgn="ctr"/>
                      <a:r>
                        <a:rPr lang="en-GB" sz="1100" b="0" i="0" u="none" strike="noStrike">
                          <a:solidFill>
                            <a:schemeClr val="tx1"/>
                          </a:solidFill>
                          <a:effectLst/>
                          <a:latin typeface="Calibri" panose="020F0502020204030204" pitchFamily="34" charset="0"/>
                        </a:rPr>
                        <a:t>British Values</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chemeClr val="tx1"/>
                          </a:solidFill>
                          <a:effectLst/>
                          <a:latin typeface="Calibri" panose="020F0502020204030204" pitchFamily="34" charset="0"/>
                        </a:rPr>
                        <a:t>Rule of Law</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Individual Liberty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a:solidFill>
                            <a:schemeClr val="tx1"/>
                          </a:solidFill>
                          <a:effectLst/>
                          <a:latin typeface="Calibri" panose="020F0502020204030204" pitchFamily="34" charset="0"/>
                        </a:rPr>
                        <a:t>Mutual Respect</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Individual Liberty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Mutual Respect</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Individual Liberty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3047442812"/>
                  </a:ext>
                </a:extLst>
              </a:tr>
              <a:tr h="381122">
                <a:tc vMerge="1">
                  <a:txBody>
                    <a:bodyPr/>
                    <a:lstStyle/>
                    <a:p>
                      <a:endParaRPr lang="en-GB"/>
                    </a:p>
                  </a:txBody>
                  <a:tcPr/>
                </a:tc>
                <a:tc>
                  <a:txBody>
                    <a:bodyPr/>
                    <a:lstStyle/>
                    <a:p>
                      <a:pPr algn="ctr" fontAlgn="ctr"/>
                      <a:r>
                        <a:rPr lang="en-GB" sz="1100" b="0" i="0" u="none" strike="noStrike">
                          <a:solidFill>
                            <a:schemeClr val="tx1"/>
                          </a:solidFill>
                          <a:effectLst/>
                          <a:latin typeface="Calibri" panose="020F0502020204030204" pitchFamily="34" charset="0"/>
                        </a:rPr>
                        <a:t>External Agency</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chemeClr val="tx1"/>
                          </a:solidFill>
                          <a:effectLst/>
                          <a:latin typeface="Calibri" panose="020F0502020204030204" pitchFamily="34" charset="0"/>
                        </a:rPr>
                        <a:t>Streetwise Road Safety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Annabel Lathom</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EBF7"/>
                    </a:solidFill>
                  </a:tcPr>
                </a:tc>
                <a:tc>
                  <a:txBody>
                    <a:bodyPr/>
                    <a:lstStyle/>
                    <a:p>
                      <a:pPr algn="ctr" fontAlgn="ctr"/>
                      <a:endParaRPr lang="en-GB" sz="1100" b="0" i="0" u="none" strike="noStrike">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endParaRPr lang="en-GB" sz="1100" b="0" i="0" u="none" strike="noStrike">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GB" sz="1100" b="0" i="0" u="none" strike="noStrike">
                          <a:solidFill>
                            <a:schemeClr val="tx1"/>
                          </a:solidFill>
                          <a:effectLst/>
                          <a:latin typeface="Calibri" panose="020F0502020204030204" pitchFamily="34" charset="0"/>
                        </a:rPr>
                        <a:t>Respect me </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Aim a little higher?</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190813801"/>
                  </a:ext>
                </a:extLst>
              </a:tr>
              <a:tr h="743653">
                <a:tc rowSpan="5">
                  <a:txBody>
                    <a:bodyPr/>
                    <a:lstStyle/>
                    <a:p>
                      <a:pPr algn="ctr" fontAlgn="ctr"/>
                      <a:r>
                        <a:rPr lang="en-GB" sz="1400" b="1" i="0" u="none" strike="noStrike" dirty="0">
                          <a:solidFill>
                            <a:srgbClr val="000000"/>
                          </a:solidFill>
                          <a:effectLst/>
                          <a:latin typeface="Calibri" panose="020F0502020204030204" pitchFamily="34" charset="0"/>
                        </a:rPr>
                        <a:t>Year 8</a:t>
                      </a:r>
                    </a:p>
                  </a:txBody>
                  <a:tcPr marL="6984" marR="6984" marT="6984" marB="33526"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C6E0B4"/>
                    </a:solidFill>
                  </a:tcPr>
                </a:tc>
                <a:tc>
                  <a:txBody>
                    <a:bodyPr/>
                    <a:lstStyle/>
                    <a:p>
                      <a:pPr algn="ctr" fontAlgn="b"/>
                      <a:r>
                        <a:rPr lang="en-GB" sz="1100" b="0" i="0" u="none" strike="noStrike">
                          <a:solidFill>
                            <a:schemeClr val="tx1"/>
                          </a:solidFill>
                          <a:effectLst/>
                          <a:latin typeface="Calibri" panose="020F0502020204030204" pitchFamily="34" charset="0"/>
                        </a:rPr>
                        <a:t>Big Question</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chemeClr val="tx1"/>
                          </a:solidFill>
                          <a:effectLst/>
                          <a:latin typeface="Calibri" panose="020F0502020204030204" pitchFamily="34" charset="0"/>
                        </a:rPr>
                        <a:t>What are legal and illegal drugs?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dirty="0">
                          <a:solidFill>
                            <a:schemeClr val="tx1"/>
                          </a:solidFill>
                          <a:effectLst/>
                          <a:latin typeface="Calibri" panose="020F0502020204030204" pitchFamily="34" charset="0"/>
                        </a:rPr>
                        <a:t>What rights and </a:t>
                      </a:r>
                      <a:r>
                        <a:rPr lang="en-US" sz="1100" b="0" i="0" u="none" strike="noStrike" dirty="0" smtClean="0">
                          <a:solidFill>
                            <a:schemeClr val="tx1"/>
                          </a:solidFill>
                          <a:effectLst/>
                          <a:latin typeface="Calibri" panose="020F0502020204030204" pitchFamily="34" charset="0"/>
                        </a:rPr>
                        <a:t>responsibilities </a:t>
                      </a:r>
                      <a:r>
                        <a:rPr lang="en-US" sz="1100" b="0" i="0" u="none" strike="noStrike" dirty="0">
                          <a:solidFill>
                            <a:schemeClr val="tx1"/>
                          </a:solidFill>
                          <a:effectLst/>
                          <a:latin typeface="Calibri" panose="020F0502020204030204" pitchFamily="34" charset="0"/>
                        </a:rPr>
                        <a:t>do young people have in the work place?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b="0" i="0" u="none" strike="noStrike" dirty="0">
                          <a:solidFill>
                            <a:schemeClr val="tx1"/>
                          </a:solidFill>
                          <a:effectLst/>
                          <a:latin typeface="Calibri" panose="020F0502020204030204" pitchFamily="34" charset="0"/>
                        </a:rPr>
                        <a:t>What are the protected characteristics?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dirty="0">
                          <a:solidFill>
                            <a:schemeClr val="tx1"/>
                          </a:solidFill>
                          <a:effectLst/>
                          <a:latin typeface="Calibri" panose="020F0502020204030204" pitchFamily="34" charset="0"/>
                        </a:rPr>
                        <a:t>How can I take responsibility of my own emotional wellbeing?</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dirty="0">
                          <a:solidFill>
                            <a:schemeClr val="tx1"/>
                          </a:solidFill>
                          <a:effectLst/>
                          <a:latin typeface="Calibri" panose="020F0502020204030204" pitchFamily="34" charset="0"/>
                        </a:rPr>
                        <a:t>What makes me who I am? </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dirty="0">
                          <a:solidFill>
                            <a:schemeClr val="tx1"/>
                          </a:solidFill>
                          <a:effectLst/>
                          <a:latin typeface="Calibri" panose="020F0502020204030204" pitchFamily="34" charset="0"/>
                        </a:rPr>
                        <a:t>How can I keep myself safe online?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3462664085"/>
                  </a:ext>
                </a:extLst>
              </a:tr>
              <a:tr h="371827">
                <a:tc vMerge="1">
                  <a:txBody>
                    <a:bodyPr/>
                    <a:lstStyle/>
                    <a:p>
                      <a:endParaRPr lang="en-GB"/>
                    </a:p>
                  </a:txBody>
                  <a:tcPr/>
                </a:tc>
                <a:tc>
                  <a:txBody>
                    <a:bodyPr/>
                    <a:lstStyle/>
                    <a:p>
                      <a:pPr algn="ctr" fontAlgn="b"/>
                      <a:r>
                        <a:rPr lang="en-GB" sz="1100" b="0" i="0" u="none" strike="noStrike" dirty="0">
                          <a:solidFill>
                            <a:schemeClr val="tx1"/>
                          </a:solidFill>
                          <a:effectLst/>
                          <a:latin typeface="Calibri" panose="020F0502020204030204" pitchFamily="34" charset="0"/>
                        </a:rPr>
                        <a:t>Virtues</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chemeClr val="tx1"/>
                          </a:solidFill>
                          <a:effectLst/>
                          <a:latin typeface="Calibri" panose="020F0502020204030204" pitchFamily="34" charset="0"/>
                        </a:rPr>
                        <a:t>Wisdom</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Knowledge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a:solidFill>
                            <a:schemeClr val="tx1"/>
                          </a:solidFill>
                          <a:effectLst/>
                          <a:latin typeface="Calibri" panose="020F0502020204030204" pitchFamily="34" charset="0"/>
                        </a:rPr>
                        <a:t>Solidarity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Courage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Love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Wisdom</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212769740"/>
                  </a:ext>
                </a:extLst>
              </a:tr>
              <a:tr h="557739">
                <a:tc vMerge="1">
                  <a:txBody>
                    <a:bodyPr/>
                    <a:lstStyle/>
                    <a:p>
                      <a:endParaRPr lang="en-GB"/>
                    </a:p>
                  </a:txBody>
                  <a:tcPr/>
                </a:tc>
                <a:tc>
                  <a:txBody>
                    <a:bodyPr/>
                    <a:lstStyle/>
                    <a:p>
                      <a:pPr algn="ctr" fontAlgn="b"/>
                      <a:r>
                        <a:rPr lang="en-GB" sz="1100" b="0" i="0" u="none" strike="noStrike" dirty="0">
                          <a:solidFill>
                            <a:schemeClr val="tx1"/>
                          </a:solidFill>
                          <a:effectLst/>
                          <a:latin typeface="Calibri" panose="020F0502020204030204" pitchFamily="34" charset="0"/>
                        </a:rPr>
                        <a:t>HRSE Link</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GB" sz="1100" b="0" i="0" u="none" strike="noStrike" dirty="0">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65000"/>
                        <a:lumOff val="35000"/>
                      </a:schemeClr>
                    </a:solidFill>
                  </a:tcPr>
                </a:tc>
                <a:tc>
                  <a:txBody>
                    <a:bodyPr/>
                    <a:lstStyle/>
                    <a:p>
                      <a:pPr algn="ctr" fontAlgn="ctr"/>
                      <a:endParaRPr lang="en-GB" sz="1100" b="0" i="0" u="none" strike="noStrike" dirty="0">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65000"/>
                        <a:lumOff val="35000"/>
                      </a:schemeClr>
                    </a:solidFill>
                  </a:tcPr>
                </a:tc>
                <a:tc>
                  <a:txBody>
                    <a:bodyPr/>
                    <a:lstStyle/>
                    <a:p>
                      <a:pPr algn="ctr" fontAlgn="ctr"/>
                      <a:r>
                        <a:rPr lang="en-US" sz="1100" b="0" i="0" u="none" strike="noStrike">
                          <a:solidFill>
                            <a:schemeClr val="tx1"/>
                          </a:solidFill>
                          <a:effectLst/>
                          <a:latin typeface="Calibri" panose="020F0502020204030204" pitchFamily="34" charset="0"/>
                        </a:rPr>
                        <a:t>Living in the Wider World</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Emotional Well-Being and Attitudes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Emotional Well-Being and Attitudes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a:solidFill>
                            <a:schemeClr val="tx1"/>
                          </a:solidFill>
                          <a:effectLst/>
                          <a:latin typeface="Calibri" panose="020F0502020204030204" pitchFamily="34" charset="0"/>
                        </a:rPr>
                        <a:t>Keeping Safe and People who can Help me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3956444227"/>
                  </a:ext>
                </a:extLst>
              </a:tr>
              <a:tr h="752949">
                <a:tc vMerge="1">
                  <a:txBody>
                    <a:bodyPr/>
                    <a:lstStyle/>
                    <a:p>
                      <a:endParaRPr lang="en-GB"/>
                    </a:p>
                  </a:txBody>
                  <a:tcPr/>
                </a:tc>
                <a:tc>
                  <a:txBody>
                    <a:bodyPr/>
                    <a:lstStyle/>
                    <a:p>
                      <a:pPr algn="ctr" fontAlgn="b"/>
                      <a:r>
                        <a:rPr lang="en-GB" sz="1100" b="0" i="0" u="none" strike="noStrike" dirty="0">
                          <a:solidFill>
                            <a:schemeClr val="tx1"/>
                          </a:solidFill>
                          <a:effectLst/>
                          <a:latin typeface="Calibri" panose="020F0502020204030204" pitchFamily="34" charset="0"/>
                        </a:rPr>
                        <a:t>British Values</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chemeClr val="tx1"/>
                          </a:solidFill>
                          <a:effectLst/>
                          <a:latin typeface="Calibri" panose="020F0502020204030204" pitchFamily="34" charset="0"/>
                        </a:rPr>
                        <a:t>Rule of Law</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Individual Liberty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b="0" i="0" u="none" strike="noStrike">
                          <a:solidFill>
                            <a:schemeClr val="tx1"/>
                          </a:solidFill>
                          <a:effectLst/>
                          <a:latin typeface="Calibri" panose="020F0502020204030204" pitchFamily="34" charset="0"/>
                        </a:rPr>
                        <a:t>Mutual Respect and Tolerance of those with different faiths and beliefs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Individual Liberty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chemeClr val="tx1"/>
                          </a:solidFill>
                          <a:effectLst/>
                          <a:latin typeface="Calibri" panose="020F0502020204030204" pitchFamily="34" charset="0"/>
                        </a:rPr>
                        <a:t>Mutual Respect and Tolerance of those with different faiths and beliefs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Rule of Law</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4205438571"/>
                  </a:ext>
                </a:extLst>
              </a:tr>
              <a:tr h="381122">
                <a:tc vMerge="1">
                  <a:txBody>
                    <a:bodyPr/>
                    <a:lstStyle/>
                    <a:p>
                      <a:endParaRPr lang="en-GB"/>
                    </a:p>
                  </a:txBody>
                  <a:tcPr/>
                </a:tc>
                <a:tc>
                  <a:txBody>
                    <a:bodyPr/>
                    <a:lstStyle/>
                    <a:p>
                      <a:pPr algn="ctr" fontAlgn="b"/>
                      <a:r>
                        <a:rPr lang="en-GB" sz="1100" b="0" i="0" u="none" strike="noStrike" dirty="0">
                          <a:solidFill>
                            <a:schemeClr val="tx1"/>
                          </a:solidFill>
                          <a:effectLst/>
                          <a:latin typeface="Calibri" panose="020F0502020204030204" pitchFamily="34" charset="0"/>
                        </a:rPr>
                        <a:t>External Agency</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a:solidFill>
                            <a:schemeClr val="tx1"/>
                          </a:solidFill>
                          <a:effectLst/>
                          <a:latin typeface="Calibri" panose="020F0502020204030204" pitchFamily="34" charset="0"/>
                        </a:rPr>
                        <a:t>We are with you/smashed live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endParaRPr lang="en-GB" sz="1100" b="0" i="0" u="none" strike="noStrike">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endParaRPr lang="en-GB" sz="1100" b="0" i="0" u="none" strike="noStrike">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endParaRPr lang="en-GB" sz="1100" b="0" i="0" u="none" strike="noStrike">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GB" sz="1100" b="0" i="0" u="none" strike="noStrike">
                          <a:solidFill>
                            <a:schemeClr val="tx1"/>
                          </a:solidFill>
                          <a:effectLst/>
                          <a:latin typeface="Calibri" panose="020F0502020204030204" pitchFamily="34" charset="0"/>
                        </a:rPr>
                        <a:t>Rob Partington LGBTQ+</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dirty="0">
                          <a:solidFill>
                            <a:schemeClr val="tx1"/>
                          </a:solidFill>
                          <a:effectLst/>
                          <a:latin typeface="Calibri" panose="020F0502020204030204" pitchFamily="34" charset="0"/>
                        </a:rPr>
                        <a:t>Digital Eagles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596995081"/>
                  </a:ext>
                </a:extLst>
              </a:tr>
            </a:tbl>
          </a:graphicData>
        </a:graphic>
      </p:graphicFrame>
      <p:sp>
        <p:nvSpPr>
          <p:cNvPr id="4" name="TextBox 3"/>
          <p:cNvSpPr txBox="1"/>
          <p:nvPr/>
        </p:nvSpPr>
        <p:spPr>
          <a:xfrm>
            <a:off x="2298700" y="0"/>
            <a:ext cx="4343400" cy="369332"/>
          </a:xfrm>
          <a:prstGeom prst="rect">
            <a:avLst/>
          </a:prstGeom>
          <a:noFill/>
        </p:spPr>
        <p:txBody>
          <a:bodyPr wrap="square" rtlCol="0">
            <a:spAutoFit/>
          </a:bodyPr>
          <a:lstStyle/>
          <a:p>
            <a:r>
              <a:rPr lang="en-US" u="sng" dirty="0" smtClean="0"/>
              <a:t>Key Stage 3 Overview:</a:t>
            </a:r>
            <a:endParaRPr lang="en-GB" u="sng" dirty="0"/>
          </a:p>
        </p:txBody>
      </p:sp>
    </p:spTree>
    <p:extLst>
      <p:ext uri="{BB962C8B-B14F-4D97-AF65-F5344CB8AC3E}">
        <p14:creationId xmlns:p14="http://schemas.microsoft.com/office/powerpoint/2010/main" val="25890637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668056935"/>
              </p:ext>
            </p:extLst>
          </p:nvPr>
        </p:nvGraphicFramePr>
        <p:xfrm>
          <a:off x="338138" y="611735"/>
          <a:ext cx="9136061" cy="3680865"/>
        </p:xfrm>
        <a:graphic>
          <a:graphicData uri="http://schemas.openxmlformats.org/drawingml/2006/table">
            <a:tbl>
              <a:tblPr/>
              <a:tblGrid>
                <a:gridCol w="753683">
                  <a:extLst>
                    <a:ext uri="{9D8B030D-6E8A-4147-A177-3AD203B41FA5}">
                      <a16:colId xmlns:a16="http://schemas.microsoft.com/office/drawing/2014/main" val="2707381594"/>
                    </a:ext>
                  </a:extLst>
                </a:gridCol>
                <a:gridCol w="1018986">
                  <a:extLst>
                    <a:ext uri="{9D8B030D-6E8A-4147-A177-3AD203B41FA5}">
                      <a16:colId xmlns:a16="http://schemas.microsoft.com/office/drawing/2014/main" val="445521604"/>
                    </a:ext>
                  </a:extLst>
                </a:gridCol>
                <a:gridCol w="1227232">
                  <a:extLst>
                    <a:ext uri="{9D8B030D-6E8A-4147-A177-3AD203B41FA5}">
                      <a16:colId xmlns:a16="http://schemas.microsoft.com/office/drawing/2014/main" val="2214243139"/>
                    </a:ext>
                  </a:extLst>
                </a:gridCol>
                <a:gridCol w="1227232">
                  <a:extLst>
                    <a:ext uri="{9D8B030D-6E8A-4147-A177-3AD203B41FA5}">
                      <a16:colId xmlns:a16="http://schemas.microsoft.com/office/drawing/2014/main" val="365221240"/>
                    </a:ext>
                  </a:extLst>
                </a:gridCol>
                <a:gridCol w="1227232">
                  <a:extLst>
                    <a:ext uri="{9D8B030D-6E8A-4147-A177-3AD203B41FA5}">
                      <a16:colId xmlns:a16="http://schemas.microsoft.com/office/drawing/2014/main" val="3945412892"/>
                    </a:ext>
                  </a:extLst>
                </a:gridCol>
                <a:gridCol w="1227232">
                  <a:extLst>
                    <a:ext uri="{9D8B030D-6E8A-4147-A177-3AD203B41FA5}">
                      <a16:colId xmlns:a16="http://schemas.microsoft.com/office/drawing/2014/main" val="1120227396"/>
                    </a:ext>
                  </a:extLst>
                </a:gridCol>
                <a:gridCol w="1227232">
                  <a:extLst>
                    <a:ext uri="{9D8B030D-6E8A-4147-A177-3AD203B41FA5}">
                      <a16:colId xmlns:a16="http://schemas.microsoft.com/office/drawing/2014/main" val="311416898"/>
                    </a:ext>
                  </a:extLst>
                </a:gridCol>
                <a:gridCol w="1227232">
                  <a:extLst>
                    <a:ext uri="{9D8B030D-6E8A-4147-A177-3AD203B41FA5}">
                      <a16:colId xmlns:a16="http://schemas.microsoft.com/office/drawing/2014/main" val="602879127"/>
                    </a:ext>
                  </a:extLst>
                </a:gridCol>
              </a:tblGrid>
              <a:tr h="376018">
                <a:tc>
                  <a:txBody>
                    <a:bodyPr/>
                    <a:lstStyle/>
                    <a:p>
                      <a:pPr algn="ctr" fontAlgn="ctr"/>
                      <a:endParaRPr lang="en-GB" sz="1000" b="1" i="0" u="none" strike="noStrike">
                        <a:solidFill>
                          <a:srgbClr val="000000"/>
                        </a:solidFill>
                        <a:effectLst/>
                        <a:latin typeface="Calibri" panose="020F0502020204030204" pitchFamily="34" charset="0"/>
                      </a:endParaRP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GB" sz="1100" b="1" i="0" u="none" strike="noStrike" dirty="0">
                        <a:solidFill>
                          <a:srgbClr val="000000"/>
                        </a:solidFill>
                        <a:effectLst/>
                        <a:latin typeface="Calibri" panose="020F0502020204030204" pitchFamily="34" charset="0"/>
                      </a:endParaRP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1" i="0" u="none" strike="noStrike">
                          <a:solidFill>
                            <a:srgbClr val="000000"/>
                          </a:solidFill>
                          <a:effectLst/>
                          <a:latin typeface="Calibri" panose="020F0502020204030204" pitchFamily="34" charset="0"/>
                        </a:rPr>
                        <a:t>Autumn 1</a:t>
                      </a: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a:solidFill>
                            <a:srgbClr val="000000"/>
                          </a:solidFill>
                          <a:effectLst/>
                          <a:latin typeface="Calibri" panose="020F0502020204030204" pitchFamily="34" charset="0"/>
                        </a:rPr>
                        <a:t>Autumn 2</a:t>
                      </a: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a:solidFill>
                            <a:srgbClr val="000000"/>
                          </a:solidFill>
                          <a:effectLst/>
                          <a:latin typeface="Calibri" panose="020F0502020204030204" pitchFamily="34" charset="0"/>
                        </a:rPr>
                        <a:t>Spring 1</a:t>
                      </a: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a:solidFill>
                            <a:srgbClr val="000000"/>
                          </a:solidFill>
                          <a:effectLst/>
                          <a:latin typeface="Calibri" panose="020F0502020204030204" pitchFamily="34" charset="0"/>
                        </a:rPr>
                        <a:t>Spring 2</a:t>
                      </a: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a:solidFill>
                            <a:srgbClr val="000000"/>
                          </a:solidFill>
                          <a:effectLst/>
                          <a:latin typeface="Calibri" panose="020F0502020204030204" pitchFamily="34" charset="0"/>
                        </a:rPr>
                        <a:t>Summer 1</a:t>
                      </a: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a:solidFill>
                            <a:srgbClr val="000000"/>
                          </a:solidFill>
                          <a:effectLst/>
                          <a:latin typeface="Calibri" panose="020F0502020204030204" pitchFamily="34" charset="0"/>
                        </a:rPr>
                        <a:t>Summer 2</a:t>
                      </a: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2664205571"/>
                  </a:ext>
                </a:extLst>
              </a:tr>
              <a:tr h="783186">
                <a:tc rowSpan="5">
                  <a:txBody>
                    <a:bodyPr/>
                    <a:lstStyle/>
                    <a:p>
                      <a:pPr algn="ctr" fontAlgn="ctr"/>
                      <a:r>
                        <a:rPr lang="en-GB" sz="1400" b="1" i="0" u="none" strike="noStrike" dirty="0">
                          <a:solidFill>
                            <a:srgbClr val="000000"/>
                          </a:solidFill>
                          <a:effectLst/>
                          <a:latin typeface="Calibri" panose="020F0502020204030204" pitchFamily="34" charset="0"/>
                        </a:rPr>
                        <a:t>Year 9</a:t>
                      </a:r>
                    </a:p>
                  </a:txBody>
                  <a:tcPr marL="8258" marR="8258" marT="8258" marB="39637"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a:txBody>
                    <a:bodyPr/>
                    <a:lstStyle/>
                    <a:p>
                      <a:pPr algn="ctr" fontAlgn="b"/>
                      <a:r>
                        <a:rPr lang="en-GB" sz="1100" b="0" i="0" u="none" strike="noStrike" dirty="0">
                          <a:solidFill>
                            <a:srgbClr val="000000"/>
                          </a:solidFill>
                          <a:effectLst/>
                          <a:latin typeface="Calibri" panose="020F0502020204030204" pitchFamily="34" charset="0"/>
                        </a:rPr>
                        <a:t>Big Question</a:t>
                      </a:r>
                    </a:p>
                  </a:txBody>
                  <a:tcPr marL="8258" marR="8258" marT="8258" marB="39637"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panose="020F0502020204030204" pitchFamily="34" charset="0"/>
                        </a:rPr>
                        <a:t>How do I manage peer pressure so I can make the right choices for myself?</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dirty="0">
                          <a:solidFill>
                            <a:srgbClr val="000000"/>
                          </a:solidFill>
                          <a:effectLst/>
                          <a:latin typeface="Calibri" panose="020F0502020204030204" pitchFamily="34" charset="0"/>
                        </a:rPr>
                        <a:t>What do I need to know about sex and how to stay safe? </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a:solidFill>
                            <a:srgbClr val="000000"/>
                          </a:solidFill>
                          <a:effectLst/>
                          <a:latin typeface="Calibri" panose="020F0502020204030204" pitchFamily="34" charset="0"/>
                        </a:rPr>
                        <a:t>What careers am I interested in?</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b="0" i="0" u="none" strike="noStrike">
                          <a:solidFill>
                            <a:srgbClr val="000000"/>
                          </a:solidFill>
                          <a:effectLst/>
                          <a:latin typeface="Calibri" panose="020F0502020204030204" pitchFamily="34" charset="0"/>
                        </a:rPr>
                        <a:t>What is happening to my body? </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How do I keep myself safe in romantic relationships?</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a:solidFill>
                            <a:srgbClr val="000000"/>
                          </a:solidFill>
                          <a:effectLst/>
                          <a:latin typeface="Calibri" panose="020F0502020204030204" pitchFamily="34" charset="0"/>
                        </a:rPr>
                        <a:t>How can we keep social media a positive platform? </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506772229"/>
                  </a:ext>
                </a:extLst>
              </a:tr>
              <a:tr h="376018">
                <a:tc vMerge="1">
                  <a:txBody>
                    <a:bodyPr/>
                    <a:lstStyle/>
                    <a:p>
                      <a:endParaRPr lang="en-GB"/>
                    </a:p>
                  </a:txBody>
                  <a:tcPr/>
                </a:tc>
                <a:tc>
                  <a:txBody>
                    <a:bodyPr/>
                    <a:lstStyle/>
                    <a:p>
                      <a:pPr algn="ctr" fontAlgn="b"/>
                      <a:r>
                        <a:rPr lang="en-GB" sz="1100" b="0" i="0" u="none" strike="noStrike">
                          <a:solidFill>
                            <a:srgbClr val="000000"/>
                          </a:solidFill>
                          <a:effectLst/>
                          <a:latin typeface="Calibri" panose="020F0502020204030204" pitchFamily="34" charset="0"/>
                        </a:rPr>
                        <a:t>Virtues</a:t>
                      </a:r>
                    </a:p>
                  </a:txBody>
                  <a:tcPr marL="8258" marR="8258" marT="8258" marB="39637"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Courage</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dirty="0">
                          <a:solidFill>
                            <a:srgbClr val="000000"/>
                          </a:solidFill>
                          <a:effectLst/>
                          <a:latin typeface="Calibri" panose="020F0502020204030204" pitchFamily="34" charset="0"/>
                        </a:rPr>
                        <a:t>Love</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dirty="0">
                          <a:solidFill>
                            <a:srgbClr val="000000"/>
                          </a:solidFill>
                          <a:effectLst/>
                          <a:latin typeface="Calibri" panose="020F0502020204030204" pitchFamily="34" charset="0"/>
                        </a:rPr>
                        <a:t>Wisdom</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a:solidFill>
                            <a:srgbClr val="000000"/>
                          </a:solidFill>
                          <a:effectLst/>
                          <a:latin typeface="Calibri" panose="020F0502020204030204" pitchFamily="34" charset="0"/>
                        </a:rPr>
                        <a:t>Understanding</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Faith</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rgbClr val="000000"/>
                          </a:solidFill>
                          <a:effectLst/>
                          <a:latin typeface="Calibri" panose="020F0502020204030204" pitchFamily="34" charset="0"/>
                        </a:rPr>
                        <a:t>Wisdom</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3668274770"/>
                  </a:ext>
                </a:extLst>
              </a:tr>
              <a:tr h="601020">
                <a:tc vMerge="1">
                  <a:txBody>
                    <a:bodyPr/>
                    <a:lstStyle/>
                    <a:p>
                      <a:endParaRPr lang="en-GB"/>
                    </a:p>
                  </a:txBody>
                  <a:tcPr/>
                </a:tc>
                <a:tc>
                  <a:txBody>
                    <a:bodyPr/>
                    <a:lstStyle/>
                    <a:p>
                      <a:pPr algn="ctr" fontAlgn="b"/>
                      <a:r>
                        <a:rPr lang="en-GB" sz="1100" b="0" i="0" u="none" strike="noStrike" dirty="0">
                          <a:solidFill>
                            <a:srgbClr val="000000"/>
                          </a:solidFill>
                          <a:effectLst/>
                          <a:latin typeface="Calibri" panose="020F0502020204030204" pitchFamily="34" charset="0"/>
                        </a:rPr>
                        <a:t>HRSE Link</a:t>
                      </a:r>
                    </a:p>
                  </a:txBody>
                  <a:tcPr marL="8258" marR="8258" marT="8258" marB="39637"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Education in Virtue</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Personal Relationships</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endParaRPr lang="en-GB" sz="1100" b="0" i="0" u="none" strike="noStrike" dirty="0">
                        <a:solidFill>
                          <a:srgbClr val="000000"/>
                        </a:solidFill>
                        <a:effectLst/>
                        <a:latin typeface="Calibri" panose="020F0502020204030204" pitchFamily="34" charset="0"/>
                      </a:endParaRP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US" sz="1100" b="0" i="0" u="none" strike="noStrike">
                          <a:solidFill>
                            <a:srgbClr val="000000"/>
                          </a:solidFill>
                          <a:effectLst/>
                          <a:latin typeface="Calibri" panose="020F0502020204030204" pitchFamily="34" charset="0"/>
                        </a:rPr>
                        <a:t>Me, my body and my health/Life Cycles and Fertility</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Keeping Safe and people who can help me</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a:solidFill>
                            <a:srgbClr val="000000"/>
                          </a:solidFill>
                          <a:effectLst/>
                          <a:latin typeface="Calibri" panose="020F0502020204030204" pitchFamily="34" charset="0"/>
                        </a:rPr>
                        <a:t>Keeping Safe and People who can Help me</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793999583"/>
                  </a:ext>
                </a:extLst>
              </a:tr>
              <a:tr h="783186">
                <a:tc vMerge="1">
                  <a:txBody>
                    <a:bodyPr/>
                    <a:lstStyle/>
                    <a:p>
                      <a:endParaRPr lang="en-GB"/>
                    </a:p>
                  </a:txBody>
                  <a:tcPr/>
                </a:tc>
                <a:tc>
                  <a:txBody>
                    <a:bodyPr/>
                    <a:lstStyle/>
                    <a:p>
                      <a:pPr algn="ctr" fontAlgn="b"/>
                      <a:r>
                        <a:rPr lang="en-GB" sz="1100" b="0" i="0" u="none" strike="noStrike">
                          <a:solidFill>
                            <a:srgbClr val="000000"/>
                          </a:solidFill>
                          <a:effectLst/>
                          <a:latin typeface="Calibri" panose="020F0502020204030204" pitchFamily="34" charset="0"/>
                        </a:rPr>
                        <a:t>British Values</a:t>
                      </a:r>
                    </a:p>
                  </a:txBody>
                  <a:tcPr marL="8258" marR="8258" marT="8258" marB="39637"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Individual Liberty</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Rule of Law</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dirty="0">
                          <a:solidFill>
                            <a:srgbClr val="000000"/>
                          </a:solidFill>
                          <a:effectLst/>
                          <a:latin typeface="Calibri" panose="020F0502020204030204" pitchFamily="34" charset="0"/>
                        </a:rPr>
                        <a:t>Democracy</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dirty="0">
                          <a:solidFill>
                            <a:srgbClr val="000000"/>
                          </a:solidFill>
                          <a:effectLst/>
                          <a:latin typeface="Calibri" panose="020F0502020204030204" pitchFamily="34" charset="0"/>
                        </a:rPr>
                        <a:t>Individual Liberty</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dirty="0">
                          <a:solidFill>
                            <a:srgbClr val="000000"/>
                          </a:solidFill>
                          <a:effectLst/>
                          <a:latin typeface="Calibri" panose="020F0502020204030204" pitchFamily="34" charset="0"/>
                        </a:rPr>
                        <a:t>Rule of Law</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a:solidFill>
                            <a:srgbClr val="000000"/>
                          </a:solidFill>
                          <a:effectLst/>
                          <a:latin typeface="Calibri" panose="020F0502020204030204" pitchFamily="34" charset="0"/>
                        </a:rPr>
                        <a:t>Mutual Respect and Tolerance with those of different faiths and beliefs</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287505908"/>
                  </a:ext>
                </a:extLst>
              </a:tr>
              <a:tr h="761437">
                <a:tc vMerge="1">
                  <a:txBody>
                    <a:bodyPr/>
                    <a:lstStyle/>
                    <a:p>
                      <a:endParaRPr lang="en-GB"/>
                    </a:p>
                  </a:txBody>
                  <a:tcPr/>
                </a:tc>
                <a:tc>
                  <a:txBody>
                    <a:bodyPr/>
                    <a:lstStyle/>
                    <a:p>
                      <a:pPr algn="ctr" fontAlgn="b"/>
                      <a:r>
                        <a:rPr lang="en-GB" sz="1100" b="0" i="0" u="none" strike="noStrike" dirty="0">
                          <a:solidFill>
                            <a:srgbClr val="000000"/>
                          </a:solidFill>
                          <a:effectLst/>
                          <a:latin typeface="Calibri" panose="020F0502020204030204" pitchFamily="34" charset="0"/>
                        </a:rPr>
                        <a:t>External Agency</a:t>
                      </a:r>
                    </a:p>
                  </a:txBody>
                  <a:tcPr marL="8258" marR="8258" marT="8258" marB="39637"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JJ effect</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endParaRPr lang="en-GB" sz="1100" b="0" i="0" u="none" strike="noStrike">
                        <a:solidFill>
                          <a:srgbClr val="000000"/>
                        </a:solidFill>
                        <a:effectLst/>
                        <a:latin typeface="Calibri" panose="020F0502020204030204" pitchFamily="34" charset="0"/>
                      </a:endParaRP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US" sz="1100" b="0" i="0" u="none" strike="noStrike">
                          <a:solidFill>
                            <a:srgbClr val="000000"/>
                          </a:solidFill>
                          <a:effectLst/>
                          <a:latin typeface="Calibri" panose="020F0502020204030204" pitchFamily="34" charset="0"/>
                        </a:rPr>
                        <a:t>Armed forces assembly/future U in lesson</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EBF7"/>
                    </a:solidFill>
                  </a:tcPr>
                </a:tc>
                <a:tc>
                  <a:txBody>
                    <a:bodyPr/>
                    <a:lstStyle/>
                    <a:p>
                      <a:pPr algn="ctr" fontAlgn="ctr"/>
                      <a:endParaRPr lang="en-GB" sz="1100" b="0" i="0" u="none" strike="noStrike">
                        <a:solidFill>
                          <a:srgbClr val="000000"/>
                        </a:solidFill>
                        <a:effectLst/>
                        <a:latin typeface="Calibri" panose="020F0502020204030204" pitchFamily="34" charset="0"/>
                      </a:endParaRP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GB" sz="1100" b="0" i="0" u="none" strike="noStrike" dirty="0">
                          <a:solidFill>
                            <a:srgbClr val="000000"/>
                          </a:solidFill>
                          <a:effectLst/>
                          <a:latin typeface="Calibri" panose="020F0502020204030204" pitchFamily="34" charset="0"/>
                        </a:rPr>
                        <a:t>Respect me </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a:lstStyle/>
                    <a:p>
                      <a:pPr algn="ctr" fontAlgn="ctr"/>
                      <a:endParaRPr lang="en-GB" sz="1100" b="0" i="0" u="none" strike="noStrike" dirty="0">
                        <a:solidFill>
                          <a:srgbClr val="000000"/>
                        </a:solidFill>
                        <a:effectLst/>
                        <a:latin typeface="Calibri" panose="020F0502020204030204" pitchFamily="34" charset="0"/>
                      </a:endParaRP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extLst>
                  <a:ext uri="{0D108BD9-81ED-4DB2-BD59-A6C34878D82A}">
                    <a16:rowId xmlns:a16="http://schemas.microsoft.com/office/drawing/2014/main" val="19665041"/>
                  </a:ext>
                </a:extLst>
              </a:tr>
            </a:tbl>
          </a:graphicData>
        </a:graphic>
      </p:graphicFrame>
    </p:spTree>
    <p:extLst>
      <p:ext uri="{BB962C8B-B14F-4D97-AF65-F5344CB8AC3E}">
        <p14:creationId xmlns:p14="http://schemas.microsoft.com/office/powerpoint/2010/main" val="5238230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517064" y="0"/>
            <a:ext cx="4343400" cy="369332"/>
          </a:xfrm>
          <a:prstGeom prst="rect">
            <a:avLst/>
          </a:prstGeom>
          <a:noFill/>
        </p:spPr>
        <p:txBody>
          <a:bodyPr wrap="square" rtlCol="0">
            <a:spAutoFit/>
          </a:bodyPr>
          <a:lstStyle/>
          <a:p>
            <a:r>
              <a:rPr lang="en-US" u="sng" dirty="0" smtClean="0"/>
              <a:t>Year 7 Programme of Study:</a:t>
            </a:r>
            <a:endParaRPr lang="en-GB" u="sng" dirty="0"/>
          </a:p>
        </p:txBody>
      </p:sp>
      <p:graphicFrame>
        <p:nvGraphicFramePr>
          <p:cNvPr id="3" name="Table 2"/>
          <p:cNvGraphicFramePr>
            <a:graphicFrameLocks noGrp="1"/>
          </p:cNvGraphicFramePr>
          <p:nvPr>
            <p:extLst>
              <p:ext uri="{D42A27DB-BD31-4B8C-83A1-F6EECF244321}">
                <p14:modId xmlns:p14="http://schemas.microsoft.com/office/powerpoint/2010/main" val="110742782"/>
              </p:ext>
            </p:extLst>
          </p:nvPr>
        </p:nvGraphicFramePr>
        <p:xfrm>
          <a:off x="0" y="369332"/>
          <a:ext cx="9786582" cy="6454405"/>
        </p:xfrm>
        <a:graphic>
          <a:graphicData uri="http://schemas.openxmlformats.org/drawingml/2006/table">
            <a:tbl>
              <a:tblPr/>
              <a:tblGrid>
                <a:gridCol w="465667">
                  <a:extLst>
                    <a:ext uri="{9D8B030D-6E8A-4147-A177-3AD203B41FA5}">
                      <a16:colId xmlns:a16="http://schemas.microsoft.com/office/drawing/2014/main" val="1675987632"/>
                    </a:ext>
                  </a:extLst>
                </a:gridCol>
                <a:gridCol w="1253066">
                  <a:extLst>
                    <a:ext uri="{9D8B030D-6E8A-4147-A177-3AD203B41FA5}">
                      <a16:colId xmlns:a16="http://schemas.microsoft.com/office/drawing/2014/main" val="1056930240"/>
                    </a:ext>
                  </a:extLst>
                </a:gridCol>
                <a:gridCol w="1459723">
                  <a:extLst>
                    <a:ext uri="{9D8B030D-6E8A-4147-A177-3AD203B41FA5}">
                      <a16:colId xmlns:a16="http://schemas.microsoft.com/office/drawing/2014/main" val="3184155621"/>
                    </a:ext>
                  </a:extLst>
                </a:gridCol>
                <a:gridCol w="3222344">
                  <a:extLst>
                    <a:ext uri="{9D8B030D-6E8A-4147-A177-3AD203B41FA5}">
                      <a16:colId xmlns:a16="http://schemas.microsoft.com/office/drawing/2014/main" val="523442836"/>
                    </a:ext>
                  </a:extLst>
                </a:gridCol>
                <a:gridCol w="3385782">
                  <a:extLst>
                    <a:ext uri="{9D8B030D-6E8A-4147-A177-3AD203B41FA5}">
                      <a16:colId xmlns:a16="http://schemas.microsoft.com/office/drawing/2014/main" val="643184201"/>
                    </a:ext>
                  </a:extLst>
                </a:gridCol>
              </a:tblGrid>
              <a:tr h="206650">
                <a:tc>
                  <a:txBody>
                    <a:bodyPr/>
                    <a:lstStyle/>
                    <a:p>
                      <a:pPr algn="ctr" fontAlgn="ctr"/>
                      <a:r>
                        <a:rPr lang="en-GB" sz="700" b="0" i="0" u="none" strike="noStrike" dirty="0">
                          <a:solidFill>
                            <a:srgbClr val="000000"/>
                          </a:solidFill>
                          <a:effectLst/>
                          <a:latin typeface="Calibri" panose="020F0502020204030204" pitchFamily="34" charset="0"/>
                        </a:rPr>
                        <a:t>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GB" sz="1200" b="0" i="0" u="none" strike="noStrike" dirty="0">
                          <a:solidFill>
                            <a:srgbClr val="000000"/>
                          </a:solidFill>
                          <a:effectLst/>
                          <a:latin typeface="Calibri" panose="020F0502020204030204" pitchFamily="34" charset="0"/>
                        </a:rPr>
                        <a:t>Big Question</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Lessons </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Students will know:</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Students will know how:</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39505013"/>
                  </a:ext>
                </a:extLst>
              </a:tr>
              <a:tr h="302413">
                <a:tc rowSpan="3">
                  <a:txBody>
                    <a:bodyPr/>
                    <a:lstStyle/>
                    <a:p>
                      <a:pPr algn="ctr" fontAlgn="ctr"/>
                      <a:r>
                        <a:rPr lang="en-GB" sz="1200" b="1" i="0" u="none" strike="noStrike" dirty="0">
                          <a:solidFill>
                            <a:srgbClr val="000000"/>
                          </a:solidFill>
                          <a:effectLst/>
                          <a:latin typeface="Calibri" panose="020F0502020204030204" pitchFamily="34" charset="0"/>
                        </a:rPr>
                        <a:t>Autumn 1</a:t>
                      </a:r>
                    </a:p>
                  </a:txBody>
                  <a:tcPr marL="3586" marR="3586" marT="3586" marB="1721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000" b="0" i="0" u="none" strike="noStrike" dirty="0">
                          <a:solidFill>
                            <a:schemeClr val="tx1"/>
                          </a:solidFill>
                          <a:effectLst/>
                          <a:latin typeface="Calibri" panose="020F0502020204030204" pitchFamily="34" charset="0"/>
                        </a:rPr>
                        <a:t>How can I keep myself and others safe as I grow more independent?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1000" b="0" i="0" u="none" strike="noStrike" dirty="0">
                          <a:solidFill>
                            <a:srgbClr val="000000"/>
                          </a:solidFill>
                          <a:effectLst/>
                          <a:latin typeface="Calibri" panose="020F0502020204030204" pitchFamily="34" charset="0"/>
                        </a:rPr>
                        <a:t>1) Introduction to PSHE lessons and water safety</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444444"/>
                          </a:solidFill>
                          <a:effectLst/>
                          <a:latin typeface="Calibri" panose="020F0502020204030204" pitchFamily="34" charset="0"/>
                        </a:rPr>
                        <a:t>Ways of assessing and reducing risk in relation to health, wellbeing and personal </a:t>
                      </a:r>
                      <a:r>
                        <a:rPr lang="en-US" sz="700" b="0" i="0" u="none" strike="noStrike" dirty="0" smtClean="0">
                          <a:solidFill>
                            <a:srgbClr val="444444"/>
                          </a:solidFill>
                          <a:effectLst/>
                          <a:latin typeface="Calibri" panose="020F0502020204030204" pitchFamily="34" charset="0"/>
                        </a:rPr>
                        <a:t>safety</a:t>
                      </a:r>
                      <a:endParaRPr lang="en-US" sz="700" b="0" i="0" u="none" strike="noStrike" dirty="0">
                        <a:solidFill>
                          <a:srgbClr val="444444"/>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identify risks and manage personal safety in increasingly independent </a:t>
                      </a:r>
                      <a:r>
                        <a:rPr lang="en-US" sz="700" b="0" i="0" u="none" strike="noStrike" dirty="0" smtClean="0">
                          <a:solidFill>
                            <a:srgbClr val="000000"/>
                          </a:solidFill>
                          <a:effectLst/>
                          <a:latin typeface="Calibri" panose="020F0502020204030204" pitchFamily="34" charset="0"/>
                        </a:rPr>
                        <a:t>situations</a:t>
                      </a:r>
                      <a:endParaRPr lang="en-US" sz="700" b="0" i="0" u="none" strike="noStrike" dirty="0">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192158577"/>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2) First Aid</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endParaRPr lang="en-GB" sz="700" b="0" i="0" u="none" strike="noStrike" dirty="0">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get help in an emergency and how to perform first aid, including CPR</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041493706"/>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3) First Aid </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endParaRPr lang="en-GB" sz="700" b="0" i="0" u="none" strike="noStrike">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get help in an emergency and how to perform first aid, including CPR</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641152741"/>
                  </a:ext>
                </a:extLst>
              </a:tr>
              <a:tr h="302413">
                <a:tc rowSpan="3">
                  <a:txBody>
                    <a:bodyPr/>
                    <a:lstStyle/>
                    <a:p>
                      <a:pPr algn="ctr" fontAlgn="ctr"/>
                      <a:r>
                        <a:rPr lang="en-GB" sz="1200" b="1" i="0" u="none" strike="noStrike" dirty="0">
                          <a:solidFill>
                            <a:srgbClr val="000000"/>
                          </a:solidFill>
                          <a:effectLst/>
                          <a:latin typeface="Calibri" panose="020F0502020204030204" pitchFamily="34" charset="0"/>
                        </a:rPr>
                        <a:t>Autumn 2</a:t>
                      </a:r>
                    </a:p>
                  </a:txBody>
                  <a:tcPr marL="3586" marR="3586" marT="3586" marB="1721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can I make good choices about money?</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fontAlgn="b"/>
                      <a:r>
                        <a:rPr lang="en-US" sz="1000" b="0" i="0" u="none" strike="noStrike" dirty="0">
                          <a:solidFill>
                            <a:srgbClr val="000000"/>
                          </a:solidFill>
                          <a:effectLst/>
                          <a:latin typeface="Calibri" panose="020F0502020204030204" pitchFamily="34" charset="0"/>
                        </a:rPr>
                        <a:t>1) Using a debit/credit card</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Different values and attitudes relating to finance; The differences between types of bank accounts and bank cards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manage emotions relating to </a:t>
                      </a:r>
                      <a:r>
                        <a:rPr lang="en-US" sz="700" b="0" i="0" u="none" strike="noStrike" dirty="0" smtClean="0">
                          <a:solidFill>
                            <a:srgbClr val="000000"/>
                          </a:solidFill>
                          <a:effectLst/>
                          <a:latin typeface="Calibri" panose="020F0502020204030204" pitchFamily="34" charset="0"/>
                        </a:rPr>
                        <a:t>finance</a:t>
                      </a:r>
                      <a:endParaRPr lang="en-US" sz="700" b="0" i="0" u="none" strike="noStrike" dirty="0">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922319406"/>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2) Saving and Borrowing</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The risks associated with gambling and chance-based </a:t>
                      </a:r>
                      <a:r>
                        <a:rPr lang="en-US" sz="700" b="0" i="0" u="none" strike="noStrike" dirty="0" smtClean="0">
                          <a:solidFill>
                            <a:srgbClr val="000000"/>
                          </a:solidFill>
                          <a:effectLst/>
                          <a:latin typeface="Calibri" panose="020F0502020204030204" pitchFamily="34" charset="0"/>
                        </a:rPr>
                        <a:t>transactions</a:t>
                      </a:r>
                      <a:endParaRPr lang="en-US" sz="700" b="0" i="0" u="none" strike="noStrike" dirty="0">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manage peer and other </a:t>
                      </a:r>
                      <a:r>
                        <a:rPr lang="en-US" sz="700" b="0" i="0" u="none" strike="noStrike" dirty="0" smtClean="0">
                          <a:solidFill>
                            <a:srgbClr val="000000"/>
                          </a:solidFill>
                          <a:effectLst/>
                          <a:latin typeface="Calibri" panose="020F0502020204030204" pitchFamily="34" charset="0"/>
                        </a:rPr>
                        <a:t>influences</a:t>
                      </a:r>
                      <a:endParaRPr lang="en-US" sz="700" b="0" i="0" u="none" strike="noStrike" dirty="0">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604802025"/>
                  </a:ext>
                </a:extLst>
              </a:tr>
              <a:tr h="371950">
                <a:tc vMerge="1">
                  <a:txBody>
                    <a:bodyPr/>
                    <a:lstStyle/>
                    <a:p>
                      <a:endParaRPr lang="en-GB"/>
                    </a:p>
                  </a:txBody>
                  <a:tcPr/>
                </a:tc>
                <a:tc vMerge="1">
                  <a:txBody>
                    <a:bodyPr/>
                    <a:lstStyle/>
                    <a:p>
                      <a:endParaRPr lang="en-GB"/>
                    </a:p>
                  </a:txBody>
                  <a:tcPr/>
                </a:tc>
                <a:tc>
                  <a:txBody>
                    <a:bodyPr/>
                    <a:lstStyle/>
                    <a:p>
                      <a:pPr algn="l" fontAlgn="b"/>
                      <a:r>
                        <a:rPr lang="en-GB" sz="1000" b="0" i="0" u="none" strike="noStrike" dirty="0">
                          <a:solidFill>
                            <a:srgbClr val="000000"/>
                          </a:solidFill>
                          <a:effectLst/>
                          <a:latin typeface="Calibri" panose="020F0502020204030204" pitchFamily="34" charset="0"/>
                        </a:rPr>
                        <a:t>3) </a:t>
                      </a:r>
                      <a:r>
                        <a:rPr lang="en-GB" sz="1000" b="0" i="0" u="none" strike="noStrike" dirty="0" smtClean="0">
                          <a:solidFill>
                            <a:srgbClr val="000000"/>
                          </a:solidFill>
                          <a:effectLst/>
                          <a:latin typeface="Calibri" panose="020F0502020204030204" pitchFamily="34" charset="0"/>
                        </a:rPr>
                        <a:t>Budgeting</a:t>
                      </a:r>
                      <a:endParaRPr lang="en-GB" sz="1000" b="0" i="0" u="none" strike="noStrike" dirty="0">
                        <a:solidFill>
                          <a:srgbClr val="000000"/>
                        </a:solidFill>
                        <a:effectLst/>
                        <a:latin typeface="Calibri" panose="020F0502020204030204" pitchFamily="34" charset="0"/>
                      </a:endParaRP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What is meant by budgetting; vocabulary such as overdraft, credit, debit</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assess and manage risk in relation to financial decision making; to evaluate social and moral </a:t>
                      </a:r>
                      <a:r>
                        <a:rPr lang="en-US" sz="700" b="0" i="0" u="none" strike="noStrike" dirty="0" smtClean="0">
                          <a:solidFill>
                            <a:srgbClr val="000000"/>
                          </a:solidFill>
                          <a:effectLst/>
                          <a:latin typeface="Calibri" panose="020F0502020204030204" pitchFamily="34" charset="0"/>
                        </a:rPr>
                        <a:t>dilemmas </a:t>
                      </a:r>
                      <a:r>
                        <a:rPr lang="en-US" sz="700" b="0" i="0" u="none" strike="noStrike" dirty="0">
                          <a:solidFill>
                            <a:srgbClr val="000000"/>
                          </a:solidFill>
                          <a:effectLst/>
                          <a:latin typeface="Calibri" panose="020F0502020204030204" pitchFamily="34" charset="0"/>
                        </a:rPr>
                        <a:t>about the use of money, including influence from adverts and peers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63062916"/>
                  </a:ext>
                </a:extLst>
              </a:tr>
              <a:tr h="371950">
                <a:tc rowSpan="3">
                  <a:txBody>
                    <a:bodyPr/>
                    <a:lstStyle/>
                    <a:p>
                      <a:pPr algn="ctr" fontAlgn="ctr"/>
                      <a:r>
                        <a:rPr lang="en-GB" sz="1200" b="1" i="0" u="none" strike="noStrike" dirty="0">
                          <a:solidFill>
                            <a:srgbClr val="000000"/>
                          </a:solidFill>
                          <a:effectLst/>
                          <a:latin typeface="Calibri" panose="020F0502020204030204" pitchFamily="34" charset="0"/>
                        </a:rPr>
                        <a:t>Spring 1</a:t>
                      </a:r>
                    </a:p>
                  </a:txBody>
                  <a:tcPr marL="3586" marR="3586" marT="3586" marB="1721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many different people are in the world?</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GB" sz="1000" b="0" i="0" u="none" strike="noStrike" dirty="0">
                          <a:solidFill>
                            <a:srgbClr val="000000"/>
                          </a:solidFill>
                          <a:effectLst/>
                          <a:latin typeface="Calibri" panose="020F0502020204030204" pitchFamily="34" charset="0"/>
                        </a:rPr>
                        <a:t>1) Understanding of Uniqueness</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That there are differences and diversities among people of </a:t>
                      </a:r>
                      <a:r>
                        <a:rPr lang="en-US" sz="700" b="0" i="0" u="none" strike="noStrike" dirty="0" smtClean="0">
                          <a:solidFill>
                            <a:srgbClr val="000000"/>
                          </a:solidFill>
                          <a:effectLst/>
                          <a:latin typeface="Calibri" panose="020F0502020204030204" pitchFamily="34" charset="0"/>
                        </a:rPr>
                        <a:t>different </a:t>
                      </a:r>
                      <a:r>
                        <a:rPr lang="en-US" sz="700" b="0" i="0" u="none" strike="noStrike" dirty="0">
                          <a:solidFill>
                            <a:srgbClr val="000000"/>
                          </a:solidFill>
                          <a:effectLst/>
                          <a:latin typeface="Calibri" panose="020F0502020204030204" pitchFamily="34" charset="0"/>
                        </a:rPr>
                        <a:t>race, culture, ability, gender identity, age and sexual orientation</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endParaRPr lang="en-GB" sz="700" b="0" i="0" u="none" strike="noStrike">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922678436"/>
                  </a:ext>
                </a:extLst>
              </a:tr>
              <a:tr h="371950">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2) Diversity and Prejudice</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The vocabulary and impact of "stereotype", "prejudice" and "discrimination"; The unacceptability of prejudice-based language and </a:t>
                      </a:r>
                      <a:r>
                        <a:rPr lang="en-US" sz="700" b="0" i="0" u="none" strike="noStrike" dirty="0" err="1">
                          <a:solidFill>
                            <a:srgbClr val="000000"/>
                          </a:solidFill>
                          <a:effectLst/>
                          <a:latin typeface="Calibri" panose="020F0502020204030204" pitchFamily="34" charset="0"/>
                        </a:rPr>
                        <a:t>behaviour</a:t>
                      </a:r>
                      <a:r>
                        <a:rPr lang="en-US" sz="700" b="0" i="0" u="none" strike="noStrike" dirty="0">
                          <a:solidFill>
                            <a:srgbClr val="000000"/>
                          </a:solidFill>
                          <a:effectLst/>
                          <a:latin typeface="Calibri" panose="020F0502020204030204" pitchFamily="34" charset="0"/>
                        </a:rPr>
                        <a:t> on and offline</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promote inclusion and challenge discrimination and ho to do so safely</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132026558"/>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3) Bullying</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Strategies to manage being targetted or witnessing others being bullied</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recognise bullying and its impact in all its forms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058847076"/>
                  </a:ext>
                </a:extLst>
              </a:tr>
              <a:tr h="628989">
                <a:tc rowSpan="3">
                  <a:txBody>
                    <a:bodyPr/>
                    <a:lstStyle/>
                    <a:p>
                      <a:pPr algn="ctr" fontAlgn="ctr"/>
                      <a:r>
                        <a:rPr lang="en-GB" sz="1200" b="1" i="0" u="none" strike="noStrike" dirty="0">
                          <a:solidFill>
                            <a:srgbClr val="000000"/>
                          </a:solidFill>
                          <a:effectLst/>
                          <a:latin typeface="Calibri" panose="020F0502020204030204" pitchFamily="34" charset="0"/>
                        </a:rPr>
                        <a:t>Spring 2</a:t>
                      </a:r>
                    </a:p>
                  </a:txBody>
                  <a:tcPr marL="3586" marR="3586" marT="3586" marB="1721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do I keep my mind and body healthy as I grow into an adult?</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1000" b="0" i="0" u="none" strike="noStrike" dirty="0">
                          <a:solidFill>
                            <a:srgbClr val="000000"/>
                          </a:solidFill>
                          <a:effectLst/>
                          <a:latin typeface="Calibri" panose="020F0502020204030204" pitchFamily="34" charset="0"/>
                        </a:rPr>
                        <a:t>1) Healthy routines - diet and exercise</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The importance of balance between school, work, leisure and exercise; The benefits for physical activity and exercise for mental health and wellbeing; The importance of sleep;The role of a balanced diet as part of a healthy lifestyle and the impact of unhealthy food choices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To manage influences on choices about physical activity;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671631584"/>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dirty="0">
                          <a:solidFill>
                            <a:srgbClr val="000000"/>
                          </a:solidFill>
                          <a:effectLst/>
                          <a:latin typeface="Calibri" panose="020F0502020204030204" pitchFamily="34" charset="0"/>
                        </a:rPr>
                        <a:t>2) Personal </a:t>
                      </a:r>
                      <a:r>
                        <a:rPr lang="en-GB" sz="1000" b="0" i="0" u="none" strike="noStrike" dirty="0" smtClean="0">
                          <a:solidFill>
                            <a:srgbClr val="000000"/>
                          </a:solidFill>
                          <a:effectLst/>
                          <a:latin typeface="Calibri" panose="020F0502020204030204" pitchFamily="34" charset="0"/>
                        </a:rPr>
                        <a:t>Hygiene </a:t>
                      </a:r>
                      <a:endParaRPr lang="en-GB" sz="1000" b="0" i="0" u="none" strike="noStrike" dirty="0">
                        <a:solidFill>
                          <a:srgbClr val="000000"/>
                        </a:solidFill>
                        <a:effectLst/>
                        <a:latin typeface="Calibri" panose="020F0502020204030204" pitchFamily="34" charset="0"/>
                      </a:endParaRP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444444"/>
                          </a:solidFill>
                          <a:effectLst/>
                          <a:latin typeface="Calibri" panose="020F0502020204030204" pitchFamily="34" charset="0"/>
                        </a:rPr>
                        <a:t>Strategies for maintaining personal </a:t>
                      </a:r>
                      <a:r>
                        <a:rPr lang="en-US" sz="700" b="0" i="0" u="none" strike="noStrike" dirty="0" smtClean="0">
                          <a:solidFill>
                            <a:srgbClr val="444444"/>
                          </a:solidFill>
                          <a:effectLst/>
                          <a:latin typeface="Calibri" panose="020F0502020204030204" pitchFamily="34" charset="0"/>
                        </a:rPr>
                        <a:t>hygiene, </a:t>
                      </a:r>
                      <a:r>
                        <a:rPr lang="en-US" sz="700" b="0" i="0" u="none" strike="noStrike" dirty="0">
                          <a:solidFill>
                            <a:srgbClr val="444444"/>
                          </a:solidFill>
                          <a:effectLst/>
                          <a:latin typeface="Calibri" panose="020F0502020204030204" pitchFamily="34" charset="0"/>
                        </a:rPr>
                        <a:t>including oral health and prevention of infection</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a:solidFill>
                            <a:srgbClr val="444444"/>
                          </a:solidFill>
                          <a:effectLst/>
                          <a:latin typeface="Calibri" panose="020F0502020204030204" pitchFamily="34" charset="0"/>
                        </a:rPr>
                        <a:t>to access health services where appropriate</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763935334"/>
                  </a:ext>
                </a:extLst>
              </a:tr>
              <a:tr h="392129">
                <a:tc vMerge="1">
                  <a:txBody>
                    <a:bodyPr/>
                    <a:lstStyle/>
                    <a:p>
                      <a:endParaRPr lang="en-GB"/>
                    </a:p>
                  </a:txBody>
                  <a:tcPr/>
                </a:tc>
                <a:tc vMerge="1">
                  <a:txBody>
                    <a:bodyPr/>
                    <a:lstStyle/>
                    <a:p>
                      <a:endParaRPr lang="en-GB"/>
                    </a:p>
                  </a:txBody>
                  <a:tcPr/>
                </a:tc>
                <a:tc>
                  <a:txBody>
                    <a:bodyPr/>
                    <a:lstStyle/>
                    <a:p>
                      <a:pPr algn="l" fontAlgn="b"/>
                      <a:r>
                        <a:rPr lang="en-US" sz="1000" b="0" i="0" u="none" strike="noStrike">
                          <a:solidFill>
                            <a:srgbClr val="000000"/>
                          </a:solidFill>
                          <a:effectLst/>
                          <a:latin typeface="Calibri" panose="020F0502020204030204" pitchFamily="34" charset="0"/>
                        </a:rPr>
                        <a:t>3) Puberty and unwanted contact including FGM</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The risks associated with FGM including its status as a criminal offence and where to seek support; Strategies to manage the physical and mental changes that are a typical part of growing up, including </a:t>
                      </a:r>
                      <a:r>
                        <a:rPr lang="en-US" sz="700" b="0" i="0" u="none" strike="noStrike" dirty="0" smtClean="0">
                          <a:solidFill>
                            <a:srgbClr val="000000"/>
                          </a:solidFill>
                          <a:effectLst/>
                          <a:latin typeface="Calibri" panose="020F0502020204030204" pitchFamily="34" charset="0"/>
                        </a:rPr>
                        <a:t>puberty </a:t>
                      </a:r>
                      <a:r>
                        <a:rPr lang="en-US" sz="700" b="0" i="0" u="none" strike="noStrike" dirty="0">
                          <a:solidFill>
                            <a:srgbClr val="000000"/>
                          </a:solidFill>
                          <a:effectLst/>
                          <a:latin typeface="Calibri" panose="020F0502020204030204" pitchFamily="34" charset="0"/>
                        </a:rPr>
                        <a:t>and </a:t>
                      </a:r>
                      <a:r>
                        <a:rPr lang="en-US" sz="700" b="0" i="0" u="none" strike="noStrike" dirty="0" smtClean="0">
                          <a:solidFill>
                            <a:srgbClr val="000000"/>
                          </a:solidFill>
                          <a:effectLst/>
                          <a:latin typeface="Calibri" panose="020F0502020204030204" pitchFamily="34" charset="0"/>
                        </a:rPr>
                        <a:t>menstrual </a:t>
                      </a:r>
                      <a:r>
                        <a:rPr lang="en-US" sz="700" b="0" i="0" u="none" strike="noStrike" dirty="0">
                          <a:solidFill>
                            <a:srgbClr val="000000"/>
                          </a:solidFill>
                          <a:effectLst/>
                          <a:latin typeface="Calibri" panose="020F0502020204030204" pitchFamily="34" charset="0"/>
                        </a:rPr>
                        <a:t>wellbeing</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endParaRPr lang="en-GB" sz="700" b="0" i="0" u="none" strike="noStrike" dirty="0">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535468279"/>
                  </a:ext>
                </a:extLst>
              </a:tr>
              <a:tr h="371950">
                <a:tc rowSpan="3">
                  <a:txBody>
                    <a:bodyPr/>
                    <a:lstStyle/>
                    <a:p>
                      <a:pPr algn="ctr" fontAlgn="ctr"/>
                      <a:r>
                        <a:rPr lang="en-GB" sz="1200" b="1" i="0" u="none" strike="noStrike" dirty="0">
                          <a:solidFill>
                            <a:srgbClr val="000000"/>
                          </a:solidFill>
                          <a:effectLst/>
                          <a:latin typeface="Calibri" panose="020F0502020204030204" pitchFamily="34" charset="0"/>
                        </a:rPr>
                        <a:t>Summer 1</a:t>
                      </a:r>
                    </a:p>
                  </a:txBody>
                  <a:tcPr marL="3586" marR="3586" marT="3586" marB="1721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do good friendships and relationships look like?</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GB" sz="1000" b="0" i="0" u="none" strike="noStrike" dirty="0">
                          <a:solidFill>
                            <a:srgbClr val="000000"/>
                          </a:solidFill>
                          <a:effectLst/>
                          <a:latin typeface="Calibri" panose="020F0502020204030204" pitchFamily="34" charset="0"/>
                        </a:rPr>
                        <a:t>1) Self Worth</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smtClean="0">
                          <a:solidFill>
                            <a:srgbClr val="444444"/>
                          </a:solidFill>
                          <a:effectLst/>
                          <a:latin typeface="Calibri" panose="020F0502020204030204" pitchFamily="34" charset="0"/>
                        </a:rPr>
                        <a:t>What </a:t>
                      </a:r>
                      <a:r>
                        <a:rPr lang="en-US" sz="700" b="0" i="0" u="none" strike="noStrike" dirty="0">
                          <a:solidFill>
                            <a:srgbClr val="444444"/>
                          </a:solidFill>
                          <a:effectLst/>
                          <a:latin typeface="Calibri" panose="020F0502020204030204" pitchFamily="34" charset="0"/>
                        </a:rPr>
                        <a:t>can affect wellbeing and resilience including relationships and life changes;  Simple strategies to help build resilience to negative opinions, judgements and comments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To recognising personal strengths, build confidence, self esteem and good health and wellbeing;</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773278911"/>
                  </a:ext>
                </a:extLst>
              </a:tr>
              <a:tr h="302413">
                <a:tc vMerge="1">
                  <a:txBody>
                    <a:bodyPr/>
                    <a:lstStyle/>
                    <a:p>
                      <a:endParaRPr lang="en-GB"/>
                    </a:p>
                  </a:txBody>
                  <a:tcPr/>
                </a:tc>
                <a:tc vMerge="1">
                  <a:txBody>
                    <a:bodyPr/>
                    <a:lstStyle/>
                    <a:p>
                      <a:endParaRPr lang="en-GB"/>
                    </a:p>
                  </a:txBody>
                  <a:tcPr/>
                </a:tc>
                <a:tc>
                  <a:txBody>
                    <a:bodyPr/>
                    <a:lstStyle/>
                    <a:p>
                      <a:pPr algn="l" fontAlgn="b"/>
                      <a:r>
                        <a:rPr lang="en-US" sz="1000" b="0" i="0" u="none" strike="noStrike">
                          <a:solidFill>
                            <a:srgbClr val="000000"/>
                          </a:solidFill>
                          <a:effectLst/>
                          <a:latin typeface="Calibri" panose="020F0502020204030204" pitchFamily="34" charset="0"/>
                        </a:rPr>
                        <a:t>2) Romance and Friendships on and offline</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Different types of relationships, including within families; Indicators of positive healthy and unhealthy relationships on and offline</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clarify and develop personal values in friendships, love and sexual relationships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578698823"/>
                  </a:ext>
                </a:extLst>
              </a:tr>
              <a:tr h="319550">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3) Relationship Boundaries</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a:solidFill>
                            <a:srgbClr val="444444"/>
                          </a:solidFill>
                          <a:effectLst/>
                          <a:latin typeface="Calibri" panose="020F0502020204030204" pitchFamily="34" charset="0"/>
                        </a:rPr>
                        <a:t>The importance of trust in relationships and the behaviours that can undermine it;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safely and responsibly form, maintain and manage positive relationships, including online; To evaluate gender roles and </a:t>
                      </a:r>
                      <a:r>
                        <a:rPr lang="en-US" sz="700" b="0" i="0" u="none" strike="noStrike" dirty="0" err="1">
                          <a:solidFill>
                            <a:srgbClr val="000000"/>
                          </a:solidFill>
                          <a:effectLst/>
                          <a:latin typeface="Calibri" panose="020F0502020204030204" pitchFamily="34" charset="0"/>
                        </a:rPr>
                        <a:t>behaviours</a:t>
                      </a:r>
                      <a:r>
                        <a:rPr lang="en-US" sz="700" b="0" i="0" u="none" strike="noStrike" dirty="0">
                          <a:solidFill>
                            <a:srgbClr val="000000"/>
                          </a:solidFill>
                          <a:effectLst/>
                          <a:latin typeface="Calibri" panose="020F0502020204030204" pitchFamily="34" charset="0"/>
                        </a:rPr>
                        <a:t> within romantic relationships;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346184099"/>
                  </a:ext>
                </a:extLst>
              </a:tr>
              <a:tr h="302413">
                <a:tc rowSpan="3">
                  <a:txBody>
                    <a:bodyPr/>
                    <a:lstStyle/>
                    <a:p>
                      <a:pPr algn="ctr" fontAlgn="ctr"/>
                      <a:r>
                        <a:rPr lang="en-GB" sz="1200" b="1" i="0" u="none" strike="noStrike" dirty="0">
                          <a:solidFill>
                            <a:srgbClr val="000000"/>
                          </a:solidFill>
                          <a:effectLst/>
                          <a:latin typeface="Calibri" panose="020F0502020204030204" pitchFamily="34" charset="0"/>
                        </a:rPr>
                        <a:t>Summer 2</a:t>
                      </a:r>
                    </a:p>
                  </a:txBody>
                  <a:tcPr marL="3586" marR="3586" marT="3586" marB="1721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motivates me to achieve well at school?</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1000" b="0" i="0" u="none" strike="noStrike" dirty="0">
                          <a:solidFill>
                            <a:srgbClr val="000000"/>
                          </a:solidFill>
                          <a:effectLst/>
                          <a:latin typeface="Calibri" panose="020F0502020204030204" pitchFamily="34" charset="0"/>
                        </a:rPr>
                        <a:t>1) </a:t>
                      </a:r>
                      <a:r>
                        <a:rPr lang="en-US" sz="1000" b="0" i="0" u="none" strike="noStrike" dirty="0" smtClean="0">
                          <a:solidFill>
                            <a:srgbClr val="000000"/>
                          </a:solidFill>
                          <a:effectLst/>
                          <a:latin typeface="Calibri" panose="020F0502020204030204" pitchFamily="34" charset="0"/>
                        </a:rPr>
                        <a:t>Introduction </a:t>
                      </a:r>
                      <a:r>
                        <a:rPr lang="en-US" sz="1000" b="0" i="0" u="none" strike="noStrike" dirty="0">
                          <a:solidFill>
                            <a:srgbClr val="000000"/>
                          </a:solidFill>
                          <a:effectLst/>
                          <a:latin typeface="Calibri" panose="020F0502020204030204" pitchFamily="34" charset="0"/>
                        </a:rPr>
                        <a:t>to careers education</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Study, organisational, research and presentation skills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To review their strengths, interest, skills and values and how to develop them</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643970012"/>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2) Teamwork and enterprise</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700" b="0" i="0" u="none" strike="noStrike" dirty="0">
                          <a:solidFill>
                            <a:srgbClr val="444444"/>
                          </a:solidFill>
                          <a:effectLst/>
                          <a:latin typeface="Calibri" panose="020F0502020204030204" pitchFamily="34" charset="0"/>
                        </a:rPr>
                        <a:t>the skills and attributes that employers value; The skills and qualities required to engage in enterprise</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700" b="0" i="0" u="none" strike="noStrike" dirty="0">
                          <a:solidFill>
                            <a:srgbClr val="444444"/>
                          </a:solidFill>
                          <a:effectLst/>
                          <a:latin typeface="Calibri" panose="020F0502020204030204" pitchFamily="34" charset="0"/>
                        </a:rPr>
                        <a:t>To set realistic yet ambitious targets; To further develop and rehearse the skills of team working</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975056445"/>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dirty="0">
                          <a:solidFill>
                            <a:srgbClr val="000000"/>
                          </a:solidFill>
                          <a:effectLst/>
                          <a:latin typeface="Calibri" panose="020F0502020204030204" pitchFamily="34" charset="0"/>
                        </a:rPr>
                        <a:t>3) Raising Aspirations</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700" b="0" i="0" u="none" strike="noStrike" dirty="0">
                          <a:solidFill>
                            <a:srgbClr val="444444"/>
                          </a:solidFill>
                          <a:effectLst/>
                          <a:latin typeface="Calibri" panose="020F0502020204030204" pitchFamily="34" charset="0"/>
                        </a:rPr>
                        <a:t>The importance of being a lifelong learner; The benefits of setting ambitious goals and being open to opportunities;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How </a:t>
                      </a:r>
                      <a:r>
                        <a:rPr lang="en-US" sz="700" b="0" i="0" u="none" strike="noStrike" dirty="0" err="1">
                          <a:solidFill>
                            <a:srgbClr val="000000"/>
                          </a:solidFill>
                          <a:effectLst/>
                          <a:latin typeface="Calibri" panose="020F0502020204030204" pitchFamily="34" charset="0"/>
                        </a:rPr>
                        <a:t>recognising</a:t>
                      </a:r>
                      <a:r>
                        <a:rPr lang="en-US" sz="700" b="0" i="0" u="none" strike="noStrike" dirty="0">
                          <a:solidFill>
                            <a:srgbClr val="000000"/>
                          </a:solidFill>
                          <a:effectLst/>
                          <a:latin typeface="Calibri" panose="020F0502020204030204" pitchFamily="34" charset="0"/>
                        </a:rPr>
                        <a:t> and challenging stereotypes and family or cultural expectations that may limit aspirations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19787901"/>
                  </a:ext>
                </a:extLst>
              </a:tr>
            </a:tbl>
          </a:graphicData>
        </a:graphic>
      </p:graphicFrame>
    </p:spTree>
    <p:extLst>
      <p:ext uri="{BB962C8B-B14F-4D97-AF65-F5344CB8AC3E}">
        <p14:creationId xmlns:p14="http://schemas.microsoft.com/office/powerpoint/2010/main" val="10078472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517064" y="0"/>
            <a:ext cx="4343400" cy="369332"/>
          </a:xfrm>
          <a:prstGeom prst="rect">
            <a:avLst/>
          </a:prstGeom>
          <a:noFill/>
        </p:spPr>
        <p:txBody>
          <a:bodyPr wrap="square" rtlCol="0">
            <a:spAutoFit/>
          </a:bodyPr>
          <a:lstStyle/>
          <a:p>
            <a:r>
              <a:rPr lang="en-US" u="sng" dirty="0" smtClean="0"/>
              <a:t>Year 8 Programme of Study:</a:t>
            </a:r>
            <a:endParaRPr lang="en-GB" u="sng" dirty="0"/>
          </a:p>
        </p:txBody>
      </p:sp>
      <p:graphicFrame>
        <p:nvGraphicFramePr>
          <p:cNvPr id="3" name="Table 2"/>
          <p:cNvGraphicFramePr>
            <a:graphicFrameLocks noGrp="1"/>
          </p:cNvGraphicFramePr>
          <p:nvPr>
            <p:extLst>
              <p:ext uri="{D42A27DB-BD31-4B8C-83A1-F6EECF244321}">
                <p14:modId xmlns:p14="http://schemas.microsoft.com/office/powerpoint/2010/main" val="2328207577"/>
              </p:ext>
            </p:extLst>
          </p:nvPr>
        </p:nvGraphicFramePr>
        <p:xfrm>
          <a:off x="0" y="369333"/>
          <a:ext cx="9769641" cy="6529168"/>
        </p:xfrm>
        <a:graphic>
          <a:graphicData uri="http://schemas.openxmlformats.org/drawingml/2006/table">
            <a:tbl>
              <a:tblPr/>
              <a:tblGrid>
                <a:gridCol w="465667">
                  <a:extLst>
                    <a:ext uri="{9D8B030D-6E8A-4147-A177-3AD203B41FA5}">
                      <a16:colId xmlns:a16="http://schemas.microsoft.com/office/drawing/2014/main" val="2906501158"/>
                    </a:ext>
                  </a:extLst>
                </a:gridCol>
                <a:gridCol w="1270202">
                  <a:extLst>
                    <a:ext uri="{9D8B030D-6E8A-4147-A177-3AD203B41FA5}">
                      <a16:colId xmlns:a16="http://schemas.microsoft.com/office/drawing/2014/main" val="3086614062"/>
                    </a:ext>
                  </a:extLst>
                </a:gridCol>
                <a:gridCol w="1413731">
                  <a:extLst>
                    <a:ext uri="{9D8B030D-6E8A-4147-A177-3AD203B41FA5}">
                      <a16:colId xmlns:a16="http://schemas.microsoft.com/office/drawing/2014/main" val="538225610"/>
                    </a:ext>
                  </a:extLst>
                </a:gridCol>
                <a:gridCol w="3242733">
                  <a:extLst>
                    <a:ext uri="{9D8B030D-6E8A-4147-A177-3AD203B41FA5}">
                      <a16:colId xmlns:a16="http://schemas.microsoft.com/office/drawing/2014/main" val="3283442044"/>
                    </a:ext>
                  </a:extLst>
                </a:gridCol>
                <a:gridCol w="3377308">
                  <a:extLst>
                    <a:ext uri="{9D8B030D-6E8A-4147-A177-3AD203B41FA5}">
                      <a16:colId xmlns:a16="http://schemas.microsoft.com/office/drawing/2014/main" val="1588212526"/>
                    </a:ext>
                  </a:extLst>
                </a:gridCol>
              </a:tblGrid>
              <a:tr h="196093">
                <a:tc>
                  <a:txBody>
                    <a:bodyPr/>
                    <a:lstStyle/>
                    <a:p>
                      <a:pPr algn="ctr" fontAlgn="ctr"/>
                      <a:r>
                        <a:rPr lang="en-GB" sz="1200" b="0" i="0" u="none" strike="noStrike">
                          <a:solidFill>
                            <a:srgbClr val="000000"/>
                          </a:solidFill>
                          <a:effectLst/>
                          <a:latin typeface="Calibri" panose="020F0502020204030204" pitchFamily="34" charset="0"/>
                        </a:rPr>
                        <a:t> </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GB" sz="1200" b="0" i="0" u="none" strike="noStrike" dirty="0">
                          <a:solidFill>
                            <a:srgbClr val="000000"/>
                          </a:solidFill>
                          <a:effectLst/>
                          <a:latin typeface="Calibri" panose="020F0502020204030204" pitchFamily="34" charset="0"/>
                        </a:rPr>
                        <a:t>Big Question</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GB" sz="1200" b="0" i="0" u="none" strike="noStrike">
                          <a:solidFill>
                            <a:srgbClr val="000000"/>
                          </a:solidFill>
                          <a:effectLst/>
                          <a:latin typeface="Calibri" panose="020F0502020204030204" pitchFamily="34" charset="0"/>
                        </a:rPr>
                        <a:t>Lessons </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GB" sz="1200" b="0" i="0" u="none" strike="noStrike" dirty="0">
                          <a:solidFill>
                            <a:srgbClr val="000000"/>
                          </a:solidFill>
                          <a:effectLst/>
                          <a:latin typeface="Calibri" panose="020F0502020204030204" pitchFamily="34" charset="0"/>
                        </a:rPr>
                        <a:t>Students will know...</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GB" sz="1200" b="0" i="0" u="none" strike="noStrike" dirty="0">
                          <a:solidFill>
                            <a:srgbClr val="000000"/>
                          </a:solidFill>
                          <a:effectLst/>
                          <a:latin typeface="Calibri" panose="020F0502020204030204" pitchFamily="34" charset="0"/>
                        </a:rPr>
                        <a:t>Students will know how...</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55651214"/>
                  </a:ext>
                </a:extLst>
              </a:tr>
              <a:tr h="301955">
                <a:tc rowSpan="3">
                  <a:txBody>
                    <a:bodyPr/>
                    <a:lstStyle/>
                    <a:p>
                      <a:pPr algn="ctr" fontAlgn="ctr"/>
                      <a:r>
                        <a:rPr lang="en-GB" sz="1200" b="1" i="0" u="none" strike="noStrike" dirty="0">
                          <a:solidFill>
                            <a:srgbClr val="000000"/>
                          </a:solidFill>
                          <a:effectLst/>
                          <a:latin typeface="Calibri" panose="020F0502020204030204" pitchFamily="34" charset="0"/>
                        </a:rPr>
                        <a:t>Autumn 1</a:t>
                      </a:r>
                    </a:p>
                  </a:txBody>
                  <a:tcPr marL="3357" marR="3357" marT="3357" marB="16114"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100" b="0" i="0" u="none" strike="noStrike" dirty="0">
                          <a:solidFill>
                            <a:schemeClr val="tx1"/>
                          </a:solidFill>
                          <a:effectLst/>
                          <a:latin typeface="Calibri" panose="020F0502020204030204" pitchFamily="34" charset="0"/>
                        </a:rPr>
                        <a:t>What are legal and illegal drugs?</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1) Introduction to drug education</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a:solidFill>
                            <a:srgbClr val="444444"/>
                          </a:solidFill>
                          <a:effectLst/>
                          <a:latin typeface="Calibri" panose="020F0502020204030204" pitchFamily="34" charset="0"/>
                        </a:rPr>
                        <a:t>The positive and negative uses of drugs in society including safe use of antibiotics/prescribed medication;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a:solidFill>
                            <a:srgbClr val="444444"/>
                          </a:solidFill>
                          <a:effectLst/>
                          <a:latin typeface="Calibri" panose="020F0502020204030204" pitchFamily="34" charset="0"/>
                        </a:rPr>
                        <a:t>To evaluate misconceptions, social norms and cultural values relating to drug and alcohol use</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483043079"/>
                  </a:ext>
                </a:extLst>
              </a:tr>
              <a:tr h="373318">
                <a:tc vMerge="1">
                  <a:txBody>
                    <a:bodyPr/>
                    <a:lstStyle/>
                    <a:p>
                      <a:endParaRPr lang="en-GB"/>
                    </a:p>
                  </a:txBody>
                  <a:tcPr/>
                </a:tc>
                <a:tc vMerge="1">
                  <a:txBody>
                    <a:bodyPr/>
                    <a:lstStyle/>
                    <a:p>
                      <a:endParaRPr lang="en-GB"/>
                    </a:p>
                  </a:txBody>
                  <a:tcPr/>
                </a:tc>
                <a:tc>
                  <a:txBody>
                    <a:bodyPr/>
                    <a:lstStyle/>
                    <a:p>
                      <a:pPr algn="l" fontAlgn="b"/>
                      <a:r>
                        <a:rPr lang="en-US" sz="900" b="0" i="0" u="none" strike="noStrike" dirty="0">
                          <a:solidFill>
                            <a:srgbClr val="000000"/>
                          </a:solidFill>
                          <a:effectLst/>
                          <a:latin typeface="Calibri" panose="020F0502020204030204" pitchFamily="34" charset="0"/>
                        </a:rPr>
                        <a:t>2) Drug and alcohol </a:t>
                      </a:r>
                      <a:r>
                        <a:rPr lang="en-US" sz="900" b="0" i="0" u="none" strike="noStrike" dirty="0" smtClean="0">
                          <a:solidFill>
                            <a:srgbClr val="000000"/>
                          </a:solidFill>
                          <a:effectLst/>
                          <a:latin typeface="Calibri" panose="020F0502020204030204" pitchFamily="34" charset="0"/>
                        </a:rPr>
                        <a:t>misuse </a:t>
                      </a:r>
                      <a:endParaRPr lang="en-US" sz="9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a:solidFill>
                            <a:srgbClr val="444444"/>
                          </a:solidFill>
                          <a:effectLst/>
                          <a:latin typeface="Calibri" panose="020F0502020204030204" pitchFamily="34" charset="0"/>
                        </a:rPr>
                        <a:t>Information about nicotine, alocohol and other legal and illegal substances, both long term and short term; The personal and social risks and consequences of substance use and misuse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524055696"/>
                  </a:ext>
                </a:extLst>
              </a:tr>
              <a:tr h="373318">
                <a:tc vMerge="1">
                  <a:txBody>
                    <a:bodyPr/>
                    <a:lstStyle/>
                    <a:p>
                      <a:endParaRPr lang="en-GB"/>
                    </a:p>
                  </a:txBody>
                  <a:tcPr/>
                </a:tc>
                <a:tc vMerge="1">
                  <a:txBody>
                    <a:bodyPr/>
                    <a:lstStyle/>
                    <a:p>
                      <a:endParaRPr lang="en-GB"/>
                    </a:p>
                  </a:txBody>
                  <a:tcPr/>
                </a:tc>
                <a:tc>
                  <a:txBody>
                    <a:bodyPr/>
                    <a:lstStyle/>
                    <a:p>
                      <a:pPr algn="l" fontAlgn="b"/>
                      <a:r>
                        <a:rPr lang="en-GB" sz="900" b="0" i="0" u="none" strike="noStrike">
                          <a:solidFill>
                            <a:srgbClr val="000000"/>
                          </a:solidFill>
                          <a:effectLst/>
                          <a:latin typeface="Calibri" panose="020F0502020204030204" pitchFamily="34" charset="0"/>
                        </a:rPr>
                        <a:t>3) Pressure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a:solidFill>
                            <a:srgbClr val="444444"/>
                          </a:solidFill>
                          <a:effectLst/>
                          <a:latin typeface="Calibri" panose="020F0502020204030204" pitchFamily="34" charset="0"/>
                        </a:rPr>
                        <a:t>Strategies to manage a range of influences on drug, alcohol and tobacco use, including peers; That the need for peer approval can generate feelings of pressure and lead to increased risk taking.</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To recognise peer influence and develop strategies for managing it, including online.</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479208081"/>
                  </a:ext>
                </a:extLst>
              </a:tr>
              <a:tr h="301955">
                <a:tc rowSpan="3">
                  <a:txBody>
                    <a:bodyPr/>
                    <a:lstStyle/>
                    <a:p>
                      <a:pPr algn="ctr" fontAlgn="ctr"/>
                      <a:r>
                        <a:rPr lang="en-GB" sz="1200" b="1" i="0" u="none" strike="noStrike" dirty="0">
                          <a:solidFill>
                            <a:srgbClr val="000000"/>
                          </a:solidFill>
                          <a:effectLst/>
                          <a:latin typeface="Calibri" panose="020F0502020204030204" pitchFamily="34" charset="0"/>
                        </a:rPr>
                        <a:t>Autumn 2</a:t>
                      </a:r>
                    </a:p>
                  </a:txBody>
                  <a:tcPr marL="3357" marR="3357" marT="3357" marB="16114"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100" b="0" i="0" u="none" strike="noStrike" dirty="0">
                          <a:solidFill>
                            <a:srgbClr val="000000"/>
                          </a:solidFill>
                          <a:effectLst/>
                          <a:latin typeface="Calibri" panose="020F0502020204030204" pitchFamily="34" charset="0"/>
                        </a:rPr>
                        <a:t>What rights and </a:t>
                      </a:r>
                      <a:r>
                        <a:rPr lang="en-US" sz="1100" b="0" i="0" u="none" strike="noStrike" dirty="0" smtClean="0">
                          <a:solidFill>
                            <a:srgbClr val="000000"/>
                          </a:solidFill>
                          <a:effectLst/>
                          <a:latin typeface="Calibri" panose="020F0502020204030204" pitchFamily="34" charset="0"/>
                        </a:rPr>
                        <a:t>responsibilities </a:t>
                      </a:r>
                      <a:r>
                        <a:rPr lang="en-US" sz="1100" b="0" i="0" u="none" strike="noStrike" dirty="0">
                          <a:solidFill>
                            <a:srgbClr val="000000"/>
                          </a:solidFill>
                          <a:effectLst/>
                          <a:latin typeface="Calibri" panose="020F0502020204030204" pitchFamily="34" charset="0"/>
                        </a:rPr>
                        <a:t>do young people have in the work place?</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1) Equality of opportunity in careers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That there is a need to promote inclusion and challenge discrimination, how to do so safely</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62748072"/>
                  </a:ext>
                </a:extLst>
              </a:tr>
              <a:tr h="301955">
                <a:tc vMerge="1">
                  <a:txBody>
                    <a:bodyPr/>
                    <a:lstStyle/>
                    <a:p>
                      <a:endParaRPr lang="en-GB"/>
                    </a:p>
                  </a:txBody>
                  <a:tcPr/>
                </a:tc>
                <a:tc vMerge="1">
                  <a:txBody>
                    <a:bodyPr/>
                    <a:lstStyle/>
                    <a:p>
                      <a:endParaRPr lang="en-GB"/>
                    </a:p>
                  </a:txBody>
                  <a:tcPr/>
                </a:tc>
                <a:tc>
                  <a:txBody>
                    <a:bodyPr/>
                    <a:lstStyle/>
                    <a:p>
                      <a:pPr algn="l" fontAlgn="b"/>
                      <a:r>
                        <a:rPr lang="en-US" sz="900" b="0" i="0" u="none" strike="noStrike">
                          <a:solidFill>
                            <a:srgbClr val="000000"/>
                          </a:solidFill>
                          <a:effectLst/>
                          <a:latin typeface="Calibri" panose="020F0502020204030204" pitchFamily="34" charset="0"/>
                        </a:rPr>
                        <a:t>2) Young people's rights and responsibilities</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About young people's rights and responsibilities;</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229511345"/>
                  </a:ext>
                </a:extLst>
              </a:tr>
              <a:tr h="373318">
                <a:tc vMerge="1">
                  <a:txBody>
                    <a:bodyPr/>
                    <a:lstStyle/>
                    <a:p>
                      <a:endParaRPr lang="en-GB"/>
                    </a:p>
                  </a:txBody>
                  <a:tcPr/>
                </a:tc>
                <a:tc vMerge="1">
                  <a:txBody>
                    <a:bodyPr/>
                    <a:lstStyle/>
                    <a:p>
                      <a:endParaRPr lang="en-GB"/>
                    </a:p>
                  </a:txBody>
                  <a:tcPr/>
                </a:tc>
                <a:tc>
                  <a:txBody>
                    <a:bodyPr/>
                    <a:lstStyle/>
                    <a:p>
                      <a:pPr algn="l" fontAlgn="b"/>
                      <a:r>
                        <a:rPr lang="en-US" sz="900" b="0" i="0" u="none" strike="noStrike">
                          <a:solidFill>
                            <a:srgbClr val="000000"/>
                          </a:solidFill>
                          <a:effectLst/>
                          <a:latin typeface="Calibri" panose="020F0502020204030204" pitchFamily="34" charset="0"/>
                        </a:rPr>
                        <a:t>3) Different types and patterns of work</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About routes into work, training, and other vocational and academic opportunities; Different types and patterns of work; Different work roles and career pathways, including clarifying their own early pathways</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225240301"/>
                  </a:ext>
                </a:extLst>
              </a:tr>
              <a:tr h="301955">
                <a:tc rowSpan="3">
                  <a:txBody>
                    <a:bodyPr/>
                    <a:lstStyle/>
                    <a:p>
                      <a:pPr algn="ctr" fontAlgn="ctr"/>
                      <a:r>
                        <a:rPr lang="en-GB" sz="1200" b="1" i="0" u="none" strike="noStrike" dirty="0">
                          <a:solidFill>
                            <a:srgbClr val="000000"/>
                          </a:solidFill>
                          <a:effectLst/>
                          <a:latin typeface="Calibri" panose="020F0502020204030204" pitchFamily="34" charset="0"/>
                        </a:rPr>
                        <a:t>Spring 1</a:t>
                      </a:r>
                    </a:p>
                  </a:txBody>
                  <a:tcPr marL="3357" marR="3357" marT="3357" marB="16114"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100" b="0" i="0" u="none" strike="noStrike" dirty="0">
                          <a:solidFill>
                            <a:srgbClr val="000000"/>
                          </a:solidFill>
                          <a:effectLst/>
                          <a:latin typeface="Calibri" panose="020F0502020204030204" pitchFamily="34" charset="0"/>
                        </a:rPr>
                        <a:t>What are the protected characteristics?</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900" b="0" i="0" u="none" strike="noStrike">
                          <a:solidFill>
                            <a:srgbClr val="000000"/>
                          </a:solidFill>
                          <a:effectLst/>
                          <a:latin typeface="Calibri" panose="020F0502020204030204" pitchFamily="34" charset="0"/>
                        </a:rPr>
                        <a:t>1) The laws relating to the protected characteristics</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GB" sz="800" b="0" i="0" u="none" strike="noStrike" dirty="0">
                          <a:solidFill>
                            <a:srgbClr val="444444"/>
                          </a:solidFill>
                          <a:effectLst/>
                          <a:latin typeface="Calibri" panose="020F0502020204030204" pitchFamily="34" charset="0"/>
                        </a:rPr>
                        <a:t>About group-think persuasion;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800" b="0" i="0" u="none" strike="noStrike">
                          <a:solidFill>
                            <a:srgbClr val="000000"/>
                          </a:solidFill>
                          <a:effectLst/>
                          <a:latin typeface="Calibri" panose="020F0502020204030204" pitchFamily="34" charset="0"/>
                        </a:rPr>
                        <a:t>To develop self worth and confidence; to manage influences on beliefs and decisions;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83834792"/>
                  </a:ext>
                </a:extLst>
              </a:tr>
              <a:tr h="301955">
                <a:tc vMerge="1">
                  <a:txBody>
                    <a:bodyPr/>
                    <a:lstStyle/>
                    <a:p>
                      <a:endParaRPr lang="en-GB"/>
                    </a:p>
                  </a:txBody>
                  <a:tcPr/>
                </a:tc>
                <a:tc vMerge="1">
                  <a:txBody>
                    <a:bodyPr/>
                    <a:lstStyle/>
                    <a:p>
                      <a:endParaRPr lang="en-GB"/>
                    </a:p>
                  </a:txBody>
                  <a:tcPr/>
                </a:tc>
                <a:tc>
                  <a:txBody>
                    <a:bodyPr/>
                    <a:lstStyle/>
                    <a:p>
                      <a:pPr algn="l" fontAlgn="b"/>
                      <a:r>
                        <a:rPr lang="en-US" sz="900" b="0" i="0" u="none" strike="noStrike">
                          <a:solidFill>
                            <a:srgbClr val="000000"/>
                          </a:solidFill>
                          <a:effectLst/>
                          <a:latin typeface="Calibri" panose="020F0502020204030204" pitchFamily="34" charset="0"/>
                        </a:rPr>
                        <a:t>2) Racism and Black Lives Matter movement</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To recognise and challenge racism and religious based discrimination</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938133969"/>
                  </a:ext>
                </a:extLst>
              </a:tr>
              <a:tr h="217665">
                <a:tc vMerge="1">
                  <a:txBody>
                    <a:bodyPr/>
                    <a:lstStyle/>
                    <a:p>
                      <a:endParaRPr lang="en-GB"/>
                    </a:p>
                  </a:txBody>
                  <a:tcPr/>
                </a:tc>
                <a:tc vMerge="1">
                  <a:txBody>
                    <a:bodyPr/>
                    <a:lstStyle/>
                    <a:p>
                      <a:endParaRPr lang="en-GB"/>
                    </a:p>
                  </a:txBody>
                  <a:tcPr/>
                </a:tc>
                <a:tc>
                  <a:txBody>
                    <a:bodyPr/>
                    <a:lstStyle/>
                    <a:p>
                      <a:pPr algn="l" fontAlgn="b"/>
                      <a:r>
                        <a:rPr lang="en-GB" sz="900" b="0" i="0" u="none" strike="noStrike">
                          <a:solidFill>
                            <a:srgbClr val="000000"/>
                          </a:solidFill>
                          <a:effectLst/>
                          <a:latin typeface="Calibri" panose="020F0502020204030204" pitchFamily="34" charset="0"/>
                        </a:rPr>
                        <a:t>3) Ableism</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800" b="0" i="0" u="none" strike="noStrike">
                          <a:solidFill>
                            <a:srgbClr val="000000"/>
                          </a:solidFill>
                          <a:effectLst/>
                          <a:latin typeface="Calibri" panose="020F0502020204030204" pitchFamily="34" charset="0"/>
                        </a:rPr>
                        <a:t>What ableism means and the discrimination which occurs as a result;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740880816"/>
                  </a:ext>
                </a:extLst>
              </a:tr>
              <a:tr h="373318">
                <a:tc rowSpan="3">
                  <a:txBody>
                    <a:bodyPr/>
                    <a:lstStyle/>
                    <a:p>
                      <a:pPr algn="ctr" fontAlgn="ctr"/>
                      <a:r>
                        <a:rPr lang="en-GB" sz="1200" b="1" i="0" u="none" strike="noStrike" dirty="0">
                          <a:solidFill>
                            <a:srgbClr val="000000"/>
                          </a:solidFill>
                          <a:effectLst/>
                          <a:latin typeface="Calibri" panose="020F0502020204030204" pitchFamily="34" charset="0"/>
                        </a:rPr>
                        <a:t>Spring 2</a:t>
                      </a:r>
                    </a:p>
                  </a:txBody>
                  <a:tcPr marL="3357" marR="3357" marT="3357" marB="16114"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100" b="0" i="0" u="none" strike="noStrike" dirty="0">
                          <a:solidFill>
                            <a:srgbClr val="000000"/>
                          </a:solidFill>
                          <a:effectLst/>
                          <a:latin typeface="Calibri" panose="020F0502020204030204" pitchFamily="34" charset="0"/>
                        </a:rPr>
                        <a:t>How can I take responsibility of my own emotional wellbeing?</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1) Mental Health and emotional wellbeing</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The characteristics of mental and emotional health and strategies for managing these; The link between language and mental health stigma and develop strategies to challenge stigma and misconceptions.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a:solidFill>
                            <a:srgbClr val="444444"/>
                          </a:solidFill>
                          <a:effectLst/>
                          <a:latin typeface="Calibri" panose="020F0502020204030204" pitchFamily="34" charset="0"/>
                        </a:rPr>
                        <a:t>To identify and articulate a range of emotions accurately and sensitively using appropriate voabulary</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641613233"/>
                  </a:ext>
                </a:extLst>
              </a:tr>
              <a:tr h="373318">
                <a:tc vMerge="1">
                  <a:txBody>
                    <a:bodyPr/>
                    <a:lstStyle/>
                    <a:p>
                      <a:endParaRPr lang="en-GB"/>
                    </a:p>
                  </a:txBody>
                  <a:tcPr/>
                </a:tc>
                <a:tc vMerge="1">
                  <a:txBody>
                    <a:bodyPr/>
                    <a:lstStyle/>
                    <a:p>
                      <a:endParaRPr lang="en-GB"/>
                    </a:p>
                  </a:txBody>
                  <a:tcPr/>
                </a:tc>
                <a:tc>
                  <a:txBody>
                    <a:bodyPr/>
                    <a:lstStyle/>
                    <a:p>
                      <a:pPr algn="l" fontAlgn="b"/>
                      <a:r>
                        <a:rPr lang="en-GB" sz="900" b="0" i="0" u="none" strike="noStrike">
                          <a:solidFill>
                            <a:srgbClr val="000000"/>
                          </a:solidFill>
                          <a:effectLst/>
                          <a:latin typeface="Calibri" panose="020F0502020204030204" pitchFamily="34" charset="0"/>
                        </a:rPr>
                        <a:t>2) Body Image</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The impact the media and social media can have on the way people think about themselves; The causes and triggers for unhealthy coping strategies such as self harm and eating disorders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To recognise and manage internal and external influences on decisions which affect health and wellbeing</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29326102"/>
                  </a:ext>
                </a:extLst>
              </a:tr>
              <a:tr h="491468">
                <a:tc vMerge="1">
                  <a:txBody>
                    <a:bodyPr/>
                    <a:lstStyle/>
                    <a:p>
                      <a:endParaRPr lang="en-GB"/>
                    </a:p>
                  </a:txBody>
                  <a:tcPr/>
                </a:tc>
                <a:tc vMerge="1">
                  <a:txBody>
                    <a:bodyPr/>
                    <a:lstStyle/>
                    <a:p>
                      <a:endParaRPr lang="en-GB"/>
                    </a:p>
                  </a:txBody>
                  <a:tcPr/>
                </a:tc>
                <a:tc>
                  <a:txBody>
                    <a:bodyPr/>
                    <a:lstStyle/>
                    <a:p>
                      <a:pPr algn="l" fontAlgn="b"/>
                      <a:r>
                        <a:rPr lang="en-GB" sz="900" b="0" i="0" u="none" strike="noStrike">
                          <a:solidFill>
                            <a:srgbClr val="000000"/>
                          </a:solidFill>
                          <a:effectLst/>
                          <a:latin typeface="Calibri" panose="020F0502020204030204" pitchFamily="34" charset="0"/>
                        </a:rPr>
                        <a:t>3) Coping Strategies</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Strategies to understand and build resilience and how to respond to set backs and disappointments; a range of healthy coping strategies and ways to promote wellbeing and boost mood; including physical activity and positive relationships.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To recognise when they or others need help with their mental health and wellbeing</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828591801"/>
                  </a:ext>
                </a:extLst>
              </a:tr>
              <a:tr h="301955">
                <a:tc rowSpan="3">
                  <a:txBody>
                    <a:bodyPr/>
                    <a:lstStyle/>
                    <a:p>
                      <a:pPr algn="ctr" fontAlgn="ctr"/>
                      <a:r>
                        <a:rPr lang="en-GB" sz="1200" b="1" i="0" u="none" strike="noStrike" dirty="0">
                          <a:solidFill>
                            <a:srgbClr val="000000"/>
                          </a:solidFill>
                          <a:effectLst/>
                          <a:latin typeface="Calibri" panose="020F0502020204030204" pitchFamily="34" charset="0"/>
                        </a:rPr>
                        <a:t>Summer 1</a:t>
                      </a:r>
                    </a:p>
                  </a:txBody>
                  <a:tcPr marL="3357" marR="3357" marT="3357" marB="16114"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100" b="0" i="0" u="none" strike="noStrike" dirty="0">
                          <a:solidFill>
                            <a:srgbClr val="000000"/>
                          </a:solidFill>
                          <a:effectLst/>
                          <a:latin typeface="Calibri" panose="020F0502020204030204" pitchFamily="34" charset="0"/>
                        </a:rPr>
                        <a:t>What makes me who I am? </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1) Gender identity and sexual orientation</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800" b="0" i="0" u="none" strike="noStrike">
                          <a:solidFill>
                            <a:srgbClr val="444444"/>
                          </a:solidFill>
                          <a:effectLst/>
                          <a:latin typeface="Calibri" panose="020F0502020204030204" pitchFamily="34" charset="0"/>
                        </a:rPr>
                        <a:t>The difference between biological sex, gender identity and sexual orientation;</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To recognise that sexual attraction and sexuality are diverse</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167670962"/>
                  </a:ext>
                </a:extLst>
              </a:tr>
              <a:tr h="301955">
                <a:tc vMerge="1">
                  <a:txBody>
                    <a:bodyPr/>
                    <a:lstStyle/>
                    <a:p>
                      <a:endParaRPr lang="en-GB"/>
                    </a:p>
                  </a:txBody>
                  <a:tcPr/>
                </a:tc>
                <a:tc vMerge="1">
                  <a:txBody>
                    <a:bodyPr/>
                    <a:lstStyle/>
                    <a:p>
                      <a:endParaRPr lang="en-GB"/>
                    </a:p>
                  </a:txBody>
                  <a:tcPr/>
                </a:tc>
                <a:tc>
                  <a:txBody>
                    <a:bodyPr/>
                    <a:lstStyle/>
                    <a:p>
                      <a:pPr algn="l" fontAlgn="b"/>
                      <a:r>
                        <a:rPr lang="en-GB" sz="900" b="0" i="0" u="none" strike="noStrike" dirty="0">
                          <a:solidFill>
                            <a:srgbClr val="000000"/>
                          </a:solidFill>
                          <a:effectLst/>
                          <a:latin typeface="Calibri" panose="020F0502020204030204" pitchFamily="34" charset="0"/>
                        </a:rPr>
                        <a:t>2) Sexual Orientation and Homophobia</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The importance of trust in relationships; about gender identity; transphobia and gender based discrimination;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To recognise and challenge homophobia and biphobia</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701150048"/>
                  </a:ext>
                </a:extLst>
              </a:tr>
              <a:tr h="613930">
                <a:tc vMerge="1">
                  <a:txBody>
                    <a:bodyPr/>
                    <a:lstStyle/>
                    <a:p>
                      <a:endParaRPr lang="en-GB"/>
                    </a:p>
                  </a:txBody>
                  <a:tcPr/>
                </a:tc>
                <a:tc vMerge="1">
                  <a:txBody>
                    <a:bodyPr/>
                    <a:lstStyle/>
                    <a:p>
                      <a:endParaRPr lang="en-GB"/>
                    </a:p>
                  </a:txBody>
                  <a:tcPr/>
                </a:tc>
                <a:tc>
                  <a:txBody>
                    <a:bodyPr/>
                    <a:lstStyle/>
                    <a:p>
                      <a:pPr algn="l" fontAlgn="b"/>
                      <a:r>
                        <a:rPr lang="en-US" sz="900" b="0" i="0" u="none" strike="noStrike">
                          <a:solidFill>
                            <a:srgbClr val="000000"/>
                          </a:solidFill>
                          <a:effectLst/>
                          <a:latin typeface="Calibri" panose="020F0502020204030204" pitchFamily="34" charset="0"/>
                        </a:rPr>
                        <a:t>3) Consent and Introduction to contraception</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That everyone has the choice to delay sex, or enjoy intimacy without sex; That consent is freely given; that being </a:t>
                      </a:r>
                      <a:r>
                        <a:rPr lang="en-US" sz="800" b="0" i="0" u="none" strike="noStrike" dirty="0" err="1">
                          <a:solidFill>
                            <a:srgbClr val="000000"/>
                          </a:solidFill>
                          <a:effectLst/>
                          <a:latin typeface="Calibri" panose="020F0502020204030204" pitchFamily="34" charset="0"/>
                        </a:rPr>
                        <a:t>pressurised</a:t>
                      </a:r>
                      <a:r>
                        <a:rPr lang="en-US" sz="800" b="0" i="0" u="none" strike="noStrike" dirty="0">
                          <a:solidFill>
                            <a:srgbClr val="000000"/>
                          </a:solidFill>
                          <a:effectLst/>
                          <a:latin typeface="Calibri" panose="020F0502020204030204" pitchFamily="34" charset="0"/>
                        </a:rPr>
                        <a:t>, manipulated, coerced to agree to something is not giving consent; About the law in relation to consent; That certain infections can be spread through sexual activity and that barrier methods offer protection against them.</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To seek, give, not give and withdraw consent; The importance and different forms of contraception</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82485997"/>
                  </a:ext>
                </a:extLst>
              </a:tr>
              <a:tr h="373318">
                <a:tc rowSpan="3">
                  <a:txBody>
                    <a:bodyPr/>
                    <a:lstStyle/>
                    <a:p>
                      <a:pPr algn="ctr" fontAlgn="ctr"/>
                      <a:r>
                        <a:rPr lang="en-GB" sz="1200" b="1" i="0" u="none" strike="noStrike" dirty="0">
                          <a:solidFill>
                            <a:srgbClr val="000000"/>
                          </a:solidFill>
                          <a:effectLst/>
                          <a:latin typeface="Calibri" panose="020F0502020204030204" pitchFamily="34" charset="0"/>
                        </a:rPr>
                        <a:t>Summer 2</a:t>
                      </a:r>
                    </a:p>
                  </a:txBody>
                  <a:tcPr marL="3357" marR="3357" marT="3357" marB="16114"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How can I keep myself safe online?</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1) The dangers of grooming</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GB" sz="800" b="0" i="0" u="none" strike="noStrike" dirty="0">
                          <a:solidFill>
                            <a:srgbClr val="000000"/>
                          </a:solidFill>
                          <a:effectLst/>
                          <a:latin typeface="Calibri" panose="020F0502020204030204" pitchFamily="34" charset="0"/>
                        </a:rPr>
                        <a:t>About online communication</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To recognise online grooming in different forms </a:t>
                      </a:r>
                      <a:r>
                        <a:rPr lang="en-US" sz="800" b="0" i="0" u="none" strike="noStrike" dirty="0" err="1">
                          <a:solidFill>
                            <a:srgbClr val="000000"/>
                          </a:solidFill>
                          <a:effectLst/>
                          <a:latin typeface="Calibri" panose="020F0502020204030204" pitchFamily="34" charset="0"/>
                        </a:rPr>
                        <a:t>eg</a:t>
                      </a:r>
                      <a:r>
                        <a:rPr lang="en-US" sz="800" b="0" i="0" u="none" strike="noStrike" dirty="0">
                          <a:solidFill>
                            <a:srgbClr val="000000"/>
                          </a:solidFill>
                          <a:effectLst/>
                          <a:latin typeface="Calibri" panose="020F0502020204030204" pitchFamily="34" charset="0"/>
                        </a:rPr>
                        <a:t>) in </a:t>
                      </a:r>
                      <a:r>
                        <a:rPr lang="en-US" sz="800" b="0" i="0" u="none" strike="noStrike" dirty="0" smtClean="0">
                          <a:solidFill>
                            <a:srgbClr val="000000"/>
                          </a:solidFill>
                          <a:effectLst/>
                          <a:latin typeface="Calibri" panose="020F0502020204030204" pitchFamily="34" charset="0"/>
                        </a:rPr>
                        <a:t>relation </a:t>
                      </a:r>
                      <a:r>
                        <a:rPr lang="en-US" sz="800" b="0" i="0" u="none" strike="noStrike" dirty="0">
                          <a:solidFill>
                            <a:srgbClr val="000000"/>
                          </a:solidFill>
                          <a:effectLst/>
                          <a:latin typeface="Calibri" panose="020F0502020204030204" pitchFamily="34" charset="0"/>
                        </a:rPr>
                        <a:t>to sexual or financial exploitation, extremism and radicalisation; to respond and seek support in cases of online grooming;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41639874"/>
                  </a:ext>
                </a:extLst>
              </a:tr>
              <a:tr h="255168">
                <a:tc vMerge="1">
                  <a:txBody>
                    <a:bodyPr/>
                    <a:lstStyle/>
                    <a:p>
                      <a:endParaRPr lang="en-GB"/>
                    </a:p>
                  </a:txBody>
                  <a:tcPr/>
                </a:tc>
                <a:tc vMerge="1">
                  <a:txBody>
                    <a:bodyPr/>
                    <a:lstStyle/>
                    <a:p>
                      <a:endParaRPr lang="en-GB"/>
                    </a:p>
                  </a:txBody>
                  <a:tcPr/>
                </a:tc>
                <a:tc>
                  <a:txBody>
                    <a:bodyPr/>
                    <a:lstStyle/>
                    <a:p>
                      <a:pPr algn="l" fontAlgn="b"/>
                      <a:r>
                        <a:rPr lang="en-GB" sz="900" b="0" i="0" u="none" strike="noStrike">
                          <a:solidFill>
                            <a:srgbClr val="000000"/>
                          </a:solidFill>
                          <a:effectLst/>
                          <a:latin typeface="Calibri" panose="020F0502020204030204" pitchFamily="34" charset="0"/>
                        </a:rPr>
                        <a:t>2) Sexting and oversharing</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800" b="0" i="0" u="none" strike="noStrike">
                          <a:solidFill>
                            <a:srgbClr val="000000"/>
                          </a:solidFill>
                          <a:effectLst/>
                          <a:latin typeface="Calibri" panose="020F0502020204030204" pitchFamily="34" charset="0"/>
                        </a:rPr>
                        <a:t>About age restrictions when accessing different forms of media and how to make responsible decisions;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To distinguish between content that is privately and publicly shared; to use social networking sites safely</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88364924"/>
                  </a:ext>
                </a:extLst>
              </a:tr>
              <a:tr h="284548">
                <a:tc vMerge="1">
                  <a:txBody>
                    <a:bodyPr/>
                    <a:lstStyle/>
                    <a:p>
                      <a:endParaRPr lang="en-GB"/>
                    </a:p>
                  </a:txBody>
                  <a:tcPr/>
                </a:tc>
                <a:tc vMerge="1">
                  <a:txBody>
                    <a:bodyPr/>
                    <a:lstStyle/>
                    <a:p>
                      <a:endParaRPr lang="en-GB"/>
                    </a:p>
                  </a:txBody>
                  <a:tcPr/>
                </a:tc>
                <a:tc>
                  <a:txBody>
                    <a:bodyPr/>
                    <a:lstStyle/>
                    <a:p>
                      <a:pPr algn="l" fontAlgn="b"/>
                      <a:r>
                        <a:rPr lang="en-GB" sz="900" b="0" i="0" u="none" strike="noStrike" dirty="0">
                          <a:solidFill>
                            <a:srgbClr val="000000"/>
                          </a:solidFill>
                          <a:effectLst/>
                          <a:latin typeface="Calibri" panose="020F0502020204030204" pitchFamily="34" charset="0"/>
                        </a:rPr>
                        <a:t>3) Digital Literacy</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endParaRPr lang="en-GB" sz="800" b="0" i="0" u="none" strike="noStrike">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To recognise bias or misleading information online; to critically assess different media sources; to protect financial security online</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521050365"/>
                  </a:ext>
                </a:extLst>
              </a:tr>
            </a:tbl>
          </a:graphicData>
        </a:graphic>
      </p:graphicFrame>
    </p:spTree>
    <p:extLst>
      <p:ext uri="{BB962C8B-B14F-4D97-AF65-F5344CB8AC3E}">
        <p14:creationId xmlns:p14="http://schemas.microsoft.com/office/powerpoint/2010/main" val="7370516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517064" y="0"/>
            <a:ext cx="4343400" cy="369332"/>
          </a:xfrm>
          <a:prstGeom prst="rect">
            <a:avLst/>
          </a:prstGeom>
          <a:noFill/>
        </p:spPr>
        <p:txBody>
          <a:bodyPr wrap="square" rtlCol="0">
            <a:spAutoFit/>
          </a:bodyPr>
          <a:lstStyle/>
          <a:p>
            <a:r>
              <a:rPr lang="en-US" u="sng" dirty="0" smtClean="0"/>
              <a:t>Year 9 Programme of Study:</a:t>
            </a:r>
            <a:endParaRPr lang="en-GB" u="sng" dirty="0"/>
          </a:p>
        </p:txBody>
      </p:sp>
      <p:graphicFrame>
        <p:nvGraphicFramePr>
          <p:cNvPr id="3" name="Table 2"/>
          <p:cNvGraphicFramePr>
            <a:graphicFrameLocks noGrp="1"/>
          </p:cNvGraphicFramePr>
          <p:nvPr>
            <p:extLst>
              <p:ext uri="{D42A27DB-BD31-4B8C-83A1-F6EECF244321}">
                <p14:modId xmlns:p14="http://schemas.microsoft.com/office/powerpoint/2010/main" val="4152521290"/>
              </p:ext>
            </p:extLst>
          </p:nvPr>
        </p:nvGraphicFramePr>
        <p:xfrm>
          <a:off x="0" y="312496"/>
          <a:ext cx="9812867" cy="6639824"/>
        </p:xfrm>
        <a:graphic>
          <a:graphicData uri="http://schemas.openxmlformats.org/drawingml/2006/table">
            <a:tbl>
              <a:tblPr/>
              <a:tblGrid>
                <a:gridCol w="465668">
                  <a:extLst>
                    <a:ext uri="{9D8B030D-6E8A-4147-A177-3AD203B41FA5}">
                      <a16:colId xmlns:a16="http://schemas.microsoft.com/office/drawing/2014/main" val="2591272293"/>
                    </a:ext>
                  </a:extLst>
                </a:gridCol>
                <a:gridCol w="1244600">
                  <a:extLst>
                    <a:ext uri="{9D8B030D-6E8A-4147-A177-3AD203B41FA5}">
                      <a16:colId xmlns:a16="http://schemas.microsoft.com/office/drawing/2014/main" val="522243986"/>
                    </a:ext>
                  </a:extLst>
                </a:gridCol>
                <a:gridCol w="1447800">
                  <a:extLst>
                    <a:ext uri="{9D8B030D-6E8A-4147-A177-3AD203B41FA5}">
                      <a16:colId xmlns:a16="http://schemas.microsoft.com/office/drawing/2014/main" val="3029405091"/>
                    </a:ext>
                  </a:extLst>
                </a:gridCol>
                <a:gridCol w="3242733">
                  <a:extLst>
                    <a:ext uri="{9D8B030D-6E8A-4147-A177-3AD203B41FA5}">
                      <a16:colId xmlns:a16="http://schemas.microsoft.com/office/drawing/2014/main" val="619265162"/>
                    </a:ext>
                  </a:extLst>
                </a:gridCol>
                <a:gridCol w="3412066">
                  <a:extLst>
                    <a:ext uri="{9D8B030D-6E8A-4147-A177-3AD203B41FA5}">
                      <a16:colId xmlns:a16="http://schemas.microsoft.com/office/drawing/2014/main" val="3243578688"/>
                    </a:ext>
                  </a:extLst>
                </a:gridCol>
              </a:tblGrid>
              <a:tr h="92238">
                <a:tc>
                  <a:txBody>
                    <a:bodyPr/>
                    <a:lstStyle/>
                    <a:p>
                      <a:pPr algn="l" fontAlgn="b"/>
                      <a:r>
                        <a:rPr lang="en-GB" sz="400" b="0" i="0" u="none" strike="noStrike">
                          <a:solidFill>
                            <a:srgbClr val="000000"/>
                          </a:solidFill>
                          <a:effectLst/>
                          <a:latin typeface="Calibri" panose="020F0502020204030204" pitchFamily="34" charset="0"/>
                        </a:rPr>
                        <a: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1200" b="0" i="0" u="none" strike="noStrike">
                          <a:solidFill>
                            <a:srgbClr val="000000"/>
                          </a:solidFill>
                          <a:effectLst/>
                          <a:latin typeface="Calibri" panose="020F0502020204030204" pitchFamily="34" charset="0"/>
                        </a:rPr>
                        <a:t>Big Question</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1200" b="0" i="0" u="none" strike="noStrike">
                          <a:solidFill>
                            <a:srgbClr val="000000"/>
                          </a:solidFill>
                          <a:effectLst/>
                          <a:latin typeface="Calibri" panose="020F0502020204030204" pitchFamily="34" charset="0"/>
                        </a:rPr>
                        <a:t>Lessons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1200" b="0" i="0" u="none" strike="noStrike">
                          <a:solidFill>
                            <a:srgbClr val="000000"/>
                          </a:solidFill>
                          <a:effectLst/>
                          <a:latin typeface="Calibri" panose="020F0502020204030204" pitchFamily="34" charset="0"/>
                        </a:rPr>
                        <a:t>Students will know...</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1200" b="0" i="0" u="none" strike="noStrike" dirty="0">
                          <a:solidFill>
                            <a:srgbClr val="000000"/>
                          </a:solidFill>
                          <a:effectLst/>
                          <a:latin typeface="Calibri" panose="020F0502020204030204" pitchFamily="34" charset="0"/>
                        </a:rPr>
                        <a:t>Students will know how...</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4066736"/>
                  </a:ext>
                </a:extLst>
              </a:tr>
              <a:tr h="345364">
                <a:tc rowSpan="3">
                  <a:txBody>
                    <a:bodyPr/>
                    <a:lstStyle/>
                    <a:p>
                      <a:pPr algn="ctr" fontAlgn="ctr"/>
                      <a:r>
                        <a:rPr lang="en-GB" sz="1400" b="1" i="0" u="none" strike="noStrike">
                          <a:solidFill>
                            <a:srgbClr val="000000"/>
                          </a:solidFill>
                          <a:effectLst/>
                          <a:latin typeface="Calibri" panose="020F0502020204030204" pitchFamily="34" charset="0"/>
                        </a:rPr>
                        <a:t>Autumn 1</a:t>
                      </a:r>
                    </a:p>
                  </a:txBody>
                  <a:tcPr marL="3678" marR="3678" marT="367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How do I manage peer pressure so I can make the right choices for myself?</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1100" b="0" i="0" u="none" strike="noStrike" dirty="0">
                          <a:solidFill>
                            <a:srgbClr val="000000"/>
                          </a:solidFill>
                          <a:effectLst/>
                          <a:latin typeface="Calibri" panose="020F0502020204030204" pitchFamily="34" charset="0"/>
                        </a:rPr>
                        <a:t>Healthy and Unhealthy Friendships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About group-think and how it affects behaviour</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distinguish between health and unhealthy relationships; to assess risk and manage influences including online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949961451"/>
                  </a:ext>
                </a:extLst>
              </a:tr>
              <a:tr h="345364">
                <a:tc vMerge="1">
                  <a:txBody>
                    <a:bodyPr/>
                    <a:lstStyle/>
                    <a:p>
                      <a:endParaRPr lang="en-GB"/>
                    </a:p>
                  </a:txBody>
                  <a:tcPr/>
                </a:tc>
                <a:tc vMerge="1">
                  <a:txBody>
                    <a:bodyPr/>
                    <a:lstStyle/>
                    <a:p>
                      <a:endParaRPr lang="en-GB"/>
                    </a:p>
                  </a:txBody>
                  <a:tcPr/>
                </a:tc>
                <a:tc>
                  <a:txBody>
                    <a:bodyPr/>
                    <a:lstStyle/>
                    <a:p>
                      <a:pPr algn="l" fontAlgn="ctr"/>
                      <a:r>
                        <a:rPr lang="en-US" sz="1100" b="0" i="0" u="none" strike="noStrike" dirty="0">
                          <a:solidFill>
                            <a:srgbClr val="000000"/>
                          </a:solidFill>
                          <a:effectLst/>
                          <a:latin typeface="Calibri" panose="020F0502020204030204" pitchFamily="34" charset="0"/>
                        </a:rPr>
                        <a:t>Substance </a:t>
                      </a:r>
                      <a:r>
                        <a:rPr lang="en-US" sz="1100" b="0" i="0" u="none" strike="noStrike" dirty="0" smtClean="0">
                          <a:solidFill>
                            <a:srgbClr val="000000"/>
                          </a:solidFill>
                          <a:effectLst/>
                          <a:latin typeface="Calibri" panose="020F0502020204030204" pitchFamily="34" charset="0"/>
                        </a:rPr>
                        <a:t>misuse </a:t>
                      </a:r>
                      <a:r>
                        <a:rPr lang="en-US" sz="1100" b="0" i="0" u="none" strike="noStrike" dirty="0">
                          <a:solidFill>
                            <a:srgbClr val="000000"/>
                          </a:solidFill>
                          <a:effectLst/>
                          <a:latin typeface="Calibri" panose="020F0502020204030204" pitchFamily="34" charset="0"/>
                        </a:rPr>
                        <a:t>and knife crime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About the legal and physical risks of carrying a knife; about positive social norms in relation to drug and alcohol use; about legal and health risks in relation to drug and alcohol use including addiction and dependence.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800" b="0" i="0" u="none" strike="noStrike" dirty="0">
                          <a:solidFill>
                            <a:srgbClr val="000000"/>
                          </a:solidFill>
                          <a:effectLst/>
                          <a:latin typeface="Calibri" panose="020F0502020204030204" pitchFamily="34" charset="0"/>
                        </a:rPr>
                        <a: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986841069"/>
                  </a:ext>
                </a:extLst>
              </a:tr>
              <a:tr h="329296">
                <a:tc vMerge="1">
                  <a:txBody>
                    <a:bodyPr/>
                    <a:lstStyle/>
                    <a:p>
                      <a:endParaRPr lang="en-GB"/>
                    </a:p>
                  </a:txBody>
                  <a:tcPr/>
                </a:tc>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Gang exploitation</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a:t>
                      </a:r>
                      <a:r>
                        <a:rPr lang="en-US" sz="800" b="0" i="0" u="none" strike="noStrike" dirty="0" err="1">
                          <a:solidFill>
                            <a:srgbClr val="000000"/>
                          </a:solidFill>
                          <a:effectLst/>
                          <a:latin typeface="Calibri" panose="020F0502020204030204" pitchFamily="34" charset="0"/>
                        </a:rPr>
                        <a:t>recognise</a:t>
                      </a:r>
                      <a:r>
                        <a:rPr lang="en-US" sz="800" b="0" i="0" u="none" strike="noStrike" dirty="0">
                          <a:solidFill>
                            <a:srgbClr val="000000"/>
                          </a:solidFill>
                          <a:effectLst/>
                          <a:latin typeface="Calibri" panose="020F0502020204030204" pitchFamily="34" charset="0"/>
                        </a:rPr>
                        <a:t>, passive, aggressive and assertive </a:t>
                      </a:r>
                      <a:r>
                        <a:rPr lang="en-US" sz="800" b="0" i="0" u="none" strike="noStrike" dirty="0" err="1">
                          <a:solidFill>
                            <a:srgbClr val="000000"/>
                          </a:solidFill>
                          <a:effectLst/>
                          <a:latin typeface="Calibri" panose="020F0502020204030204" pitchFamily="34" charset="0"/>
                        </a:rPr>
                        <a:t>behaviour</a:t>
                      </a:r>
                      <a:r>
                        <a:rPr lang="en-US" sz="800" b="0" i="0" u="none" strike="noStrike" dirty="0">
                          <a:solidFill>
                            <a:srgbClr val="000000"/>
                          </a:solidFill>
                          <a:effectLst/>
                          <a:latin typeface="Calibri" panose="020F0502020204030204" pitchFamily="34" charset="0"/>
                        </a:rPr>
                        <a:t> and how to communicate assertively; to manage risk in relation to gangs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622293090"/>
                  </a:ext>
                </a:extLst>
              </a:tr>
              <a:tr h="345364">
                <a:tc rowSpan="3">
                  <a:txBody>
                    <a:bodyPr/>
                    <a:lstStyle/>
                    <a:p>
                      <a:pPr algn="ctr" fontAlgn="ctr"/>
                      <a:r>
                        <a:rPr lang="en-GB" sz="1400" b="1" i="0" u="none" strike="noStrike">
                          <a:solidFill>
                            <a:srgbClr val="000000"/>
                          </a:solidFill>
                          <a:effectLst/>
                          <a:latin typeface="Calibri" panose="020F0502020204030204" pitchFamily="34" charset="0"/>
                        </a:rPr>
                        <a:t>Autumn 2</a:t>
                      </a:r>
                    </a:p>
                  </a:txBody>
                  <a:tcPr marL="3678" marR="3678" marT="367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What do I need to know about sex and how to stay safe?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1100" b="0" i="0" u="none" strike="noStrike" dirty="0">
                          <a:solidFill>
                            <a:srgbClr val="000000"/>
                          </a:solidFill>
                          <a:effectLst/>
                          <a:latin typeface="Calibri" panose="020F0502020204030204" pitchFamily="34" charset="0"/>
                        </a:rPr>
                        <a:t>Sexual Health and Contraception</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About STIs, effective use of condoms and negotiating safer sex; about the consequences of unprotected sex including pregnancy</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800" b="0" i="0" u="none" strike="noStrike">
                          <a:solidFill>
                            <a:srgbClr val="000000"/>
                          </a:solidFill>
                          <a:effectLst/>
                          <a:latin typeface="Calibri" panose="020F0502020204030204" pitchFamily="34" charset="0"/>
                        </a:rPr>
                        <a: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67966200"/>
                  </a:ext>
                </a:extLst>
              </a:tr>
              <a:tr h="276718">
                <a:tc vMerge="1">
                  <a:txBody>
                    <a:bodyPr/>
                    <a:lstStyle/>
                    <a:p>
                      <a:endParaRPr lang="en-GB"/>
                    </a:p>
                  </a:txBody>
                  <a:tcPr/>
                </a:tc>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Sexual Harrassment</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800" b="0" i="0" u="none" strike="noStrike" dirty="0">
                          <a:solidFill>
                            <a:srgbClr val="000000"/>
                          </a:solidFill>
                          <a:effectLst/>
                          <a:latin typeface="Calibri" panose="020F0502020204030204" pitchFamily="34" charset="0"/>
                        </a:rPr>
                        <a: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800" b="0" i="0" u="none" strike="noStrike">
                          <a:solidFill>
                            <a:srgbClr val="000000"/>
                          </a:solidFill>
                          <a:effectLst/>
                          <a:latin typeface="Calibri" panose="020F0502020204030204" pitchFamily="34" charset="0"/>
                        </a:rPr>
                        <a:t>To handle unwanted communication including online; to challenge harrassment and stalking, including online</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917500174"/>
                  </a:ext>
                </a:extLst>
              </a:tr>
              <a:tr h="345364">
                <a:tc vMerge="1">
                  <a:txBody>
                    <a:bodyPr/>
                    <a:lstStyle/>
                    <a:p>
                      <a:endParaRPr lang="en-GB"/>
                    </a:p>
                  </a:txBody>
                  <a:tcPr/>
                </a:tc>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Sexting and sending nudes</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800" b="0" i="0" u="none" strike="noStrike" dirty="0">
                          <a:solidFill>
                            <a:srgbClr val="000000"/>
                          </a:solidFill>
                          <a:effectLst/>
                          <a:latin typeface="Calibri" panose="020F0502020204030204" pitchFamily="34" charset="0"/>
                        </a:rPr>
                        <a: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To secure information online; To assess and manage risks of sending, sharing or passing on sexual images</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462629655"/>
                  </a:ext>
                </a:extLst>
              </a:tr>
              <a:tr h="345364">
                <a:tc rowSpan="3">
                  <a:txBody>
                    <a:bodyPr/>
                    <a:lstStyle/>
                    <a:p>
                      <a:pPr algn="ctr" fontAlgn="ctr"/>
                      <a:r>
                        <a:rPr lang="en-GB" sz="1400" b="1" i="0" u="none" strike="noStrike">
                          <a:solidFill>
                            <a:srgbClr val="000000"/>
                          </a:solidFill>
                          <a:effectLst/>
                          <a:latin typeface="Calibri" panose="020F0502020204030204" pitchFamily="34" charset="0"/>
                        </a:rPr>
                        <a:t>Spring 1</a:t>
                      </a:r>
                    </a:p>
                  </a:txBody>
                  <a:tcPr marL="3678" marR="3678" marT="367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What careers am I interested in?</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1100" b="0" i="0" u="none" strike="noStrike" dirty="0">
                          <a:solidFill>
                            <a:srgbClr val="000000"/>
                          </a:solidFill>
                          <a:effectLst/>
                          <a:latin typeface="Calibri" panose="020F0502020204030204" pitchFamily="34" charset="0"/>
                        </a:rPr>
                        <a:t>Preparations for options - future u</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About GCSE and post-16 options; skills for decision making</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800" b="0" i="0" u="none" strike="noStrike">
                          <a:solidFill>
                            <a:srgbClr val="000000"/>
                          </a:solidFill>
                          <a:effectLst/>
                          <a:latin typeface="Calibri" panose="020F0502020204030204" pitchFamily="34" charset="0"/>
                        </a:rPr>
                        <a:t>To demonstrate strengths;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768786916"/>
                  </a:ext>
                </a:extLst>
              </a:tr>
              <a:tr h="516327">
                <a:tc vMerge="1">
                  <a:txBody>
                    <a:bodyPr/>
                    <a:lstStyle/>
                    <a:p>
                      <a:endParaRPr lang="en-GB"/>
                    </a:p>
                  </a:txBody>
                  <a:tcPr/>
                </a:tc>
                <a:tc vMerge="1">
                  <a:txBody>
                    <a:bodyPr/>
                    <a:lstStyle/>
                    <a:p>
                      <a:endParaRPr lang="en-GB"/>
                    </a:p>
                  </a:txBody>
                  <a:tcPr/>
                </a:tc>
                <a:tc>
                  <a:txBody>
                    <a:bodyPr/>
                    <a:lstStyle/>
                    <a:p>
                      <a:pPr algn="l" fontAlgn="ctr"/>
                      <a:r>
                        <a:rPr lang="en-US" sz="1100" b="0" i="0" u="none" strike="noStrike" dirty="0">
                          <a:solidFill>
                            <a:srgbClr val="000000"/>
                          </a:solidFill>
                          <a:effectLst/>
                          <a:latin typeface="Calibri" panose="020F0502020204030204" pitchFamily="34" charset="0"/>
                        </a:rPr>
                        <a:t>Managing emotions in relation to future employment</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800" b="0" i="0" u="none" strike="noStrike" dirty="0">
                          <a:solidFill>
                            <a:srgbClr val="000000"/>
                          </a:solidFill>
                          <a:effectLst/>
                          <a:latin typeface="Calibri" panose="020F0502020204030204" pitchFamily="34" charset="0"/>
                        </a:rPr>
                        <a: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manage feelings in relation to future employment; to work towards aspirations and set meaningful, realistic goals for the future;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136972739"/>
                  </a:ext>
                </a:extLst>
              </a:tr>
              <a:tr h="345364">
                <a:tc vMerge="1">
                  <a:txBody>
                    <a:bodyPr/>
                    <a:lstStyle/>
                    <a:p>
                      <a:endParaRPr lang="en-GB"/>
                    </a:p>
                  </a:txBody>
                  <a:tcPr/>
                </a:tc>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Emplyoment and career progression</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About transferable skills, abilities and interests; about different types of employment and career pathways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800" b="0" i="0" u="none" strike="noStrike" dirty="0">
                          <a:solidFill>
                            <a:srgbClr val="000000"/>
                          </a:solidFill>
                          <a:effectLst/>
                          <a:latin typeface="Calibri" panose="020F0502020204030204" pitchFamily="34" charset="0"/>
                        </a:rPr>
                        <a: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22711014"/>
                  </a:ext>
                </a:extLst>
              </a:tr>
              <a:tr h="345364">
                <a:tc rowSpan="3">
                  <a:txBody>
                    <a:bodyPr/>
                    <a:lstStyle/>
                    <a:p>
                      <a:pPr algn="ctr" fontAlgn="ctr"/>
                      <a:r>
                        <a:rPr lang="en-GB" sz="1400" b="1" i="0" u="none" strike="noStrike">
                          <a:solidFill>
                            <a:srgbClr val="000000"/>
                          </a:solidFill>
                          <a:effectLst/>
                          <a:latin typeface="Calibri" panose="020F0502020204030204" pitchFamily="34" charset="0"/>
                        </a:rPr>
                        <a:t>Spring 2</a:t>
                      </a:r>
                    </a:p>
                  </a:txBody>
                  <a:tcPr marL="3678" marR="3678" marT="367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What is happening to my body?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1100" b="0" i="0" u="none" strike="noStrike" dirty="0">
                          <a:solidFill>
                            <a:srgbClr val="000000"/>
                          </a:solidFill>
                          <a:effectLst/>
                          <a:latin typeface="Calibri" panose="020F0502020204030204" pitchFamily="34" charset="0"/>
                        </a:rPr>
                        <a:t>Healthy choices and personal hygiene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About the relationship between mental and physical health; about balancing work/leisure/exercise and sleep; about personal hygiene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964455978"/>
                  </a:ext>
                </a:extLst>
              </a:tr>
              <a:tr h="345364">
                <a:tc vMerge="1">
                  <a:txBody>
                    <a:bodyPr/>
                    <a:lstStyle/>
                    <a:p>
                      <a:endParaRPr lang="en-GB"/>
                    </a:p>
                  </a:txBody>
                  <a:tcPr/>
                </a:tc>
                <a:tc vMerge="1">
                  <a:txBody>
                    <a:bodyPr/>
                    <a:lstStyle/>
                    <a:p>
                      <a:endParaRPr lang="en-GB"/>
                    </a:p>
                  </a:txBody>
                  <a:tcPr/>
                </a:tc>
                <a:tc>
                  <a:txBody>
                    <a:bodyPr/>
                    <a:lstStyle/>
                    <a:p>
                      <a:pPr algn="l" fontAlgn="ctr"/>
                      <a:r>
                        <a:rPr lang="en-US" sz="1100" b="0" i="0" u="none" strike="noStrike" dirty="0">
                          <a:solidFill>
                            <a:srgbClr val="000000"/>
                          </a:solidFill>
                          <a:effectLst/>
                          <a:latin typeface="Calibri" panose="020F0502020204030204" pitchFamily="34" charset="0"/>
                        </a:rPr>
                        <a:t>Diet, lifestyle and body image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800" b="0" i="0" u="none" strike="noStrike" dirty="0">
                          <a:solidFill>
                            <a:srgbClr val="000000"/>
                          </a:solidFill>
                          <a:effectLst/>
                          <a:latin typeface="Calibri" panose="020F0502020204030204" pitchFamily="34" charset="0"/>
                        </a:rPr>
                        <a: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make informed healthy eating choices; to make independent health choices; to manage influences on body image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297081327"/>
                  </a:ext>
                </a:extLst>
              </a:tr>
              <a:tr h="345364">
                <a:tc vMerge="1">
                  <a:txBody>
                    <a:bodyPr/>
                    <a:lstStyle/>
                    <a:p>
                      <a:endParaRPr lang="en-GB"/>
                    </a:p>
                  </a:txBody>
                  <a:tcPr/>
                </a:tc>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Menstrual and Testicular health</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About menstrual health; about fertility and how it varies and changes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take increased responsibility for physical health including testicular self-examination</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619342312"/>
                  </a:ext>
                </a:extLst>
              </a:tr>
              <a:tr h="336674">
                <a:tc rowSpan="3">
                  <a:txBody>
                    <a:bodyPr/>
                    <a:lstStyle/>
                    <a:p>
                      <a:pPr algn="ctr" fontAlgn="ctr"/>
                      <a:r>
                        <a:rPr lang="en-GB" sz="1400" b="1" i="0" u="none" strike="noStrike">
                          <a:solidFill>
                            <a:srgbClr val="000000"/>
                          </a:solidFill>
                          <a:effectLst/>
                          <a:latin typeface="Calibri" panose="020F0502020204030204" pitchFamily="34" charset="0"/>
                        </a:rPr>
                        <a:t>Summer 1</a:t>
                      </a:r>
                    </a:p>
                  </a:txBody>
                  <a:tcPr marL="3678" marR="3678" marT="367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How do I keep myself safe in romantic relationships?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1100" b="0" i="0" u="none" strike="noStrike" dirty="0">
                          <a:solidFill>
                            <a:srgbClr val="000000"/>
                          </a:solidFill>
                          <a:effectLst/>
                          <a:latin typeface="Calibri" panose="020F0502020204030204" pitchFamily="34" charset="0"/>
                        </a:rPr>
                        <a:t>Consent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About the continuous right to withdraw consent and capacity to consent; about readiness for sexual activity, the choice to delay sex, or enjoy intimacy without sex; about facts and misconceptions relating to consent</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800" b="0" i="0" u="none" strike="noStrike">
                          <a:solidFill>
                            <a:srgbClr val="000000"/>
                          </a:solidFill>
                          <a:effectLst/>
                          <a:latin typeface="Calibri" panose="020F0502020204030204" pitchFamily="34" charset="0"/>
                        </a:rPr>
                        <a: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699819506"/>
                  </a:ext>
                </a:extLst>
              </a:tr>
              <a:tr h="516327">
                <a:tc vMerge="1">
                  <a:txBody>
                    <a:bodyPr/>
                    <a:lstStyle/>
                    <a:p>
                      <a:endParaRPr lang="en-GB"/>
                    </a:p>
                  </a:txBody>
                  <a:tcPr/>
                </a:tc>
                <a:tc vMerge="1">
                  <a:txBody>
                    <a:bodyPr/>
                    <a:lstStyle/>
                    <a:p>
                      <a:endParaRPr lang="en-GB"/>
                    </a:p>
                  </a:txBody>
                  <a:tcPr/>
                </a:tc>
                <a:tc>
                  <a:txBody>
                    <a:bodyPr/>
                    <a:lstStyle/>
                    <a:p>
                      <a:pPr algn="l" fontAlgn="ctr"/>
                      <a:r>
                        <a:rPr lang="en-US" sz="1100" b="0" i="0" u="none" strike="noStrike">
                          <a:solidFill>
                            <a:srgbClr val="000000"/>
                          </a:solidFill>
                          <a:effectLst/>
                          <a:latin typeface="Calibri" panose="020F0502020204030204" pitchFamily="34" charset="0"/>
                        </a:rPr>
                        <a:t>Pornography and the impact of the media on sex expectations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800" b="0" i="0" u="none" strike="noStrike" dirty="0">
                          <a:solidFill>
                            <a:srgbClr val="000000"/>
                          </a:solidFill>
                          <a:effectLst/>
                          <a:latin typeface="Calibri" panose="020F0502020204030204" pitchFamily="34" charset="0"/>
                        </a:rPr>
                        <a: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The portrayal of relationships in the media and pornography might affect expectations; To assess and manage risks of sending, sharing or passing on nudes;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826444887"/>
                  </a:ext>
                </a:extLst>
              </a:tr>
              <a:tr h="276718">
                <a:tc vMerge="1">
                  <a:txBody>
                    <a:bodyPr/>
                    <a:lstStyle/>
                    <a:p>
                      <a:endParaRPr lang="en-GB"/>
                    </a:p>
                  </a:txBody>
                  <a:tcPr/>
                </a:tc>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Domestic Abuse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800" b="0" i="0" u="none" strike="noStrike">
                          <a:solidFill>
                            <a:srgbClr val="000000"/>
                          </a:solidFill>
                          <a:effectLst/>
                          <a:latin typeface="Calibri" panose="020F0502020204030204" pitchFamily="34" charset="0"/>
                        </a:rPr>
                        <a:t>What domestic abuse can look like in all its forms including phsical, financial, emotional and sexual abuse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a:t>
                      </a:r>
                      <a:r>
                        <a:rPr lang="en-US" sz="800" b="0" i="0" u="none" strike="noStrike" dirty="0" err="1">
                          <a:solidFill>
                            <a:srgbClr val="000000"/>
                          </a:solidFill>
                          <a:effectLst/>
                          <a:latin typeface="Calibri" panose="020F0502020204030204" pitchFamily="34" charset="0"/>
                        </a:rPr>
                        <a:t>recognise</a:t>
                      </a:r>
                      <a:r>
                        <a:rPr lang="en-US" sz="800" b="0" i="0" u="none" strike="noStrike" dirty="0">
                          <a:solidFill>
                            <a:srgbClr val="000000"/>
                          </a:solidFill>
                          <a:effectLst/>
                          <a:latin typeface="Calibri" panose="020F0502020204030204" pitchFamily="34" charset="0"/>
                        </a:rPr>
                        <a:t> and respond to pressure, coercion and exploitation, including reporting and accessing appropriate support</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700881746"/>
                  </a:ext>
                </a:extLst>
              </a:tr>
              <a:tr h="345364">
                <a:tc rowSpan="3">
                  <a:txBody>
                    <a:bodyPr/>
                    <a:lstStyle/>
                    <a:p>
                      <a:pPr algn="ctr" fontAlgn="ctr"/>
                      <a:r>
                        <a:rPr lang="en-GB" sz="1400" b="1" i="0" u="none" strike="noStrike" dirty="0">
                          <a:solidFill>
                            <a:srgbClr val="000000"/>
                          </a:solidFill>
                          <a:effectLst/>
                          <a:latin typeface="Calibri" panose="020F0502020204030204" pitchFamily="34" charset="0"/>
                        </a:rPr>
                        <a:t>Summer 2</a:t>
                      </a:r>
                    </a:p>
                  </a:txBody>
                  <a:tcPr marL="3678" marR="3678" marT="367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What is cyber crime and how can I protect myself from it?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1100" b="0" i="0" u="none" strike="noStrike" dirty="0">
                          <a:solidFill>
                            <a:srgbClr val="000000"/>
                          </a:solidFill>
                          <a:effectLst/>
                          <a:latin typeface="Calibri" panose="020F0502020204030204" pitchFamily="34" charset="0"/>
                        </a:rPr>
                        <a:t>Protecting personal information online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About the risks to personal information online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To protect personal information online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634626491"/>
                  </a:ext>
                </a:extLst>
              </a:tr>
              <a:tr h="345364">
                <a:tc vMerge="1">
                  <a:txBody>
                    <a:bodyPr/>
                    <a:lstStyle/>
                    <a:p>
                      <a:endParaRPr lang="en-GB"/>
                    </a:p>
                  </a:txBody>
                  <a:tcPr/>
                </a:tc>
                <a:tc vMerge="1">
                  <a:txBody>
                    <a:bodyPr/>
                    <a:lstStyle/>
                    <a:p>
                      <a:endParaRPr lang="en-GB"/>
                    </a:p>
                  </a:txBody>
                  <a:tcPr/>
                </a:tc>
                <a:tc>
                  <a:txBody>
                    <a:bodyPr/>
                    <a:lstStyle/>
                    <a:p>
                      <a:pPr algn="l" fontAlgn="ctr"/>
                      <a:r>
                        <a:rPr lang="en-US" sz="1100" b="0" i="0" u="none" strike="noStrike" dirty="0">
                          <a:solidFill>
                            <a:srgbClr val="000000"/>
                          </a:solidFill>
                          <a:effectLst/>
                          <a:latin typeface="Calibri" panose="020F0502020204030204" pitchFamily="34" charset="0"/>
                        </a:rPr>
                        <a:t>Managing devices and accounts online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What to do if security is breached</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keep accounts and devices safe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296036805"/>
                  </a:ext>
                </a:extLst>
              </a:tr>
              <a:tr h="345364">
                <a:tc vMerge="1">
                  <a:txBody>
                    <a:bodyPr/>
                    <a:lstStyle/>
                    <a:p>
                      <a:endParaRPr lang="en-GB"/>
                    </a:p>
                  </a:txBody>
                  <a:tcPr/>
                </a:tc>
                <a:tc vMerge="1">
                  <a:txBody>
                    <a:bodyPr/>
                    <a:lstStyle/>
                    <a:p>
                      <a:endParaRPr lang="en-GB"/>
                    </a:p>
                  </a:txBody>
                  <a:tcPr/>
                </a:tc>
                <a:tc>
                  <a:txBody>
                    <a:bodyPr/>
                    <a:lstStyle/>
                    <a:p>
                      <a:pPr algn="l" fontAlgn="ctr"/>
                      <a:r>
                        <a:rPr lang="en-US" sz="1100" b="0" i="0" u="none" strike="noStrike" dirty="0">
                          <a:solidFill>
                            <a:srgbClr val="000000"/>
                          </a:solidFill>
                          <a:effectLst/>
                          <a:latin typeface="Calibri" panose="020F0502020204030204" pitchFamily="34" charset="0"/>
                        </a:rPr>
                        <a:t>Identifying scams and sources of support</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Where to report cyber security incidents and what happens when reporting</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800" b="0" i="0" u="none" strike="noStrike" dirty="0">
                          <a:solidFill>
                            <a:srgbClr val="000000"/>
                          </a:solidFill>
                          <a:effectLst/>
                          <a:latin typeface="Calibri" panose="020F0502020204030204" pitchFamily="34" charset="0"/>
                        </a:rPr>
                        <a:t>To identify scams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507458900"/>
                  </a:ext>
                </a:extLst>
              </a:tr>
            </a:tbl>
          </a:graphicData>
        </a:graphic>
      </p:graphicFrame>
    </p:spTree>
    <p:extLst>
      <p:ext uri="{BB962C8B-B14F-4D97-AF65-F5344CB8AC3E}">
        <p14:creationId xmlns:p14="http://schemas.microsoft.com/office/powerpoint/2010/main" val="40463694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4" name="TextBox 3"/>
          <p:cNvSpPr txBox="1"/>
          <p:nvPr/>
        </p:nvSpPr>
        <p:spPr>
          <a:xfrm>
            <a:off x="2298700" y="0"/>
            <a:ext cx="4343400" cy="369332"/>
          </a:xfrm>
          <a:prstGeom prst="rect">
            <a:avLst/>
          </a:prstGeom>
          <a:noFill/>
        </p:spPr>
        <p:txBody>
          <a:bodyPr wrap="square" rtlCol="0">
            <a:spAutoFit/>
          </a:bodyPr>
          <a:lstStyle/>
          <a:p>
            <a:r>
              <a:rPr lang="en-US" u="sng" dirty="0" smtClean="0"/>
              <a:t>Key Stage 4 Overview:</a:t>
            </a:r>
            <a:endParaRPr lang="en-GB" u="sng" dirty="0"/>
          </a:p>
        </p:txBody>
      </p:sp>
      <p:graphicFrame>
        <p:nvGraphicFramePr>
          <p:cNvPr id="7" name="Table 6"/>
          <p:cNvGraphicFramePr>
            <a:graphicFrameLocks noGrp="1"/>
          </p:cNvGraphicFramePr>
          <p:nvPr>
            <p:extLst>
              <p:ext uri="{D42A27DB-BD31-4B8C-83A1-F6EECF244321}">
                <p14:modId xmlns:p14="http://schemas.microsoft.com/office/powerpoint/2010/main" val="2956113281"/>
              </p:ext>
            </p:extLst>
          </p:nvPr>
        </p:nvGraphicFramePr>
        <p:xfrm>
          <a:off x="304800" y="369332"/>
          <a:ext cx="9465732" cy="6395734"/>
        </p:xfrm>
        <a:graphic>
          <a:graphicData uri="http://schemas.openxmlformats.org/drawingml/2006/table">
            <a:tbl>
              <a:tblPr/>
              <a:tblGrid>
                <a:gridCol w="905810">
                  <a:extLst>
                    <a:ext uri="{9D8B030D-6E8A-4147-A177-3AD203B41FA5}">
                      <a16:colId xmlns:a16="http://schemas.microsoft.com/office/drawing/2014/main" val="3943604554"/>
                    </a:ext>
                  </a:extLst>
                </a:gridCol>
                <a:gridCol w="1222846">
                  <a:extLst>
                    <a:ext uri="{9D8B030D-6E8A-4147-A177-3AD203B41FA5}">
                      <a16:colId xmlns:a16="http://schemas.microsoft.com/office/drawing/2014/main" val="2928137671"/>
                    </a:ext>
                  </a:extLst>
                </a:gridCol>
                <a:gridCol w="1222846">
                  <a:extLst>
                    <a:ext uri="{9D8B030D-6E8A-4147-A177-3AD203B41FA5}">
                      <a16:colId xmlns:a16="http://schemas.microsoft.com/office/drawing/2014/main" val="2295689939"/>
                    </a:ext>
                  </a:extLst>
                </a:gridCol>
                <a:gridCol w="1222846">
                  <a:extLst>
                    <a:ext uri="{9D8B030D-6E8A-4147-A177-3AD203B41FA5}">
                      <a16:colId xmlns:a16="http://schemas.microsoft.com/office/drawing/2014/main" val="3099975233"/>
                    </a:ext>
                  </a:extLst>
                </a:gridCol>
                <a:gridCol w="1222846">
                  <a:extLst>
                    <a:ext uri="{9D8B030D-6E8A-4147-A177-3AD203B41FA5}">
                      <a16:colId xmlns:a16="http://schemas.microsoft.com/office/drawing/2014/main" val="2912938466"/>
                    </a:ext>
                  </a:extLst>
                </a:gridCol>
                <a:gridCol w="1222846">
                  <a:extLst>
                    <a:ext uri="{9D8B030D-6E8A-4147-A177-3AD203B41FA5}">
                      <a16:colId xmlns:a16="http://schemas.microsoft.com/office/drawing/2014/main" val="3585697452"/>
                    </a:ext>
                  </a:extLst>
                </a:gridCol>
                <a:gridCol w="1222846">
                  <a:extLst>
                    <a:ext uri="{9D8B030D-6E8A-4147-A177-3AD203B41FA5}">
                      <a16:colId xmlns:a16="http://schemas.microsoft.com/office/drawing/2014/main" val="2636846711"/>
                    </a:ext>
                  </a:extLst>
                </a:gridCol>
                <a:gridCol w="1222846">
                  <a:extLst>
                    <a:ext uri="{9D8B030D-6E8A-4147-A177-3AD203B41FA5}">
                      <a16:colId xmlns:a16="http://schemas.microsoft.com/office/drawing/2014/main" val="688725638"/>
                    </a:ext>
                  </a:extLst>
                </a:gridCol>
              </a:tblGrid>
              <a:tr h="211869">
                <a:tc>
                  <a:txBody>
                    <a:bodyPr/>
                    <a:lstStyle/>
                    <a:p>
                      <a:pPr algn="l" fontAlgn="ctr"/>
                      <a:endParaRPr lang="en-GB" sz="800" b="0" i="0" u="none" strike="noStrike">
                        <a:solidFill>
                          <a:srgbClr val="000000"/>
                        </a:solidFill>
                        <a:effectLst/>
                        <a:latin typeface="Calibri" panose="020F0502020204030204" pitchFamily="34" charset="0"/>
                      </a:endParaRPr>
                    </a:p>
                  </a:txBody>
                  <a:tcPr marL="6984" marR="6984" marT="6984" marB="0" anchor="ctr">
                    <a:lnL>
                      <a:noFill/>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Autumn 1</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Autumn 2</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Spring 1</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Spring 2</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Summer 1</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Summer 2</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2730273210"/>
                  </a:ext>
                </a:extLst>
              </a:tr>
              <a:tr h="605342">
                <a:tc rowSpan="5">
                  <a:txBody>
                    <a:bodyPr/>
                    <a:lstStyle/>
                    <a:p>
                      <a:pPr algn="ctr" fontAlgn="ctr"/>
                      <a:r>
                        <a:rPr lang="en-GB" sz="1400" b="1" i="0" u="none" strike="noStrike" dirty="0">
                          <a:solidFill>
                            <a:srgbClr val="000000"/>
                          </a:solidFill>
                          <a:effectLst/>
                          <a:latin typeface="Calibri" panose="020F0502020204030204" pitchFamily="34" charset="0"/>
                        </a:rPr>
                        <a:t>Year 10</a:t>
                      </a:r>
                    </a:p>
                  </a:txBody>
                  <a:tcPr marL="6984" marR="6984" marT="6984" marB="0" vert="vert27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9D08E"/>
                    </a:solidFill>
                  </a:tcPr>
                </a:tc>
                <a:tc>
                  <a:txBody>
                    <a:bodyPr/>
                    <a:lstStyle/>
                    <a:p>
                      <a:pPr algn="ctr" fontAlgn="ctr"/>
                      <a:r>
                        <a:rPr lang="en-GB" sz="1100" b="0" i="0" u="none" strike="noStrike">
                          <a:solidFill>
                            <a:srgbClr val="000000"/>
                          </a:solidFill>
                          <a:effectLst/>
                          <a:latin typeface="Calibri" panose="020F0502020204030204" pitchFamily="34" charset="0"/>
                        </a:rPr>
                        <a:t>Big Question</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a:solidFill>
                            <a:srgbClr val="000000"/>
                          </a:solidFill>
                          <a:effectLst/>
                          <a:latin typeface="Calibri" panose="020F0502020204030204" pitchFamily="34" charset="0"/>
                        </a:rPr>
                        <a:t>How could drugs and alcohol impact on our lives?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What are the stigmas around mental health?</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What does a healthy romantic relationship look like?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US" sz="1100" b="0" i="0" u="none" strike="noStrike">
                          <a:solidFill>
                            <a:srgbClr val="000000"/>
                          </a:solidFill>
                          <a:effectLst/>
                          <a:latin typeface="Calibri" panose="020F0502020204030204" pitchFamily="34" charset="0"/>
                        </a:rPr>
                        <a:t>What is it like to go to work instead of school?</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b="0" i="0" u="none" strike="noStrike">
                          <a:solidFill>
                            <a:srgbClr val="000000"/>
                          </a:solidFill>
                          <a:effectLst/>
                          <a:latin typeface="Calibri" panose="020F0502020204030204" pitchFamily="34" charset="0"/>
                        </a:rPr>
                        <a:t>How can I positively develop my sense of belonging?</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US" sz="1100" b="0" i="0" u="none" strike="noStrike">
                          <a:solidFill>
                            <a:srgbClr val="000000"/>
                          </a:solidFill>
                          <a:effectLst/>
                          <a:latin typeface="Calibri" panose="020F0502020204030204" pitchFamily="34" charset="0"/>
                        </a:rPr>
                        <a:t>How can I make good financial decisions as an adult?</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1053082424"/>
                  </a:ext>
                </a:extLst>
              </a:tr>
              <a:tr h="201781">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Virtues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Temperance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Understanding</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Faith</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Knowledge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a:solidFill>
                            <a:srgbClr val="000000"/>
                          </a:solidFill>
                          <a:effectLst/>
                          <a:latin typeface="Calibri" panose="020F0502020204030204" pitchFamily="34" charset="0"/>
                        </a:rPr>
                        <a:t>Love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Knowledge</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3009240210"/>
                  </a:ext>
                </a:extLst>
              </a:tr>
              <a:tr h="807123">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HRSE Link</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Education in Virtue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Emotional Well-being and Attitudes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Keeping Safe and people who can help me/Personal Relationships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dirty="0">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65000"/>
                        <a:lumOff val="35000"/>
                      </a:schemeClr>
                    </a:solidFill>
                  </a:tcPr>
                </a:tc>
                <a:tc>
                  <a:txBody>
                    <a:bodyPr/>
                    <a:lstStyle/>
                    <a:p>
                      <a:pPr algn="ctr" fontAlgn="ctr"/>
                      <a:r>
                        <a:rPr lang="en-US" sz="1100" b="0" i="0" u="none" strike="noStrike">
                          <a:solidFill>
                            <a:srgbClr val="000000"/>
                          </a:solidFill>
                          <a:effectLst/>
                          <a:latin typeface="Calibri" panose="020F0502020204030204" pitchFamily="34" charset="0"/>
                        </a:rPr>
                        <a:t>Keeping Safe and people who can help me/Education in Virtue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dirty="0">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569377765"/>
                  </a:ext>
                </a:extLst>
              </a:tr>
              <a:tr h="807123">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British Values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Rule of Law</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Individual Liberty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Individual Liberty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Democracy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b="0" i="0" u="none" strike="noStrike">
                          <a:solidFill>
                            <a:srgbClr val="000000"/>
                          </a:solidFill>
                          <a:effectLst/>
                          <a:latin typeface="Calibri" panose="020F0502020204030204" pitchFamily="34" charset="0"/>
                        </a:rPr>
                        <a:t>Mutual Respect and Tolerance of those with different faiths and beliefs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Rule of Law</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1181674475"/>
                  </a:ext>
                </a:extLst>
              </a:tr>
              <a:tr h="413651">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External Agency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We are with you</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Respect me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Annabel Lathom</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289169019"/>
                  </a:ext>
                </a:extLst>
              </a:tr>
              <a:tr h="807123">
                <a:tc rowSpan="5">
                  <a:txBody>
                    <a:bodyPr/>
                    <a:lstStyle/>
                    <a:p>
                      <a:pPr algn="ctr" fontAlgn="ctr"/>
                      <a:r>
                        <a:rPr lang="en-GB" sz="1400" b="1" i="0" u="none" strike="noStrike" dirty="0">
                          <a:solidFill>
                            <a:srgbClr val="000000"/>
                          </a:solidFill>
                          <a:effectLst/>
                          <a:latin typeface="Calibri" panose="020F0502020204030204" pitchFamily="34" charset="0"/>
                        </a:rPr>
                        <a:t>Year 11</a:t>
                      </a:r>
                    </a:p>
                  </a:txBody>
                  <a:tcPr marL="6984" marR="6984" marT="6984" marB="0" vert="vert27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n-GB" sz="1100" b="0" i="0" u="none" strike="noStrike">
                          <a:solidFill>
                            <a:srgbClr val="000000"/>
                          </a:solidFill>
                          <a:effectLst/>
                          <a:latin typeface="Calibri" panose="020F0502020204030204" pitchFamily="34" charset="0"/>
                        </a:rPr>
                        <a:t>Big Question</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a:solidFill>
                            <a:srgbClr val="000000"/>
                          </a:solidFill>
                          <a:effectLst/>
                          <a:latin typeface="Calibri" panose="020F0502020204030204" pitchFamily="34" charset="0"/>
                        </a:rPr>
                        <a:t>How do I apply for courses or jobs after my GCSEs?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1100" b="0" i="0" u="none" strike="noStrike">
                          <a:solidFill>
                            <a:srgbClr val="000000"/>
                          </a:solidFill>
                          <a:effectLst/>
                          <a:latin typeface="Calibri" panose="020F0502020204030204" pitchFamily="34" charset="0"/>
                        </a:rPr>
                        <a:t>How can I manage my emotions when I feel overwhelmed?</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What does effective communication in relationships look like?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US" sz="1100" b="0" i="0" u="none" strike="noStrike">
                          <a:solidFill>
                            <a:srgbClr val="000000"/>
                          </a:solidFill>
                          <a:effectLst/>
                          <a:latin typeface="Calibri" panose="020F0502020204030204" pitchFamily="34" charset="0"/>
                        </a:rPr>
                        <a:t>How will I make responsible health choices as a young adult?</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What does family life look like for adults?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dirty="0">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extLst>
                  <a:ext uri="{0D108BD9-81ED-4DB2-BD59-A6C34878D82A}">
                    <a16:rowId xmlns:a16="http://schemas.microsoft.com/office/drawing/2014/main" val="2547919843"/>
                  </a:ext>
                </a:extLst>
              </a:tr>
              <a:tr h="201781">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Virtues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Knowledge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Courage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Solidarity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Wisdom</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Love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extLst>
                  <a:ext uri="{0D108BD9-81ED-4DB2-BD59-A6C34878D82A}">
                    <a16:rowId xmlns:a16="http://schemas.microsoft.com/office/drawing/2014/main" val="1256552792"/>
                  </a:ext>
                </a:extLst>
              </a:tr>
              <a:tr h="807123">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HRSE Link</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US" sz="1100" b="0" i="0" u="none" strike="noStrike">
                          <a:solidFill>
                            <a:srgbClr val="000000"/>
                          </a:solidFill>
                          <a:effectLst/>
                          <a:latin typeface="Calibri" panose="020F0502020204030204" pitchFamily="34" charset="0"/>
                        </a:rPr>
                        <a:t>Me, my body and my health</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Personal Relationships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US" sz="1100" b="0" i="0" u="none" strike="noStrike">
                          <a:solidFill>
                            <a:srgbClr val="000000"/>
                          </a:solidFill>
                          <a:effectLst/>
                          <a:latin typeface="Calibri" panose="020F0502020204030204" pitchFamily="34" charset="0"/>
                        </a:rPr>
                        <a:t>Keeping safe and people who can help me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Religious Understanding of Human Relationships: Loving others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l"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extLst>
                  <a:ext uri="{0D108BD9-81ED-4DB2-BD59-A6C34878D82A}">
                    <a16:rowId xmlns:a16="http://schemas.microsoft.com/office/drawing/2014/main" val="2577455595"/>
                  </a:ext>
                </a:extLst>
              </a:tr>
              <a:tr h="807123">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British Values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Individual Liberty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Individual Liberty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Mutual Respect and Tolerance of those with different faiths and beliefs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Individual Liberty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Mutual Respect and Tolerance of those with different faiths and beliefs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extLst>
                  <a:ext uri="{0D108BD9-81ED-4DB2-BD59-A6C34878D82A}">
                    <a16:rowId xmlns:a16="http://schemas.microsoft.com/office/drawing/2014/main" val="1910352766"/>
                  </a:ext>
                </a:extLst>
              </a:tr>
              <a:tr h="615432">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External Agency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Assemblies - apprenticeships/colleges/6th form</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Future U - Managing emotions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Respect me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School nurse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GB" sz="1100" b="0" i="0" u="none" strike="noStrike" dirty="0">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extLst>
                  <a:ext uri="{0D108BD9-81ED-4DB2-BD59-A6C34878D82A}">
                    <a16:rowId xmlns:a16="http://schemas.microsoft.com/office/drawing/2014/main" val="2635204952"/>
                  </a:ext>
                </a:extLst>
              </a:tr>
            </a:tbl>
          </a:graphicData>
        </a:graphic>
      </p:graphicFrame>
    </p:spTree>
    <p:extLst>
      <p:ext uri="{BB962C8B-B14F-4D97-AF65-F5344CB8AC3E}">
        <p14:creationId xmlns:p14="http://schemas.microsoft.com/office/powerpoint/2010/main" val="34077188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517064" y="0"/>
            <a:ext cx="4343400" cy="369332"/>
          </a:xfrm>
          <a:prstGeom prst="rect">
            <a:avLst/>
          </a:prstGeom>
          <a:noFill/>
        </p:spPr>
        <p:txBody>
          <a:bodyPr wrap="square" rtlCol="0">
            <a:spAutoFit/>
          </a:bodyPr>
          <a:lstStyle/>
          <a:p>
            <a:r>
              <a:rPr lang="en-US" u="sng" dirty="0" smtClean="0"/>
              <a:t>Year 10 Programme of Study:</a:t>
            </a:r>
            <a:endParaRPr lang="en-GB" u="sng" dirty="0"/>
          </a:p>
        </p:txBody>
      </p:sp>
      <p:graphicFrame>
        <p:nvGraphicFramePr>
          <p:cNvPr id="3" name="Table 2"/>
          <p:cNvGraphicFramePr>
            <a:graphicFrameLocks noGrp="1"/>
          </p:cNvGraphicFramePr>
          <p:nvPr>
            <p:extLst>
              <p:ext uri="{D42A27DB-BD31-4B8C-83A1-F6EECF244321}">
                <p14:modId xmlns:p14="http://schemas.microsoft.com/office/powerpoint/2010/main" val="3023946492"/>
              </p:ext>
            </p:extLst>
          </p:nvPr>
        </p:nvGraphicFramePr>
        <p:xfrm>
          <a:off x="1" y="369331"/>
          <a:ext cx="9660466" cy="6458629"/>
        </p:xfrm>
        <a:graphic>
          <a:graphicData uri="http://schemas.openxmlformats.org/drawingml/2006/table">
            <a:tbl>
              <a:tblPr/>
              <a:tblGrid>
                <a:gridCol w="474241">
                  <a:extLst>
                    <a:ext uri="{9D8B030D-6E8A-4147-A177-3AD203B41FA5}">
                      <a16:colId xmlns:a16="http://schemas.microsoft.com/office/drawing/2014/main" val="2466981270"/>
                    </a:ext>
                  </a:extLst>
                </a:gridCol>
                <a:gridCol w="1236025">
                  <a:extLst>
                    <a:ext uri="{9D8B030D-6E8A-4147-A177-3AD203B41FA5}">
                      <a16:colId xmlns:a16="http://schemas.microsoft.com/office/drawing/2014/main" val="1163048681"/>
                    </a:ext>
                  </a:extLst>
                </a:gridCol>
                <a:gridCol w="1439333">
                  <a:extLst>
                    <a:ext uri="{9D8B030D-6E8A-4147-A177-3AD203B41FA5}">
                      <a16:colId xmlns:a16="http://schemas.microsoft.com/office/drawing/2014/main" val="3049953550"/>
                    </a:ext>
                  </a:extLst>
                </a:gridCol>
                <a:gridCol w="3251200">
                  <a:extLst>
                    <a:ext uri="{9D8B030D-6E8A-4147-A177-3AD203B41FA5}">
                      <a16:colId xmlns:a16="http://schemas.microsoft.com/office/drawing/2014/main" val="481313450"/>
                    </a:ext>
                  </a:extLst>
                </a:gridCol>
                <a:gridCol w="3259667">
                  <a:extLst>
                    <a:ext uri="{9D8B030D-6E8A-4147-A177-3AD203B41FA5}">
                      <a16:colId xmlns:a16="http://schemas.microsoft.com/office/drawing/2014/main" val="772076240"/>
                    </a:ext>
                  </a:extLst>
                </a:gridCol>
              </a:tblGrid>
              <a:tr h="112030">
                <a:tc>
                  <a:txBody>
                    <a:bodyPr/>
                    <a:lstStyle/>
                    <a:p>
                      <a:pPr algn="l" fontAlgn="b"/>
                      <a:r>
                        <a:rPr lang="en-GB" sz="4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Big Question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Lessons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Students will know...</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smtClean="0">
                          <a:solidFill>
                            <a:srgbClr val="000000"/>
                          </a:solidFill>
                          <a:effectLst/>
                          <a:latin typeface="Calibri" panose="020F0502020204030204" pitchFamily="34" charset="0"/>
                        </a:rPr>
                        <a:t>Students </a:t>
                      </a:r>
                      <a:r>
                        <a:rPr lang="en-GB" sz="1200" b="0" i="0" u="none" strike="noStrike" dirty="0">
                          <a:solidFill>
                            <a:srgbClr val="000000"/>
                          </a:solidFill>
                          <a:effectLst/>
                          <a:latin typeface="Calibri" panose="020F0502020204030204" pitchFamily="34" charset="0"/>
                        </a:rPr>
                        <a:t>will know how...</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45065538"/>
                  </a:ext>
                </a:extLst>
              </a:tr>
              <a:tr h="336089">
                <a:tc rowSpan="3">
                  <a:txBody>
                    <a:bodyPr/>
                    <a:lstStyle/>
                    <a:p>
                      <a:pPr algn="ctr" fontAlgn="ctr"/>
                      <a:r>
                        <a:rPr lang="en-GB" sz="1200" b="1" i="0" u="none" strike="noStrike">
                          <a:solidFill>
                            <a:srgbClr val="000000"/>
                          </a:solidFill>
                          <a:effectLst/>
                          <a:latin typeface="Calibri" panose="020F0502020204030204" pitchFamily="34" charset="0"/>
                        </a:rPr>
                        <a:t>Autumn 1</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could drugs and alcohol impact on our lives?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The influence and impact of drugs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About the impact of drugs and alcohol on individuals; personal safety; families and wider communities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Drugs and alcohol affect decision making; to keep self and others safe in situations that involve substance use;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12582375"/>
                  </a:ext>
                </a:extLst>
              </a:tr>
              <a:tr h="336089">
                <a:tc vMerge="1">
                  <a:txBody>
                    <a:bodyPr/>
                    <a:lstStyle/>
                    <a:p>
                      <a:endParaRPr lang="en-GB"/>
                    </a:p>
                  </a:txBody>
                  <a:tcPr/>
                </a:tc>
                <a:tc vMerge="1">
                  <a:txBody>
                    <a:bodyPr/>
                    <a:lstStyle/>
                    <a:p>
                      <a:endParaRPr lang="en-GB"/>
                    </a:p>
                  </a:txBody>
                  <a:tcPr/>
                </a:tc>
                <a:tc>
                  <a:txBody>
                    <a:bodyPr/>
                    <a:lstStyle/>
                    <a:p>
                      <a:pPr algn="l" fontAlgn="ctr"/>
                      <a:r>
                        <a:rPr lang="en-GB" sz="900" b="0" i="0" u="none" strike="noStrike" dirty="0">
                          <a:solidFill>
                            <a:srgbClr val="000000"/>
                          </a:solidFill>
                          <a:effectLst/>
                          <a:latin typeface="Calibri" panose="020F0502020204030204" pitchFamily="34" charset="0"/>
                        </a:rPr>
                        <a:t>Gangs and Assertion</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the media's impact on the perception of gang culture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To manage peer influence in increasingly independent scenarios in relation to substances, gangs and crime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726248562"/>
                  </a:ext>
                </a:extLst>
              </a:tr>
              <a:tr h="336089">
                <a:tc vMerge="1">
                  <a:txBody>
                    <a:bodyPr/>
                    <a:lstStyle/>
                    <a:p>
                      <a:endParaRPr lang="en-GB"/>
                    </a:p>
                  </a:txBody>
                  <a:tcPr/>
                </a:tc>
                <a:tc vMerge="1">
                  <a:txBody>
                    <a:bodyPr/>
                    <a:lstStyle/>
                    <a:p>
                      <a:endParaRPr lang="en-GB"/>
                    </a:p>
                  </a:txBody>
                  <a:tcPr/>
                </a:tc>
                <a:tc>
                  <a:txBody>
                    <a:bodyPr/>
                    <a:lstStyle/>
                    <a:p>
                      <a:pPr algn="l" fontAlgn="ctr"/>
                      <a:r>
                        <a:rPr lang="en-US" sz="900" b="0" i="0" u="none" strike="noStrike">
                          <a:solidFill>
                            <a:srgbClr val="000000"/>
                          </a:solidFill>
                          <a:effectLst/>
                          <a:latin typeface="Calibri" panose="020F0502020204030204" pitchFamily="34" charset="0"/>
                        </a:rPr>
                        <a:t>Role models and the media</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positive and negative role models;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evaluate positive and negative role models and become a positive role model for their peers;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626015700"/>
                  </a:ext>
                </a:extLst>
              </a:tr>
              <a:tr h="336089">
                <a:tc rowSpan="3">
                  <a:txBody>
                    <a:bodyPr/>
                    <a:lstStyle/>
                    <a:p>
                      <a:pPr algn="ctr" fontAlgn="ctr"/>
                      <a:r>
                        <a:rPr lang="en-GB" sz="1200" b="1" i="0" u="none" strike="noStrike" dirty="0">
                          <a:solidFill>
                            <a:srgbClr val="000000"/>
                          </a:solidFill>
                          <a:effectLst/>
                          <a:latin typeface="Calibri" panose="020F0502020204030204" pitchFamily="34" charset="0"/>
                        </a:rPr>
                        <a:t>Autumn 2</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are the stigmas around mental health?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Mental health and wellbeing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Strategies to promote mental health and wellbeing; about the signs of emotional or mental ill-health</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To manage challenges during adolescence; To reframe negative thinking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529106382"/>
                  </a:ext>
                </a:extLst>
              </a:tr>
              <a:tr h="336089">
                <a:tc vMerge="1">
                  <a:txBody>
                    <a:bodyPr/>
                    <a:lstStyle/>
                    <a:p>
                      <a:endParaRPr lang="en-GB"/>
                    </a:p>
                  </a:txBody>
                  <a:tcPr/>
                </a:tc>
                <a:tc vMerge="1">
                  <a:txBody>
                    <a:bodyPr/>
                    <a:lstStyle/>
                    <a:p>
                      <a:endParaRPr lang="en-GB"/>
                    </a:p>
                  </a:txBody>
                  <a:tcPr/>
                </a:tc>
                <a:tc>
                  <a:txBody>
                    <a:bodyPr/>
                    <a:lstStyle/>
                    <a:p>
                      <a:pPr algn="l" fontAlgn="ctr"/>
                      <a:r>
                        <a:rPr lang="en-GB" sz="900" b="0" i="0" u="none" strike="noStrike">
                          <a:solidFill>
                            <a:srgbClr val="000000"/>
                          </a:solidFill>
                          <a:effectLst/>
                          <a:latin typeface="Calibri" panose="020F0502020204030204" pitchFamily="34" charset="0"/>
                        </a:rPr>
                        <a:t>Eating Disorders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access support and treatment</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021503859"/>
                  </a:ext>
                </a:extLst>
              </a:tr>
              <a:tr h="336089">
                <a:tc vMerge="1">
                  <a:txBody>
                    <a:bodyPr/>
                    <a:lstStyle/>
                    <a:p>
                      <a:endParaRPr lang="en-GB"/>
                    </a:p>
                  </a:txBody>
                  <a:tcPr/>
                </a:tc>
                <a:tc vMerge="1">
                  <a:txBody>
                    <a:bodyPr/>
                    <a:lstStyle/>
                    <a:p>
                      <a:endParaRPr lang="en-GB"/>
                    </a:p>
                  </a:txBody>
                  <a:tcPr/>
                </a:tc>
                <a:tc>
                  <a:txBody>
                    <a:bodyPr/>
                    <a:lstStyle/>
                    <a:p>
                      <a:pPr algn="l" fontAlgn="ctr"/>
                      <a:r>
                        <a:rPr lang="en-US" sz="900" b="0" i="0" u="none" strike="noStrike">
                          <a:solidFill>
                            <a:srgbClr val="000000"/>
                          </a:solidFill>
                          <a:effectLst/>
                          <a:latin typeface="Calibri" panose="020F0502020204030204" pitchFamily="34" charset="0"/>
                        </a:rPr>
                        <a:t>Stigma's Surrounding Mental health and how to Break those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About the portrayal of mental health in the media</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challenge stigma, misinformation and stereotypes;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49447032"/>
                  </a:ext>
                </a:extLst>
              </a:tr>
              <a:tr h="399946">
                <a:tc rowSpan="3">
                  <a:txBody>
                    <a:bodyPr/>
                    <a:lstStyle/>
                    <a:p>
                      <a:pPr algn="ctr" fontAlgn="ctr"/>
                      <a:r>
                        <a:rPr lang="en-GB" sz="1200" b="1" i="0" u="none" strike="noStrike">
                          <a:solidFill>
                            <a:srgbClr val="000000"/>
                          </a:solidFill>
                          <a:effectLst/>
                          <a:latin typeface="Calibri" panose="020F0502020204030204" pitchFamily="34" charset="0"/>
                        </a:rPr>
                        <a:t>Spring 1</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does a healthy romantic relationship look like?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Healthy Relationships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a:solidFill>
                            <a:srgbClr val="000000"/>
                          </a:solidFill>
                          <a:effectLst/>
                          <a:latin typeface="Calibri" panose="020F0502020204030204" pitchFamily="34" charset="0"/>
                        </a:rPr>
                        <a:t>About relationship values and the role of pleasure in relationships; about the opportunities and risk of forming relationships online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GB" sz="900" b="0" i="0" u="none" strike="noStrike">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4252352176"/>
                  </a:ext>
                </a:extLst>
              </a:tr>
              <a:tr h="336089">
                <a:tc vMerge="1">
                  <a:txBody>
                    <a:bodyPr/>
                    <a:lstStyle/>
                    <a:p>
                      <a:endParaRPr lang="en-GB"/>
                    </a:p>
                  </a:txBody>
                  <a:tcPr/>
                </a:tc>
                <a:tc vMerge="1">
                  <a:txBody>
                    <a:bodyPr/>
                    <a:lstStyle/>
                    <a:p>
                      <a:endParaRPr lang="en-GB"/>
                    </a:p>
                  </a:txBody>
                  <a:tcPr/>
                </a:tc>
                <a:tc>
                  <a:txBody>
                    <a:bodyPr/>
                    <a:lstStyle/>
                    <a:p>
                      <a:pPr algn="l" fontAlgn="ctr"/>
                      <a:r>
                        <a:rPr lang="en-US" sz="900" b="0" i="0" u="none" strike="noStrike" dirty="0">
                          <a:solidFill>
                            <a:srgbClr val="000000"/>
                          </a:solidFill>
                          <a:effectLst/>
                          <a:latin typeface="Calibri" panose="020F0502020204030204" pitchFamily="34" charset="0"/>
                        </a:rPr>
                        <a:t>Pornography and the media influence on expectations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assumptions, misconceptions and social norms about sex, gender and relationships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a:solidFill>
                            <a:srgbClr val="000000"/>
                          </a:solidFill>
                          <a:effectLst/>
                          <a:latin typeface="Calibri" panose="020F0502020204030204" pitchFamily="34" charset="0"/>
                        </a:rPr>
                        <a:t>To manage the impact of the media and pornography on sexual attitudes, expectation and behaviours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562522568"/>
                  </a:ext>
                </a:extLst>
              </a:tr>
              <a:tr h="399946">
                <a:tc vMerge="1">
                  <a:txBody>
                    <a:bodyPr/>
                    <a:lstStyle/>
                    <a:p>
                      <a:endParaRPr lang="en-GB"/>
                    </a:p>
                  </a:txBody>
                  <a:tcPr/>
                </a:tc>
                <a:tc vMerge="1">
                  <a:txBody>
                    <a:bodyPr/>
                    <a:lstStyle/>
                    <a:p>
                      <a:endParaRPr lang="en-GB"/>
                    </a:p>
                  </a:txBody>
                  <a:tcPr/>
                </a:tc>
                <a:tc>
                  <a:txBody>
                    <a:bodyPr/>
                    <a:lstStyle/>
                    <a:p>
                      <a:pPr algn="l" fontAlgn="ctr"/>
                      <a:r>
                        <a:rPr lang="en-GB" sz="900" b="0" i="0" u="none" strike="noStrike">
                          <a:solidFill>
                            <a:srgbClr val="000000"/>
                          </a:solidFill>
                          <a:effectLst/>
                          <a:latin typeface="Calibri" panose="020F0502020204030204" pitchFamily="34" charset="0"/>
                        </a:rPr>
                        <a:t>Domestic Violence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the ethical and legal implications in relation to consent, including manipulation, coercion and capacity to consent; about asexuality, abstinence and </a:t>
                      </a:r>
                      <a:r>
                        <a:rPr lang="en-US" sz="900" b="0" i="0" u="none" strike="noStrike" dirty="0" smtClean="0">
                          <a:solidFill>
                            <a:srgbClr val="000000"/>
                          </a:solidFill>
                          <a:effectLst/>
                          <a:latin typeface="Calibri" panose="020F0502020204030204" pitchFamily="34" charset="0"/>
                        </a:rPr>
                        <a:t>celibacy</a:t>
                      </a:r>
                      <a:endParaRPr lang="en-US" sz="900" b="0" i="0" u="none" strike="noStrike" dirty="0">
                        <a:solidFill>
                          <a:srgbClr val="000000"/>
                        </a:solidFill>
                        <a:effectLst/>
                        <a:latin typeface="Calibri" panose="020F0502020204030204" pitchFamily="34" charset="0"/>
                      </a:endParaRP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a:t>
                      </a:r>
                      <a:r>
                        <a:rPr lang="en-US" sz="900" b="0" i="0" u="none" strike="noStrike" dirty="0" err="1">
                          <a:solidFill>
                            <a:srgbClr val="000000"/>
                          </a:solidFill>
                          <a:effectLst/>
                          <a:latin typeface="Calibri" panose="020F0502020204030204" pitchFamily="34" charset="0"/>
                        </a:rPr>
                        <a:t>recognise</a:t>
                      </a:r>
                      <a:r>
                        <a:rPr lang="en-US" sz="900" b="0" i="0" u="none" strike="noStrike" dirty="0">
                          <a:solidFill>
                            <a:srgbClr val="000000"/>
                          </a:solidFill>
                          <a:effectLst/>
                          <a:latin typeface="Calibri" panose="020F0502020204030204" pitchFamily="34" charset="0"/>
                        </a:rPr>
                        <a:t> and respond to pressure, coercion and exploitation, including reporting and accessing appropriate support; To </a:t>
                      </a:r>
                      <a:r>
                        <a:rPr lang="en-US" sz="900" b="0" i="0" u="none" strike="noStrike" dirty="0" err="1">
                          <a:solidFill>
                            <a:srgbClr val="000000"/>
                          </a:solidFill>
                          <a:effectLst/>
                          <a:latin typeface="Calibri" panose="020F0502020204030204" pitchFamily="34" charset="0"/>
                        </a:rPr>
                        <a:t>recognise</a:t>
                      </a:r>
                      <a:r>
                        <a:rPr lang="en-US" sz="900" b="0" i="0" u="none" strike="noStrike" dirty="0">
                          <a:solidFill>
                            <a:srgbClr val="000000"/>
                          </a:solidFill>
                          <a:effectLst/>
                          <a:latin typeface="Calibri" panose="020F0502020204030204" pitchFamily="34" charset="0"/>
                        </a:rPr>
                        <a:t> and challenge victim blaming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477944463"/>
                  </a:ext>
                </a:extLst>
              </a:tr>
              <a:tr h="336089">
                <a:tc rowSpan="3">
                  <a:txBody>
                    <a:bodyPr/>
                    <a:lstStyle/>
                    <a:p>
                      <a:pPr algn="ctr" fontAlgn="ctr"/>
                      <a:r>
                        <a:rPr lang="en-GB" sz="1200" b="1" i="0" u="none" strike="noStrike">
                          <a:solidFill>
                            <a:srgbClr val="000000"/>
                          </a:solidFill>
                          <a:effectLst/>
                          <a:latin typeface="Calibri" panose="020F0502020204030204" pitchFamily="34" charset="0"/>
                        </a:rPr>
                        <a:t>Spring 2</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is it like to go to work instead of school?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Preparation for work experience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responsibilities in the work place; opportunities in learning and work;</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To manage practical problems and health and safety;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95186006"/>
                  </a:ext>
                </a:extLst>
              </a:tr>
              <a:tr h="336089">
                <a:tc vMerge="1">
                  <a:txBody>
                    <a:bodyPr/>
                    <a:lstStyle/>
                    <a:p>
                      <a:endParaRPr lang="en-GB"/>
                    </a:p>
                  </a:txBody>
                  <a:tcPr/>
                </a:tc>
                <a:tc vMerge="1">
                  <a:txBody>
                    <a:bodyPr/>
                    <a:lstStyle/>
                    <a:p>
                      <a:endParaRPr lang="en-GB"/>
                    </a:p>
                  </a:txBody>
                  <a:tcPr/>
                </a:tc>
                <a:tc>
                  <a:txBody>
                    <a:bodyPr/>
                    <a:lstStyle/>
                    <a:p>
                      <a:pPr algn="l" fontAlgn="ctr"/>
                      <a:r>
                        <a:rPr lang="en-GB" sz="900" b="0" i="0" u="none" strike="noStrike">
                          <a:solidFill>
                            <a:srgbClr val="000000"/>
                          </a:solidFill>
                          <a:effectLst/>
                          <a:latin typeface="Calibri" panose="020F0502020204030204" pitchFamily="34" charset="0"/>
                        </a:rPr>
                        <a:t>Interpersonal and Team Skills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Strategies for overcoming challenges and adversity</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evaluate strengths and interests in relation to career development;</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282586929"/>
                  </a:ext>
                </a:extLst>
              </a:tr>
              <a:tr h="336089">
                <a:tc vMerge="1">
                  <a:txBody>
                    <a:bodyPr/>
                    <a:lstStyle/>
                    <a:p>
                      <a:endParaRPr lang="en-GB"/>
                    </a:p>
                  </a:txBody>
                  <a:tcPr/>
                </a:tc>
                <a:tc vMerge="1">
                  <a:txBody>
                    <a:bodyPr/>
                    <a:lstStyle/>
                    <a:p>
                      <a:endParaRPr lang="en-GB"/>
                    </a:p>
                  </a:txBody>
                  <a:tcPr/>
                </a:tc>
                <a:tc>
                  <a:txBody>
                    <a:bodyPr/>
                    <a:lstStyle/>
                    <a:p>
                      <a:pPr algn="l" fontAlgn="ctr"/>
                      <a:r>
                        <a:rPr lang="en-GB" sz="900" b="0" i="0" u="none" strike="noStrike">
                          <a:solidFill>
                            <a:srgbClr val="000000"/>
                          </a:solidFill>
                          <a:effectLst/>
                          <a:latin typeface="Calibri" panose="020F0502020204030204" pitchFamily="34" charset="0"/>
                        </a:rPr>
                        <a:t>Digital Footprint</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About linked in and how this is used in the world of employability</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maintain a positive personal presence online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63297763"/>
                  </a:ext>
                </a:extLst>
              </a:tr>
              <a:tr h="336089">
                <a:tc rowSpan="3">
                  <a:txBody>
                    <a:bodyPr/>
                    <a:lstStyle/>
                    <a:p>
                      <a:pPr algn="ctr" fontAlgn="ctr"/>
                      <a:r>
                        <a:rPr lang="en-GB" sz="1200" b="1" i="0" u="none" strike="noStrike">
                          <a:solidFill>
                            <a:srgbClr val="000000"/>
                          </a:solidFill>
                          <a:effectLst/>
                          <a:latin typeface="Calibri" panose="020F0502020204030204" pitchFamily="34" charset="0"/>
                        </a:rPr>
                        <a:t>Summer 1</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can I positively develop my sense of belonging?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Valuing Diversity</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communities, inclusion, respect and belonging; about the Equality Act, diversity and values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safely challenge discrimination, including online;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302882759"/>
                  </a:ext>
                </a:extLst>
              </a:tr>
              <a:tr h="336089">
                <a:tc vMerge="1">
                  <a:txBody>
                    <a:bodyPr/>
                    <a:lstStyle/>
                    <a:p>
                      <a:endParaRPr lang="en-GB"/>
                    </a:p>
                  </a:txBody>
                  <a:tcPr/>
                </a:tc>
                <a:tc vMerge="1">
                  <a:txBody>
                    <a:bodyPr/>
                    <a:lstStyle/>
                    <a:p>
                      <a:endParaRPr lang="en-GB"/>
                    </a:p>
                  </a:txBody>
                  <a:tcPr/>
                </a:tc>
                <a:tc>
                  <a:txBody>
                    <a:bodyPr/>
                    <a:lstStyle/>
                    <a:p>
                      <a:pPr algn="l" fontAlgn="ctr"/>
                      <a:r>
                        <a:rPr lang="en-GB" sz="900" b="0" i="0" u="none" strike="noStrike">
                          <a:solidFill>
                            <a:srgbClr val="000000"/>
                          </a:solidFill>
                          <a:effectLst/>
                          <a:latin typeface="Calibri" panose="020F0502020204030204" pitchFamily="34" charset="0"/>
                        </a:rPr>
                        <a:t>Understanding Extremism</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GB" sz="900" b="0" i="0" u="none" strike="noStrike">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a:t>
                      </a:r>
                      <a:r>
                        <a:rPr lang="en-US" sz="900" b="0" i="0" u="none" strike="noStrike" dirty="0" err="1">
                          <a:solidFill>
                            <a:srgbClr val="000000"/>
                          </a:solidFill>
                          <a:effectLst/>
                          <a:latin typeface="Calibri" panose="020F0502020204030204" pitchFamily="34" charset="0"/>
                        </a:rPr>
                        <a:t>recognise</a:t>
                      </a:r>
                      <a:r>
                        <a:rPr lang="en-US" sz="900" b="0" i="0" u="none" strike="noStrike" dirty="0">
                          <a:solidFill>
                            <a:srgbClr val="000000"/>
                          </a:solidFill>
                          <a:effectLst/>
                          <a:latin typeface="Calibri" panose="020F0502020204030204" pitchFamily="34" charset="0"/>
                        </a:rPr>
                        <a:t> and respond to extremism and </a:t>
                      </a:r>
                      <a:r>
                        <a:rPr lang="en-US" sz="900" b="0" i="0" u="none" strike="noStrike" dirty="0" err="1">
                          <a:solidFill>
                            <a:srgbClr val="000000"/>
                          </a:solidFill>
                          <a:effectLst/>
                          <a:latin typeface="Calibri" panose="020F0502020204030204" pitchFamily="34" charset="0"/>
                        </a:rPr>
                        <a:t>radicalisation</a:t>
                      </a:r>
                      <a:r>
                        <a:rPr lang="en-US" sz="900" b="0" i="0" u="none" strike="noStrike" dirty="0">
                          <a:solidFill>
                            <a:srgbClr val="000000"/>
                          </a:solidFill>
                          <a:effectLst/>
                          <a:latin typeface="Calibri" panose="020F0502020204030204" pitchFamily="34" charset="0"/>
                        </a:rPr>
                        <a:t>; to manage conflicting views and misleading information;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540394940"/>
                  </a:ext>
                </a:extLst>
              </a:tr>
              <a:tr h="336089">
                <a:tc vMerge="1">
                  <a:txBody>
                    <a:bodyPr/>
                    <a:lstStyle/>
                    <a:p>
                      <a:endParaRPr lang="en-GB"/>
                    </a:p>
                  </a:txBody>
                  <a:tcPr/>
                </a:tc>
                <a:tc vMerge="1">
                  <a:txBody>
                    <a:bodyPr/>
                    <a:lstStyle/>
                    <a:p>
                      <a:endParaRPr lang="en-GB"/>
                    </a:p>
                  </a:txBody>
                  <a:tcPr/>
                </a:tc>
                <a:tc>
                  <a:txBody>
                    <a:bodyPr/>
                    <a:lstStyle/>
                    <a:p>
                      <a:pPr algn="l" fontAlgn="ctr"/>
                      <a:r>
                        <a:rPr lang="en-US" sz="900" b="0" i="0" u="none" strike="noStrike">
                          <a:solidFill>
                            <a:srgbClr val="000000"/>
                          </a:solidFill>
                          <a:effectLst/>
                          <a:latin typeface="Calibri" panose="020F0502020204030204" pitchFamily="34" charset="0"/>
                        </a:rPr>
                        <a:t>How people get drawn into extremism</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GB" sz="900" b="0" i="0" u="none" strike="noStrike">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Social media may distort, </a:t>
                      </a:r>
                      <a:r>
                        <a:rPr lang="en-US" sz="900" b="0" i="0" u="none" strike="noStrike" dirty="0" err="1">
                          <a:solidFill>
                            <a:srgbClr val="000000"/>
                          </a:solidFill>
                          <a:effectLst/>
                          <a:latin typeface="Calibri" panose="020F0502020204030204" pitchFamily="34" charset="0"/>
                        </a:rPr>
                        <a:t>mis</a:t>
                      </a:r>
                      <a:r>
                        <a:rPr lang="en-US" sz="900" b="0" i="0" u="none" strike="noStrike" dirty="0">
                          <a:solidFill>
                            <a:srgbClr val="000000"/>
                          </a:solidFill>
                          <a:effectLst/>
                          <a:latin typeface="Calibri" panose="020F0502020204030204" pitchFamily="34" charset="0"/>
                        </a:rPr>
                        <a:t>-represent or target information in order to influence beliefs and opinions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879168922"/>
                  </a:ext>
                </a:extLst>
              </a:tr>
              <a:tr h="336089">
                <a:tc rowSpan="3">
                  <a:txBody>
                    <a:bodyPr/>
                    <a:lstStyle/>
                    <a:p>
                      <a:pPr algn="ctr" fontAlgn="ctr"/>
                      <a:r>
                        <a:rPr lang="en-GB" sz="1200" b="1" i="0" u="none" strike="noStrike" dirty="0">
                          <a:solidFill>
                            <a:srgbClr val="000000"/>
                          </a:solidFill>
                          <a:effectLst/>
                          <a:latin typeface="Calibri" panose="020F0502020204030204" pitchFamily="34" charset="0"/>
                        </a:rPr>
                        <a:t>Summer 2</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can I make good financial decisions as an adult?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Managing a budget</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900" b="0" i="0" u="none" strike="noStrike">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To effectively budget and evaluate savings options;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201073229"/>
                  </a:ext>
                </a:extLst>
              </a:tr>
              <a:tr h="399946">
                <a:tc vMerge="1">
                  <a:txBody>
                    <a:bodyPr/>
                    <a:lstStyle/>
                    <a:p>
                      <a:endParaRPr lang="en-GB"/>
                    </a:p>
                  </a:txBody>
                  <a:tcPr/>
                </a:tc>
                <a:tc vMerge="1">
                  <a:txBody>
                    <a:bodyPr/>
                    <a:lstStyle/>
                    <a:p>
                      <a:endParaRPr lang="en-GB"/>
                    </a:p>
                  </a:txBody>
                  <a:tcPr/>
                </a:tc>
                <a:tc>
                  <a:txBody>
                    <a:bodyPr/>
                    <a:lstStyle/>
                    <a:p>
                      <a:pPr algn="l" fontAlgn="ctr"/>
                      <a:r>
                        <a:rPr lang="en-GB" sz="900" b="0" i="0" u="none" strike="noStrike" dirty="0">
                          <a:solidFill>
                            <a:srgbClr val="000000"/>
                          </a:solidFill>
                          <a:effectLst/>
                          <a:latin typeface="Calibri" panose="020F0502020204030204" pitchFamily="34" charset="0"/>
                        </a:rPr>
                        <a:t>Debt and Gambling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Strategies for managing influences related to gambling, including online; the relationship between gambling and debt</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To prevent and manage debt, including understanding credit taing and pay day lending; how "thinking errors" can increase susceptibility to gambling;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905704687"/>
                  </a:ext>
                </a:extLst>
              </a:tr>
              <a:tr h="336089">
                <a:tc vMerge="1">
                  <a:txBody>
                    <a:bodyPr/>
                    <a:lstStyle/>
                    <a:p>
                      <a:endParaRPr lang="en-GB"/>
                    </a:p>
                  </a:txBody>
                  <a:tcPr/>
                </a:tc>
                <a:tc vMerge="1">
                  <a:txBody>
                    <a:bodyPr/>
                    <a:lstStyle/>
                    <a:p>
                      <a:endParaRPr lang="en-GB"/>
                    </a:p>
                  </a:txBody>
                  <a:tcPr/>
                </a:tc>
                <a:tc>
                  <a:txBody>
                    <a:bodyPr/>
                    <a:lstStyle/>
                    <a:p>
                      <a:pPr algn="l" fontAlgn="ctr"/>
                      <a:r>
                        <a:rPr lang="en-US" sz="900" b="0" i="0" u="none" strike="noStrike" dirty="0">
                          <a:solidFill>
                            <a:srgbClr val="000000"/>
                          </a:solidFill>
                          <a:effectLst/>
                          <a:latin typeface="Calibri" panose="020F0502020204030204" pitchFamily="34" charset="0"/>
                        </a:rPr>
                        <a:t>The impact of the media on financial choices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The law and illegal financial activities, including fraud and cybercrime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Data is generated, collected and shared, and the influence of targeted advertising;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710230011"/>
                  </a:ext>
                </a:extLst>
              </a:tr>
            </a:tbl>
          </a:graphicData>
        </a:graphic>
      </p:graphicFrame>
    </p:spTree>
    <p:extLst>
      <p:ext uri="{BB962C8B-B14F-4D97-AF65-F5344CB8AC3E}">
        <p14:creationId xmlns:p14="http://schemas.microsoft.com/office/powerpoint/2010/main" val="7561123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517064" y="0"/>
            <a:ext cx="4343400" cy="369332"/>
          </a:xfrm>
          <a:prstGeom prst="rect">
            <a:avLst/>
          </a:prstGeom>
          <a:noFill/>
        </p:spPr>
        <p:txBody>
          <a:bodyPr wrap="square" rtlCol="0">
            <a:spAutoFit/>
          </a:bodyPr>
          <a:lstStyle/>
          <a:p>
            <a:r>
              <a:rPr lang="en-US" u="sng" dirty="0" smtClean="0"/>
              <a:t>Year 11 Programme of Study:</a:t>
            </a:r>
            <a:endParaRPr lang="en-GB" u="sng" dirty="0"/>
          </a:p>
        </p:txBody>
      </p:sp>
      <p:graphicFrame>
        <p:nvGraphicFramePr>
          <p:cNvPr id="3" name="Table 2"/>
          <p:cNvGraphicFramePr>
            <a:graphicFrameLocks noGrp="1"/>
          </p:cNvGraphicFramePr>
          <p:nvPr>
            <p:extLst>
              <p:ext uri="{D42A27DB-BD31-4B8C-83A1-F6EECF244321}">
                <p14:modId xmlns:p14="http://schemas.microsoft.com/office/powerpoint/2010/main" val="2632043451"/>
              </p:ext>
            </p:extLst>
          </p:nvPr>
        </p:nvGraphicFramePr>
        <p:xfrm>
          <a:off x="0" y="369342"/>
          <a:ext cx="9906000" cy="6648682"/>
        </p:xfrm>
        <a:graphic>
          <a:graphicData uri="http://schemas.openxmlformats.org/drawingml/2006/table">
            <a:tbl>
              <a:tblPr/>
              <a:tblGrid>
                <a:gridCol w="465667">
                  <a:extLst>
                    <a:ext uri="{9D8B030D-6E8A-4147-A177-3AD203B41FA5}">
                      <a16:colId xmlns:a16="http://schemas.microsoft.com/office/drawing/2014/main" val="446157695"/>
                    </a:ext>
                  </a:extLst>
                </a:gridCol>
                <a:gridCol w="1253066">
                  <a:extLst>
                    <a:ext uri="{9D8B030D-6E8A-4147-A177-3AD203B41FA5}">
                      <a16:colId xmlns:a16="http://schemas.microsoft.com/office/drawing/2014/main" val="2873924393"/>
                    </a:ext>
                  </a:extLst>
                </a:gridCol>
                <a:gridCol w="1439334">
                  <a:extLst>
                    <a:ext uri="{9D8B030D-6E8A-4147-A177-3AD203B41FA5}">
                      <a16:colId xmlns:a16="http://schemas.microsoft.com/office/drawing/2014/main" val="2512692260"/>
                    </a:ext>
                  </a:extLst>
                </a:gridCol>
                <a:gridCol w="3234266">
                  <a:extLst>
                    <a:ext uri="{9D8B030D-6E8A-4147-A177-3AD203B41FA5}">
                      <a16:colId xmlns:a16="http://schemas.microsoft.com/office/drawing/2014/main" val="2971913014"/>
                    </a:ext>
                  </a:extLst>
                </a:gridCol>
                <a:gridCol w="3513667">
                  <a:extLst>
                    <a:ext uri="{9D8B030D-6E8A-4147-A177-3AD203B41FA5}">
                      <a16:colId xmlns:a16="http://schemas.microsoft.com/office/drawing/2014/main" val="2166561645"/>
                    </a:ext>
                  </a:extLst>
                </a:gridCol>
              </a:tblGrid>
              <a:tr h="111950">
                <a:tc>
                  <a:txBody>
                    <a:bodyPr/>
                    <a:lstStyle/>
                    <a:p>
                      <a:pPr algn="l" fontAlgn="b"/>
                      <a:r>
                        <a:rPr lang="en-GB" sz="4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Big Question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a:solidFill>
                            <a:srgbClr val="000000"/>
                          </a:solidFill>
                          <a:effectLst/>
                          <a:latin typeface="Calibri" panose="020F0502020204030204" pitchFamily="34" charset="0"/>
                        </a:rPr>
                        <a:t>Lessons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Students will know...</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Students will know how...</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84622583"/>
                  </a:ext>
                </a:extLst>
              </a:tr>
              <a:tr h="399662">
                <a:tc rowSpan="3">
                  <a:txBody>
                    <a:bodyPr/>
                    <a:lstStyle/>
                    <a:p>
                      <a:pPr algn="ctr" fontAlgn="ctr"/>
                      <a:r>
                        <a:rPr lang="en-GB" sz="1200" b="1" i="0" u="none" strike="noStrike">
                          <a:solidFill>
                            <a:srgbClr val="000000"/>
                          </a:solidFill>
                          <a:effectLst/>
                          <a:latin typeface="Calibri" panose="020F0502020204030204" pitchFamily="34" charset="0"/>
                        </a:rPr>
                        <a:t>Autumn 1</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do I apply for courses and jobs after my GCSEs?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900" b="0" i="0" u="none" strike="noStrike" dirty="0" smtClean="0">
                          <a:solidFill>
                            <a:srgbClr val="000000"/>
                          </a:solidFill>
                          <a:effectLst/>
                          <a:latin typeface="Calibri" panose="020F0502020204030204" pitchFamily="34" charset="0"/>
                        </a:rPr>
                        <a:t>Application </a:t>
                      </a:r>
                      <a:r>
                        <a:rPr lang="en-GB" sz="900" b="0" i="0" u="none" strike="noStrike" dirty="0">
                          <a:solidFill>
                            <a:srgbClr val="000000"/>
                          </a:solidFill>
                          <a:effectLst/>
                          <a:latin typeface="Calibri" panose="020F0502020204030204" pitchFamily="34" charset="0"/>
                        </a:rPr>
                        <a:t>Processes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options post-16 and about career pathways; About application processes including CV writing, personal statements and interview techniques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449895328"/>
                  </a:ext>
                </a:extLst>
              </a:tr>
              <a:tr h="361365">
                <a:tc vMerge="1">
                  <a:txBody>
                    <a:bodyPr/>
                    <a:lstStyle/>
                    <a:p>
                      <a:endParaRPr lang="en-GB"/>
                    </a:p>
                  </a:txBody>
                  <a:tcPr/>
                </a:tc>
                <a:tc vMerge="1">
                  <a:txBody>
                    <a:bodyPr/>
                    <a:lstStyle/>
                    <a:p>
                      <a:endParaRPr lang="en-GB"/>
                    </a:p>
                  </a:txBody>
                  <a:tcPr/>
                </a:tc>
                <a:tc>
                  <a:txBody>
                    <a:bodyPr/>
                    <a:lstStyle/>
                    <a:p>
                      <a:pPr algn="l" fontAlgn="ctr"/>
                      <a:r>
                        <a:rPr lang="en-US" sz="900" b="0" i="0" u="none" strike="noStrike" dirty="0" smtClean="0">
                          <a:solidFill>
                            <a:srgbClr val="000000"/>
                          </a:solidFill>
                          <a:effectLst/>
                          <a:latin typeface="Calibri" panose="020F0502020204030204" pitchFamily="34" charset="0"/>
                        </a:rPr>
                        <a:t>Skills </a:t>
                      </a:r>
                      <a:r>
                        <a:rPr lang="en-US" sz="900" b="0" i="0" u="none" strike="noStrike" dirty="0">
                          <a:solidFill>
                            <a:srgbClr val="000000"/>
                          </a:solidFill>
                          <a:effectLst/>
                          <a:latin typeface="Calibri" panose="020F0502020204030204" pitchFamily="34" charset="0"/>
                        </a:rPr>
                        <a:t>for further education</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Effective revision techniques;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a:t>
                      </a:r>
                      <a:r>
                        <a:rPr lang="en-US" sz="900" b="0" i="0" u="none" strike="noStrike" dirty="0" err="1">
                          <a:solidFill>
                            <a:srgbClr val="000000"/>
                          </a:solidFill>
                          <a:effectLst/>
                          <a:latin typeface="Calibri" panose="020F0502020204030204" pitchFamily="34" charset="0"/>
                        </a:rPr>
                        <a:t>maximise</a:t>
                      </a:r>
                      <a:r>
                        <a:rPr lang="en-US" sz="900" b="0" i="0" u="none" strike="noStrike" dirty="0">
                          <a:solidFill>
                            <a:srgbClr val="000000"/>
                          </a:solidFill>
                          <a:effectLst/>
                          <a:latin typeface="Calibri" panose="020F0502020204030204" pitchFamily="34" charset="0"/>
                        </a:rPr>
                        <a:t> </a:t>
                      </a:r>
                      <a:r>
                        <a:rPr lang="en-US" sz="900" b="0" i="0" u="none" strike="noStrike" dirty="0" smtClean="0">
                          <a:solidFill>
                            <a:srgbClr val="000000"/>
                          </a:solidFill>
                          <a:effectLst/>
                          <a:latin typeface="Calibri" panose="020F0502020204030204" pitchFamily="34" charset="0"/>
                        </a:rPr>
                        <a:t>employability, </a:t>
                      </a:r>
                      <a:r>
                        <a:rPr lang="en-US" sz="900" b="0" i="0" u="none" strike="noStrike" dirty="0">
                          <a:solidFill>
                            <a:srgbClr val="000000"/>
                          </a:solidFill>
                          <a:effectLst/>
                          <a:latin typeface="Calibri" panose="020F0502020204030204" pitchFamily="34" charset="0"/>
                        </a:rPr>
                        <a:t>including managing online presence and taking opportunities to broaden experiences; To set and achieve SMART targets; To manage work/life balance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709525845"/>
                  </a:ext>
                </a:extLst>
              </a:tr>
              <a:tr h="335850">
                <a:tc vMerge="1">
                  <a:txBody>
                    <a:bodyPr/>
                    <a:lstStyle/>
                    <a:p>
                      <a:endParaRPr lang="en-GB"/>
                    </a:p>
                  </a:txBody>
                  <a:tcPr/>
                </a:tc>
                <a:tc vMerge="1">
                  <a:txBody>
                    <a:bodyPr/>
                    <a:lstStyle/>
                    <a:p>
                      <a:endParaRPr lang="en-GB"/>
                    </a:p>
                  </a:txBody>
                  <a:tcPr/>
                </a:tc>
                <a:tc>
                  <a:txBody>
                    <a:bodyPr/>
                    <a:lstStyle/>
                    <a:p>
                      <a:pPr algn="l" fontAlgn="b"/>
                      <a:r>
                        <a:rPr lang="en-US" sz="900" b="0" i="0" u="none" strike="noStrike" dirty="0" smtClean="0">
                          <a:solidFill>
                            <a:srgbClr val="000000"/>
                          </a:solidFill>
                          <a:effectLst/>
                          <a:latin typeface="Calibri" panose="020F0502020204030204" pitchFamily="34" charset="0"/>
                        </a:rPr>
                        <a:t>Employment </a:t>
                      </a:r>
                      <a:r>
                        <a:rPr lang="en-US" sz="900" b="0" i="0" u="none" strike="noStrike" dirty="0">
                          <a:solidFill>
                            <a:srgbClr val="000000"/>
                          </a:solidFill>
                          <a:effectLst/>
                          <a:latin typeface="Calibri" panose="020F0502020204030204" pitchFamily="34" charset="0"/>
                        </a:rPr>
                        <a:t>and career progression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a:solidFill>
                            <a:srgbClr val="000000"/>
                          </a:solidFill>
                          <a:effectLst/>
                          <a:latin typeface="Calibri" panose="020F0502020204030204" pitchFamily="34" charset="0"/>
                        </a:rPr>
                        <a:t>About rights, responsibilites and challenges in relation to working part time while studying;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dirty="0">
                          <a:solidFill>
                            <a:srgbClr val="444444"/>
                          </a:solidFill>
                          <a:effectLst/>
                          <a:latin typeface="Calibri" panose="020F0502020204030204" pitchFamily="34" charset="0"/>
                        </a:rPr>
                        <a:t>how to use feedback constructively when planning for the future;</a:t>
                      </a:r>
                    </a:p>
                  </a:txBody>
                  <a:tcPr marL="3836" marR="3836" marT="383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067804872"/>
                  </a:ext>
                </a:extLst>
              </a:tr>
              <a:tr h="335850">
                <a:tc rowSpan="3">
                  <a:txBody>
                    <a:bodyPr/>
                    <a:lstStyle/>
                    <a:p>
                      <a:pPr algn="ctr" fontAlgn="ctr"/>
                      <a:r>
                        <a:rPr lang="en-GB" sz="1200" b="1" i="0" u="none" strike="noStrike">
                          <a:solidFill>
                            <a:srgbClr val="000000"/>
                          </a:solidFill>
                          <a:effectLst/>
                          <a:latin typeface="Calibri" panose="020F0502020204030204" pitchFamily="34" charset="0"/>
                        </a:rPr>
                        <a:t>Autumn 2</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can I manage my emotions when I feel overwhelmed?</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900" b="0" i="0" u="none" strike="noStrike" dirty="0" smtClean="0">
                          <a:solidFill>
                            <a:srgbClr val="000000"/>
                          </a:solidFill>
                          <a:effectLst/>
                          <a:latin typeface="Calibri" panose="020F0502020204030204" pitchFamily="34" charset="0"/>
                        </a:rPr>
                        <a:t>Self </a:t>
                      </a:r>
                      <a:r>
                        <a:rPr lang="en-GB" sz="900" b="0" i="0" u="none" strike="noStrike" dirty="0">
                          <a:solidFill>
                            <a:srgbClr val="000000"/>
                          </a:solidFill>
                          <a:effectLst/>
                          <a:latin typeface="Calibri" panose="020F0502020204030204" pitchFamily="34" charset="0"/>
                        </a:rPr>
                        <a:t>Efficacy</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900" b="0" i="0" u="none" strike="noStrike">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To develop self efficacy, including motivation, perseverance and resilience; to maintain a healthy self-concept</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670368286"/>
                  </a:ext>
                </a:extLst>
              </a:tr>
              <a:tr h="335850">
                <a:tc vMerge="1">
                  <a:txBody>
                    <a:bodyPr/>
                    <a:lstStyle/>
                    <a:p>
                      <a:endParaRPr lang="en-GB"/>
                    </a:p>
                  </a:txBody>
                  <a:tcPr/>
                </a:tc>
                <a:tc vMerge="1">
                  <a:txBody>
                    <a:bodyPr/>
                    <a:lstStyle/>
                    <a:p>
                      <a:endParaRPr lang="en-GB"/>
                    </a:p>
                  </a:txBody>
                  <a:tcPr/>
                </a:tc>
                <a:tc>
                  <a:txBody>
                    <a:bodyPr/>
                    <a:lstStyle/>
                    <a:p>
                      <a:pPr algn="l" fontAlgn="b"/>
                      <a:r>
                        <a:rPr lang="en-GB" sz="900" b="0" i="0" u="none" strike="noStrike" dirty="0" smtClean="0">
                          <a:solidFill>
                            <a:srgbClr val="000000"/>
                          </a:solidFill>
                          <a:effectLst/>
                          <a:latin typeface="Calibri" panose="020F0502020204030204" pitchFamily="34" charset="0"/>
                        </a:rPr>
                        <a:t>Stress </a:t>
                      </a:r>
                      <a:r>
                        <a:rPr lang="en-GB" sz="900" b="0" i="0" u="none" strike="noStrike" dirty="0">
                          <a:solidFill>
                            <a:srgbClr val="000000"/>
                          </a:solidFill>
                          <a:effectLst/>
                          <a:latin typeface="Calibri" panose="020F0502020204030204" pitchFamily="34" charset="0"/>
                        </a:rPr>
                        <a:t>Management</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About the nature, causes and effects of stress; stress management strategies including healthy sleep habits;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b"/>
                      <a:r>
                        <a:rPr lang="en-US" sz="900" b="0" i="0" u="none" strike="noStrike">
                          <a:solidFill>
                            <a:srgbClr val="000000"/>
                          </a:solidFill>
                          <a:effectLst/>
                          <a:latin typeface="Calibri" panose="020F0502020204030204" pitchFamily="34" charset="0"/>
                        </a:rPr>
                        <a:t>To manage the judgement of others and challenge stereotyping; to balance time online</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4018396543"/>
                  </a:ext>
                </a:extLst>
              </a:tr>
              <a:tr h="335850">
                <a:tc vMerge="1">
                  <a:txBody>
                    <a:bodyPr/>
                    <a:lstStyle/>
                    <a:p>
                      <a:endParaRPr lang="en-GB"/>
                    </a:p>
                  </a:txBody>
                  <a:tcPr/>
                </a:tc>
                <a:tc vMerge="1">
                  <a:txBody>
                    <a:bodyPr/>
                    <a:lstStyle/>
                    <a:p>
                      <a:endParaRPr lang="en-GB"/>
                    </a:p>
                  </a:txBody>
                  <a:tcPr/>
                </a:tc>
                <a:tc>
                  <a:txBody>
                    <a:bodyPr/>
                    <a:lstStyle/>
                    <a:p>
                      <a:pPr algn="l" fontAlgn="b"/>
                      <a:r>
                        <a:rPr lang="en-GB" sz="900" b="0" i="0" u="none" strike="noStrike" dirty="0" smtClean="0">
                          <a:solidFill>
                            <a:srgbClr val="000000"/>
                          </a:solidFill>
                          <a:effectLst/>
                          <a:latin typeface="Calibri" panose="020F0502020204030204" pitchFamily="34" charset="0"/>
                        </a:rPr>
                        <a:t>Future </a:t>
                      </a:r>
                      <a:r>
                        <a:rPr lang="en-GB" sz="900" b="0" i="0" u="none" strike="noStrike" dirty="0">
                          <a:solidFill>
                            <a:srgbClr val="000000"/>
                          </a:solidFill>
                          <a:effectLst/>
                          <a:latin typeface="Calibri" panose="020F0502020204030204" pitchFamily="34" charset="0"/>
                        </a:rPr>
                        <a:t>Opportunities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About positive and safe ways to create content online and the opportunities this offers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To balance ambition and unrealistic expectations;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480175447"/>
                  </a:ext>
                </a:extLst>
              </a:tr>
              <a:tr h="335850">
                <a:tc rowSpan="3">
                  <a:txBody>
                    <a:bodyPr/>
                    <a:lstStyle/>
                    <a:p>
                      <a:pPr algn="ctr" fontAlgn="ctr"/>
                      <a:r>
                        <a:rPr lang="en-GB" sz="1200" b="1" i="0" u="none" strike="noStrike">
                          <a:solidFill>
                            <a:srgbClr val="000000"/>
                          </a:solidFill>
                          <a:effectLst/>
                          <a:latin typeface="Calibri" panose="020F0502020204030204" pitchFamily="34" charset="0"/>
                        </a:rPr>
                        <a:t>Spring 1</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does effective communication </a:t>
                      </a:r>
                      <a:r>
                        <a:rPr lang="en-US" sz="1000" b="0" i="0" u="none" strike="noStrike" dirty="0" smtClean="0">
                          <a:solidFill>
                            <a:srgbClr val="000000"/>
                          </a:solidFill>
                          <a:effectLst/>
                          <a:latin typeface="Calibri" panose="020F0502020204030204" pitchFamily="34" charset="0"/>
                        </a:rPr>
                        <a:t>in relationships look like?</a:t>
                      </a:r>
                      <a:endParaRPr lang="en-US" sz="1000" b="0" i="0" u="none" strike="noStrike" dirty="0">
                        <a:solidFill>
                          <a:srgbClr val="000000"/>
                        </a:solidFill>
                        <a:effectLst/>
                        <a:latin typeface="Calibri" panose="020F0502020204030204" pitchFamily="34" charset="0"/>
                      </a:endParaRP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900" b="0" i="0" u="none" strike="noStrike" dirty="0" smtClean="0">
                          <a:solidFill>
                            <a:srgbClr val="000000"/>
                          </a:solidFill>
                          <a:effectLst/>
                          <a:latin typeface="Calibri" panose="020F0502020204030204" pitchFamily="34" charset="0"/>
                        </a:rPr>
                        <a:t>Personal </a:t>
                      </a:r>
                      <a:r>
                        <a:rPr lang="en-GB" sz="900" b="0" i="0" u="none" strike="noStrike" dirty="0">
                          <a:solidFill>
                            <a:srgbClr val="000000"/>
                          </a:solidFill>
                          <a:effectLst/>
                          <a:latin typeface="Calibri" panose="020F0502020204030204" pitchFamily="34" charset="0"/>
                        </a:rPr>
                        <a:t>Values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a:solidFill>
                            <a:srgbClr val="000000"/>
                          </a:solidFill>
                          <a:effectLst/>
                          <a:latin typeface="Calibri" panose="020F0502020204030204" pitchFamily="34" charset="0"/>
                        </a:rPr>
                        <a:t>About core values and emotions; about gender identity, gender expression and sexual orientation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900" b="0" i="0" u="none" strike="noStrike" dirty="0">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159949530"/>
                  </a:ext>
                </a:extLst>
              </a:tr>
              <a:tr h="399662">
                <a:tc vMerge="1">
                  <a:txBody>
                    <a:bodyPr/>
                    <a:lstStyle/>
                    <a:p>
                      <a:endParaRPr lang="en-GB"/>
                    </a:p>
                  </a:txBody>
                  <a:tcPr/>
                </a:tc>
                <a:tc vMerge="1">
                  <a:txBody>
                    <a:bodyPr/>
                    <a:lstStyle/>
                    <a:p>
                      <a:endParaRPr lang="en-GB"/>
                    </a:p>
                  </a:txBody>
                  <a:tcPr/>
                </a:tc>
                <a:tc>
                  <a:txBody>
                    <a:bodyPr/>
                    <a:lstStyle/>
                    <a:p>
                      <a:pPr algn="l" fontAlgn="b"/>
                      <a:r>
                        <a:rPr lang="en-GB" sz="900" b="0" i="0" u="none" strike="noStrike" dirty="0" smtClean="0">
                          <a:solidFill>
                            <a:srgbClr val="000000"/>
                          </a:solidFill>
                          <a:effectLst/>
                          <a:latin typeface="Calibri" panose="020F0502020204030204" pitchFamily="34" charset="0"/>
                        </a:rPr>
                        <a:t>Assertive </a:t>
                      </a:r>
                      <a:r>
                        <a:rPr lang="en-GB" sz="900" b="0" i="0" u="none" strike="noStrike" dirty="0">
                          <a:solidFill>
                            <a:srgbClr val="000000"/>
                          </a:solidFill>
                          <a:effectLst/>
                          <a:latin typeface="Calibri" panose="020F0502020204030204" pitchFamily="34" charset="0"/>
                        </a:rPr>
                        <a:t>Communication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900" b="0" i="0" u="none" strike="noStrike" dirty="0">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To communicate assertively; to handle unwanted attention, including online; to challenge </a:t>
                      </a:r>
                      <a:r>
                        <a:rPr lang="en-US" sz="900" b="0" i="0" u="none" strike="noStrike" dirty="0" smtClean="0">
                          <a:solidFill>
                            <a:srgbClr val="000000"/>
                          </a:solidFill>
                          <a:effectLst/>
                          <a:latin typeface="Calibri" panose="020F0502020204030204" pitchFamily="34" charset="0"/>
                        </a:rPr>
                        <a:t>harassment </a:t>
                      </a:r>
                      <a:r>
                        <a:rPr lang="en-US" sz="900" b="0" i="0" u="none" strike="noStrike" dirty="0">
                          <a:solidFill>
                            <a:srgbClr val="000000"/>
                          </a:solidFill>
                          <a:effectLst/>
                          <a:latin typeface="Calibri" panose="020F0502020204030204" pitchFamily="34" charset="0"/>
                        </a:rPr>
                        <a:t>and stalking, including online</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772412651"/>
                  </a:ext>
                </a:extLst>
              </a:tr>
              <a:tr h="335850">
                <a:tc vMerge="1">
                  <a:txBody>
                    <a:bodyPr/>
                    <a:lstStyle/>
                    <a:p>
                      <a:endParaRPr lang="en-GB"/>
                    </a:p>
                  </a:txBody>
                  <a:tcPr/>
                </a:tc>
                <a:tc vMerge="1">
                  <a:txBody>
                    <a:bodyPr/>
                    <a:lstStyle/>
                    <a:p>
                      <a:endParaRPr lang="en-GB"/>
                    </a:p>
                  </a:txBody>
                  <a:tcPr/>
                </a:tc>
                <a:tc>
                  <a:txBody>
                    <a:bodyPr/>
                    <a:lstStyle/>
                    <a:p>
                      <a:pPr algn="l" fontAlgn="b"/>
                      <a:r>
                        <a:rPr lang="en-US" sz="900" b="0" i="0" u="none" strike="noStrike" dirty="0" smtClean="0">
                          <a:solidFill>
                            <a:srgbClr val="000000"/>
                          </a:solidFill>
                          <a:effectLst/>
                          <a:latin typeface="Calibri" panose="020F0502020204030204" pitchFamily="34" charset="0"/>
                        </a:rPr>
                        <a:t>Domestic </a:t>
                      </a:r>
                      <a:r>
                        <a:rPr lang="en-US" sz="900" b="0" i="0" u="none" strike="noStrike" dirty="0">
                          <a:solidFill>
                            <a:srgbClr val="000000"/>
                          </a:solidFill>
                          <a:effectLst/>
                          <a:latin typeface="Calibri" panose="020F0502020204030204" pitchFamily="34" charset="0"/>
                        </a:rPr>
                        <a:t>Violence and Coercion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a:solidFill>
                            <a:srgbClr val="000000"/>
                          </a:solidFill>
                          <a:effectLst/>
                          <a:latin typeface="Calibri" panose="020F0502020204030204" pitchFamily="34" charset="0"/>
                        </a:rPr>
                        <a:t>About various forms of relationship abuse; about unhealthy, exploitive and abusive relationships;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To access support in abusive relationships; to overcome challenges in seeking support</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316975863"/>
                  </a:ext>
                </a:extLst>
              </a:tr>
              <a:tr h="399662">
                <a:tc rowSpan="3">
                  <a:txBody>
                    <a:bodyPr/>
                    <a:lstStyle/>
                    <a:p>
                      <a:pPr algn="ctr" fontAlgn="ctr"/>
                      <a:r>
                        <a:rPr lang="en-GB" sz="1200" b="1" i="0" u="none" strike="noStrike">
                          <a:solidFill>
                            <a:srgbClr val="000000"/>
                          </a:solidFill>
                          <a:effectLst/>
                          <a:latin typeface="Calibri" panose="020F0502020204030204" pitchFamily="34" charset="0"/>
                        </a:rPr>
                        <a:t>Spring 2</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will I make responsible health choices as a young adult?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GB" sz="900" b="0" i="0" u="none" strike="noStrike" dirty="0" smtClean="0">
                          <a:solidFill>
                            <a:srgbClr val="000000"/>
                          </a:solidFill>
                          <a:effectLst/>
                          <a:latin typeface="Calibri" panose="020F0502020204030204" pitchFamily="34" charset="0"/>
                        </a:rPr>
                        <a:t>Responsible </a:t>
                      </a:r>
                      <a:r>
                        <a:rPr lang="en-GB" sz="900" b="0" i="0" u="none" strike="noStrike" dirty="0">
                          <a:solidFill>
                            <a:srgbClr val="000000"/>
                          </a:solidFill>
                          <a:effectLst/>
                          <a:latin typeface="Calibri" panose="020F0502020204030204" pitchFamily="34" charset="0"/>
                        </a:rPr>
                        <a:t>Health Choices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a:solidFill>
                            <a:srgbClr val="000000"/>
                          </a:solidFill>
                          <a:effectLst/>
                          <a:latin typeface="Calibri" panose="020F0502020204030204" pitchFamily="34" charset="0"/>
                        </a:rPr>
                        <a:t>Vaccinations and immunisations; registering with and accessing doctors, sexual health clinics and other health services; about blood, organ and stem cell donation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a:solidFill>
                            <a:srgbClr val="000000"/>
                          </a:solidFill>
                          <a:effectLst/>
                          <a:latin typeface="Calibri" panose="020F0502020204030204" pitchFamily="34" charset="0"/>
                        </a:rPr>
                        <a:t>To manage influences and risks relating to cosmetic and aesthetic body alterations;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266231111"/>
                  </a:ext>
                </a:extLst>
              </a:tr>
              <a:tr h="335850">
                <a:tc vMerge="1">
                  <a:txBody>
                    <a:bodyPr/>
                    <a:lstStyle/>
                    <a:p>
                      <a:endParaRPr lang="en-GB"/>
                    </a:p>
                  </a:txBody>
                  <a:tcPr/>
                </a:tc>
                <a:tc vMerge="1">
                  <a:txBody>
                    <a:bodyPr/>
                    <a:lstStyle/>
                    <a:p>
                      <a:endParaRPr lang="en-GB"/>
                    </a:p>
                  </a:txBody>
                  <a:tcPr/>
                </a:tc>
                <a:tc>
                  <a:txBody>
                    <a:bodyPr/>
                    <a:lstStyle/>
                    <a:p>
                      <a:pPr algn="l" fontAlgn="b"/>
                      <a:r>
                        <a:rPr lang="en-US" sz="900" b="0" i="0" u="none" strike="noStrike" dirty="0" smtClean="0">
                          <a:solidFill>
                            <a:srgbClr val="000000"/>
                          </a:solidFill>
                          <a:effectLst/>
                          <a:latin typeface="Calibri" panose="020F0502020204030204" pitchFamily="34" charset="0"/>
                        </a:rPr>
                        <a:t>The </a:t>
                      </a:r>
                      <a:r>
                        <a:rPr lang="en-US" sz="900" b="0" i="0" u="none" strike="noStrike" dirty="0">
                          <a:solidFill>
                            <a:srgbClr val="000000"/>
                          </a:solidFill>
                          <a:effectLst/>
                          <a:latin typeface="Calibri" panose="020F0502020204030204" pitchFamily="34" charset="0"/>
                        </a:rPr>
                        <a:t>importance of Sleep Health</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About balancing work, leisure, exercise and sleep</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a:solidFill>
                            <a:srgbClr val="000000"/>
                          </a:solidFill>
                          <a:effectLst/>
                          <a:latin typeface="Calibri" panose="020F0502020204030204" pitchFamily="34" charset="0"/>
                        </a:rPr>
                        <a:t>Unhealthy sleep patterns can cause mental and physical health problems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13932382"/>
                  </a:ext>
                </a:extLst>
              </a:tr>
              <a:tr h="450306">
                <a:tc vMerge="1">
                  <a:txBody>
                    <a:bodyPr/>
                    <a:lstStyle/>
                    <a:p>
                      <a:endParaRPr lang="en-GB"/>
                    </a:p>
                  </a:txBody>
                  <a:tcPr/>
                </a:tc>
                <a:tc vMerge="1">
                  <a:txBody>
                    <a:bodyPr/>
                    <a:lstStyle/>
                    <a:p>
                      <a:endParaRPr lang="en-GB"/>
                    </a:p>
                  </a:txBody>
                  <a:tcPr/>
                </a:tc>
                <a:tc>
                  <a:txBody>
                    <a:bodyPr/>
                    <a:lstStyle/>
                    <a:p>
                      <a:pPr algn="l" fontAlgn="b"/>
                      <a:r>
                        <a:rPr lang="en-US" sz="900" b="0" i="0" u="none" strike="noStrike" dirty="0" smtClean="0">
                          <a:solidFill>
                            <a:srgbClr val="000000"/>
                          </a:solidFill>
                          <a:effectLst/>
                          <a:latin typeface="Calibri" panose="020F0502020204030204" pitchFamily="34" charset="0"/>
                        </a:rPr>
                        <a:t>Safety </a:t>
                      </a:r>
                      <a:r>
                        <a:rPr lang="en-US" sz="900" b="0" i="0" u="none" strike="noStrike" dirty="0">
                          <a:solidFill>
                            <a:srgbClr val="000000"/>
                          </a:solidFill>
                          <a:effectLst/>
                          <a:latin typeface="Calibri" panose="020F0502020204030204" pitchFamily="34" charset="0"/>
                        </a:rPr>
                        <a:t>in </a:t>
                      </a:r>
                      <a:r>
                        <a:rPr lang="en-US" sz="900" b="0" i="0" u="none" strike="noStrike" dirty="0" smtClean="0">
                          <a:solidFill>
                            <a:srgbClr val="000000"/>
                          </a:solidFill>
                          <a:effectLst/>
                          <a:latin typeface="Calibri" panose="020F0502020204030204" pitchFamily="34" charset="0"/>
                        </a:rPr>
                        <a:t>Independent </a:t>
                      </a:r>
                      <a:r>
                        <a:rPr lang="en-US" sz="900" b="0" i="0" u="none" strike="noStrike" dirty="0">
                          <a:solidFill>
                            <a:srgbClr val="000000"/>
                          </a:solidFill>
                          <a:effectLst/>
                          <a:latin typeface="Calibri" panose="020F0502020204030204" pitchFamily="34" charset="0"/>
                        </a:rPr>
                        <a:t>contexts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GB" sz="900" b="0" i="0" u="none" strike="noStrike" dirty="0">
                          <a:solidFill>
                            <a:srgbClr val="000000"/>
                          </a:solidFill>
                          <a:effectLst/>
                          <a:latin typeface="Calibri" panose="020F0502020204030204" pitchFamily="34" charset="0"/>
                        </a:rPr>
                        <a:t>emergency first aid skills;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To assess and manage risk and safety in new independent situations (</a:t>
                      </a:r>
                      <a:r>
                        <a:rPr lang="en-US" sz="900" b="0" i="0" u="none" strike="noStrike" dirty="0" err="1">
                          <a:solidFill>
                            <a:srgbClr val="000000"/>
                          </a:solidFill>
                          <a:effectLst/>
                          <a:latin typeface="Calibri" panose="020F0502020204030204" pitchFamily="34" charset="0"/>
                        </a:rPr>
                        <a:t>eg</a:t>
                      </a:r>
                      <a:r>
                        <a:rPr lang="en-US" sz="900" b="0" i="0" u="none" strike="noStrike" dirty="0">
                          <a:solidFill>
                            <a:srgbClr val="000000"/>
                          </a:solidFill>
                          <a:effectLst/>
                          <a:latin typeface="Calibri" panose="020F0502020204030204" pitchFamily="34" charset="0"/>
                        </a:rPr>
                        <a:t>. social situations/on the roads); To assess emergency and non-emergency situations and contact appropriate services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054774586"/>
                  </a:ext>
                </a:extLst>
              </a:tr>
              <a:tr h="335850">
                <a:tc rowSpan="3">
                  <a:txBody>
                    <a:bodyPr/>
                    <a:lstStyle/>
                    <a:p>
                      <a:pPr algn="ctr" fontAlgn="ctr"/>
                      <a:r>
                        <a:rPr lang="en-GB" sz="1200" b="1" i="0" u="none" strike="noStrike">
                          <a:solidFill>
                            <a:srgbClr val="000000"/>
                          </a:solidFill>
                          <a:effectLst/>
                          <a:latin typeface="Calibri" panose="020F0502020204030204" pitchFamily="34" charset="0"/>
                        </a:rPr>
                        <a:t>Summer 1</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does family life look like for adults?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900" b="0" i="0" u="none" strike="noStrike" dirty="0" smtClean="0">
                          <a:solidFill>
                            <a:srgbClr val="000000"/>
                          </a:solidFill>
                          <a:effectLst/>
                          <a:latin typeface="Calibri" panose="020F0502020204030204" pitchFamily="34" charset="0"/>
                        </a:rPr>
                        <a:t>Parenthood</a:t>
                      </a:r>
                      <a:endParaRPr lang="en-GB" sz="900" b="0" i="0" u="none" strike="noStrike" dirty="0">
                        <a:solidFill>
                          <a:srgbClr val="000000"/>
                        </a:solidFill>
                        <a:effectLst/>
                        <a:latin typeface="Calibri" panose="020F0502020204030204" pitchFamily="34" charset="0"/>
                      </a:endParaRP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a:solidFill>
                            <a:srgbClr val="000000"/>
                          </a:solidFill>
                          <a:effectLst/>
                          <a:latin typeface="Calibri" panose="020F0502020204030204" pitchFamily="34" charset="0"/>
                        </a:rPr>
                        <a:t>About different types of families and changing family structures;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a:solidFill>
                            <a:srgbClr val="000000"/>
                          </a:solidFill>
                          <a:effectLst/>
                          <a:latin typeface="Calibri" panose="020F0502020204030204" pitchFamily="34" charset="0"/>
                        </a:rPr>
                        <a:t>To evaluate readiness for parenthood and positive parenting qualities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435553262"/>
                  </a:ext>
                </a:extLst>
              </a:tr>
              <a:tr h="335850">
                <a:tc vMerge="1">
                  <a:txBody>
                    <a:bodyPr/>
                    <a:lstStyle/>
                    <a:p>
                      <a:endParaRPr lang="en-GB"/>
                    </a:p>
                  </a:txBody>
                  <a:tcPr/>
                </a:tc>
                <a:tc vMerge="1">
                  <a:txBody>
                    <a:bodyPr/>
                    <a:lstStyle/>
                    <a:p>
                      <a:endParaRPr lang="en-GB"/>
                    </a:p>
                  </a:txBody>
                  <a:tcPr/>
                </a:tc>
                <a:tc>
                  <a:txBody>
                    <a:bodyPr/>
                    <a:lstStyle/>
                    <a:p>
                      <a:pPr algn="l" fontAlgn="b"/>
                      <a:r>
                        <a:rPr lang="en-GB" sz="900" b="0" i="0" u="none" strike="noStrike" dirty="0" smtClean="0">
                          <a:solidFill>
                            <a:srgbClr val="000000"/>
                          </a:solidFill>
                          <a:effectLst/>
                          <a:latin typeface="Calibri" panose="020F0502020204030204" pitchFamily="34" charset="0"/>
                        </a:rPr>
                        <a:t>Pregnancy</a:t>
                      </a:r>
                      <a:endParaRPr lang="en-GB" sz="900" b="0" i="0" u="none" strike="noStrike" dirty="0">
                        <a:solidFill>
                          <a:srgbClr val="000000"/>
                        </a:solidFill>
                        <a:effectLst/>
                        <a:latin typeface="Calibri" panose="020F0502020204030204" pitchFamily="34" charset="0"/>
                      </a:endParaRP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About pregnancy, birth and </a:t>
                      </a:r>
                      <a:r>
                        <a:rPr lang="en-US" sz="900" b="0" i="0" u="none" strike="noStrike" dirty="0" smtClean="0">
                          <a:solidFill>
                            <a:srgbClr val="000000"/>
                          </a:solidFill>
                          <a:effectLst/>
                          <a:latin typeface="Calibri" panose="020F0502020204030204" pitchFamily="34" charset="0"/>
                        </a:rPr>
                        <a:t>miscarriage; </a:t>
                      </a:r>
                      <a:r>
                        <a:rPr lang="en-US" sz="900" b="0" i="0" u="none" strike="noStrike" dirty="0">
                          <a:solidFill>
                            <a:srgbClr val="000000"/>
                          </a:solidFill>
                          <a:effectLst/>
                          <a:latin typeface="Calibri" panose="020F0502020204030204" pitchFamily="34" charset="0"/>
                        </a:rPr>
                        <a:t>about unplanned pregnancies including abortion; about adopting and fostering</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To manage change, loss, grief and bereavement</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704135628"/>
                  </a:ext>
                </a:extLst>
              </a:tr>
              <a:tr h="335850">
                <a:tc vMerge="1">
                  <a:txBody>
                    <a:bodyPr/>
                    <a:lstStyle/>
                    <a:p>
                      <a:endParaRPr lang="en-GB"/>
                    </a:p>
                  </a:txBody>
                  <a:tcPr/>
                </a:tc>
                <a:tc vMerge="1">
                  <a:txBody>
                    <a:bodyPr/>
                    <a:lstStyle/>
                    <a:p>
                      <a:endParaRPr lang="en-GB"/>
                    </a:p>
                  </a:txBody>
                  <a:tcPr/>
                </a:tc>
                <a:tc>
                  <a:txBody>
                    <a:bodyPr/>
                    <a:lstStyle/>
                    <a:p>
                      <a:pPr algn="l" fontAlgn="b"/>
                      <a:r>
                        <a:rPr lang="en-GB" sz="900" b="0" i="0" u="none" strike="noStrike" dirty="0" smtClean="0">
                          <a:solidFill>
                            <a:srgbClr val="000000"/>
                          </a:solidFill>
                          <a:effectLst/>
                          <a:latin typeface="Calibri" panose="020F0502020204030204" pitchFamily="34" charset="0"/>
                        </a:rPr>
                        <a:t>Forced Marriage</a:t>
                      </a:r>
                      <a:endParaRPr lang="en-GB" sz="900" b="0" i="0" u="none" strike="noStrike" dirty="0">
                        <a:solidFill>
                          <a:srgbClr val="000000"/>
                        </a:solidFill>
                        <a:effectLst/>
                        <a:latin typeface="Calibri" panose="020F0502020204030204" pitchFamily="34" charset="0"/>
                      </a:endParaRP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a:solidFill>
                            <a:srgbClr val="000000"/>
                          </a:solidFill>
                          <a:effectLst/>
                          <a:latin typeface="Calibri" panose="020F0502020204030204" pitchFamily="34" charset="0"/>
                        </a:rPr>
                        <a:t>About "honour based" violence and forced marraige</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900" b="0" i="0" u="none" strike="noStrike" dirty="0">
                          <a:solidFill>
                            <a:srgbClr val="000000"/>
                          </a:solidFill>
                          <a:effectLst/>
                          <a:latin typeface="Calibri" panose="020F0502020204030204" pitchFamily="34" charset="0"/>
                        </a:rPr>
                        <a:t>To safely access support</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075045280"/>
                  </a:ext>
                </a:extLst>
              </a:tr>
              <a:tr h="335850">
                <a:tc rowSpan="3">
                  <a:txBody>
                    <a:bodyPr/>
                    <a:lstStyle/>
                    <a:p>
                      <a:pPr algn="ctr" fontAlgn="ctr"/>
                      <a:r>
                        <a:rPr lang="en-GB" sz="1200" b="1" i="0" u="none" strike="noStrike" dirty="0">
                          <a:solidFill>
                            <a:srgbClr val="000000"/>
                          </a:solidFill>
                          <a:effectLst/>
                          <a:latin typeface="Calibri" panose="020F0502020204030204" pitchFamily="34" charset="0"/>
                        </a:rPr>
                        <a:t>Summer 2</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4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dirty="0">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153676393"/>
                  </a:ext>
                </a:extLst>
              </a:tr>
              <a:tr h="335850">
                <a:tc vMerge="1">
                  <a:txBody>
                    <a:bodyPr/>
                    <a:lstStyle/>
                    <a:p>
                      <a:endParaRPr lang="en-GB"/>
                    </a:p>
                  </a:txBody>
                  <a:tcPr/>
                </a:tc>
                <a:tc>
                  <a:txBody>
                    <a:bodyPr/>
                    <a:lstStyle/>
                    <a:p>
                      <a:pPr algn="l" fontAlgn="b"/>
                      <a:r>
                        <a:rPr lang="en-GB" sz="4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512298362"/>
                  </a:ext>
                </a:extLst>
              </a:tr>
              <a:tr h="335850">
                <a:tc vMerge="1">
                  <a:txBody>
                    <a:bodyPr/>
                    <a:lstStyle/>
                    <a:p>
                      <a:endParaRPr lang="en-GB"/>
                    </a:p>
                  </a:txBody>
                  <a:tcPr/>
                </a:tc>
                <a:tc>
                  <a:txBody>
                    <a:bodyPr/>
                    <a:lstStyle/>
                    <a:p>
                      <a:pPr algn="l" fontAlgn="b"/>
                      <a:r>
                        <a:rPr lang="en-GB" sz="4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dirty="0">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1426635290"/>
                  </a:ext>
                </a:extLst>
              </a:tr>
            </a:tbl>
          </a:graphicData>
        </a:graphic>
      </p:graphicFrame>
    </p:spTree>
    <p:extLst>
      <p:ext uri="{BB962C8B-B14F-4D97-AF65-F5344CB8AC3E}">
        <p14:creationId xmlns:p14="http://schemas.microsoft.com/office/powerpoint/2010/main" val="23721707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4077</Words>
  <Application>Microsoft Office PowerPoint</Application>
  <PresentationFormat>A4 Paper (210x297 mm)</PresentationFormat>
  <Paragraphs>554</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Newby</dc:creator>
  <cp:lastModifiedBy>HK</cp:lastModifiedBy>
  <cp:revision>22</cp:revision>
  <dcterms:created xsi:type="dcterms:W3CDTF">2023-06-13T09:38:34Z</dcterms:created>
  <dcterms:modified xsi:type="dcterms:W3CDTF">2023-07-09T19:59:00Z</dcterms:modified>
</cp:coreProperties>
</file>