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0B2A85-B1B4-3125-9C08-C4F74174A6F4}" v="13" dt="2026-08-24T12:01:45.2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200" d="100"/>
          <a:sy n="200" d="100"/>
        </p:scale>
        <p:origin x="144" y="-15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Watson" userId="S::p.watson@olcc.lancs.sch.uk::e07b835a-7b44-4c71-82c0-f98aaca6a3f1" providerId="AD" clId="Web-{B90B2A85-B1B4-3125-9C08-C4F74174A6F4}"/>
    <pc:docChg chg="modSld">
      <pc:chgData name="P Watson" userId="S::p.watson@olcc.lancs.sch.uk::e07b835a-7b44-4c71-82c0-f98aaca6a3f1" providerId="AD" clId="Web-{B90B2A85-B1B4-3125-9C08-C4F74174A6F4}" dt="2026-08-24T12:01:43.584" v="6" actId="20577"/>
      <pc:docMkLst>
        <pc:docMk/>
      </pc:docMkLst>
      <pc:sldChg chg="modSp">
        <pc:chgData name="P Watson" userId="S::p.watson@olcc.lancs.sch.uk::e07b835a-7b44-4c71-82c0-f98aaca6a3f1" providerId="AD" clId="Web-{B90B2A85-B1B4-3125-9C08-C4F74174A6F4}" dt="2026-08-24T12:01:43.584" v="6" actId="20577"/>
        <pc:sldMkLst>
          <pc:docMk/>
          <pc:sldMk cId="912023731" sldId="258"/>
        </pc:sldMkLst>
        <pc:spChg chg="mod">
          <ac:chgData name="P Watson" userId="S::p.watson@olcc.lancs.sch.uk::e07b835a-7b44-4c71-82c0-f98aaca6a3f1" providerId="AD" clId="Web-{B90B2A85-B1B4-3125-9C08-C4F74174A6F4}" dt="2026-08-24T12:01:43.584" v="6" actId="20577"/>
          <ac:spMkLst>
            <pc:docMk/>
            <pc:sldMk cId="912023731" sldId="258"/>
            <ac:spMk id="204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11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92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5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15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7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9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63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3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28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74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61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25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511233" y="2291999"/>
            <a:ext cx="8055032" cy="1014412"/>
            <a:chOff x="1687787" y="2203613"/>
            <a:chExt cx="7951837" cy="101441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1687787" y="2203613"/>
              <a:ext cx="7951837" cy="1014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</a:pPr>
              <a:r>
                <a:rPr lang="en-US" altLang="en-US" sz="3600" dirty="0">
                  <a:solidFill>
                    <a:srgbClr val="538135"/>
                  </a:solidFill>
                  <a:latin typeface="Calibri Light" panose="020F0302020204030204" pitchFamily="34" charset="0"/>
                </a:rPr>
                <a:t>Our Lady’s Catholic College</a:t>
              </a:r>
              <a:endParaRPr lang="en-US" altLang="en-US" sz="4000" dirty="0">
                <a:solidFill>
                  <a:srgbClr val="538135"/>
                </a:solidFill>
                <a:latin typeface="Calibri Light" panose="020F03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altLang="en-US" sz="1200" dirty="0">
                  <a:latin typeface="Calibri Light" panose="020F0302020204030204" pitchFamily="34" charset="0"/>
                </a:rPr>
                <a:t>	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US" altLang="en-US" dirty="0">
                <a:latin typeface="Arial" panose="020B0604020202020204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2360645" y="2854131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0645" y="2203613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 Box 142"/>
          <p:cNvSpPr txBox="1">
            <a:spLocks noChangeArrowheads="1"/>
          </p:cNvSpPr>
          <p:nvPr/>
        </p:nvSpPr>
        <p:spPr bwMode="auto">
          <a:xfrm>
            <a:off x="315249" y="5942954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  <a:spcAft>
                <a:spcPts val="200"/>
              </a:spcAft>
            </a:pPr>
            <a:r>
              <a:rPr lang="en-US" altLang="en-US" sz="2600" dirty="0">
                <a:solidFill>
                  <a:srgbClr val="538135"/>
                </a:solidFill>
                <a:latin typeface="Calibri Light"/>
                <a:ea typeface="Calibri Light"/>
                <a:cs typeface="Calibri Light"/>
              </a:rPr>
              <a:t>    </a:t>
            </a:r>
            <a:r>
              <a:rPr lang="en-US" altLang="en-US" dirty="0">
                <a:solidFill>
                  <a:srgbClr val="538135"/>
                </a:solidFill>
                <a:latin typeface="Calibri Light"/>
                <a:ea typeface="Calibri Light"/>
                <a:cs typeface="Calibri Light"/>
              </a:rPr>
              <a:t>MIGS OUTLINE KS4 &amp; KS5 Travel &amp; Tourism</a:t>
            </a:r>
            <a:endParaRPr lang="en-US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dirty="0">
                <a:solidFill>
                  <a:srgbClr val="595959"/>
                </a:solidFill>
                <a:latin typeface="Calibri Light"/>
                <a:ea typeface="Calibri Light"/>
                <a:cs typeface="Calibri Light"/>
              </a:rPr>
              <a:t>Our Lady’s Catholic College, Morecambe road, Lancaster, La12rx</a:t>
            </a:r>
            <a:endParaRPr lang="en-US" altLang="en-US" sz="900" dirty="0">
              <a:solidFill>
                <a:srgbClr val="538135"/>
              </a:solidFill>
              <a:latin typeface="Calibri Light"/>
              <a:ea typeface="Calibri Light"/>
              <a:cs typeface="Calibri Ligh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831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65" y="955581"/>
            <a:ext cx="8900809" cy="504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618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6" y="725314"/>
            <a:ext cx="9698503" cy="608058"/>
          </a:xfrm>
        </p:spPr>
        <p:txBody>
          <a:bodyPr anchor="t">
            <a:normAutofit/>
          </a:bodyPr>
          <a:lstStyle/>
          <a:p>
            <a:pPr algn="ctr"/>
            <a:r>
              <a:rPr lang="en-US" sz="2600" b="1" u="sng" dirty="0"/>
              <a:t>Year 12 assessment model – Level 2 Travel and Tourism </a:t>
            </a:r>
            <a:endParaRPr lang="en-GB" sz="2600" b="1" u="sng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/>
        </p:nvGraphicFramePr>
        <p:xfrm>
          <a:off x="810862" y="2197773"/>
          <a:ext cx="7774125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2885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916883" y="2614033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1079511" y="2612623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60" y="2004057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3051667" y="2870484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2AFAB01-F91C-9681-3C79-472232E40326}"/>
              </a:ext>
            </a:extLst>
          </p:cNvPr>
          <p:cNvSpPr/>
          <p:nvPr/>
        </p:nvSpPr>
        <p:spPr>
          <a:xfrm>
            <a:off x="1252839" y="2618900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409868" y="2608231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516150" y="2595135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2720574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3294616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15527E36-6B53-1674-A0CD-1C19A671BF59}"/>
              </a:ext>
            </a:extLst>
          </p:cNvPr>
          <p:cNvSpPr/>
          <p:nvPr/>
        </p:nvSpPr>
        <p:spPr>
          <a:xfrm>
            <a:off x="3490210" y="2594869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3703821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80C1F1DE-7DA8-D86E-86DC-27D654901A97}"/>
              </a:ext>
            </a:extLst>
          </p:cNvPr>
          <p:cNvSpPr/>
          <p:nvPr/>
        </p:nvSpPr>
        <p:spPr>
          <a:xfrm>
            <a:off x="5879350" y="2600617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9F80B818-7825-194F-5D73-10E002A32652}"/>
              </a:ext>
            </a:extLst>
          </p:cNvPr>
          <p:cNvSpPr/>
          <p:nvPr/>
        </p:nvSpPr>
        <p:spPr>
          <a:xfrm>
            <a:off x="6094127" y="2598491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ECF450E-DC09-8638-F770-9451592B5591}"/>
              </a:ext>
            </a:extLst>
          </p:cNvPr>
          <p:cNvSpPr/>
          <p:nvPr/>
        </p:nvSpPr>
        <p:spPr>
          <a:xfrm>
            <a:off x="6303628" y="2604924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397AC8A6-1CD1-7C11-4D3C-C52A74ABFDA4}"/>
              </a:ext>
            </a:extLst>
          </p:cNvPr>
          <p:cNvSpPr/>
          <p:nvPr/>
        </p:nvSpPr>
        <p:spPr>
          <a:xfrm>
            <a:off x="6631577" y="259779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262743" y="2595135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2081283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DFBB5D3A-F487-C65C-554F-C8F9F47BAD3E}"/>
              </a:ext>
            </a:extLst>
          </p:cNvPr>
          <p:cNvSpPr/>
          <p:nvPr/>
        </p:nvSpPr>
        <p:spPr>
          <a:xfrm>
            <a:off x="5418521" y="2607781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5" y="1964401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1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1044890" y="1576552"/>
            <a:ext cx="833760" cy="6886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75" dirty="0"/>
              <a:t>Unit 1</a:t>
            </a:r>
          </a:p>
          <a:p>
            <a:pPr algn="ctr"/>
            <a:r>
              <a:rPr lang="en-US" sz="975" dirty="0"/>
              <a:t>Unit 2</a:t>
            </a:r>
          </a:p>
          <a:p>
            <a:pPr algn="ctr"/>
            <a:r>
              <a:rPr lang="en-US" sz="975" dirty="0"/>
              <a:t>Unit 4</a:t>
            </a:r>
          </a:p>
          <a:p>
            <a:pPr algn="ctr"/>
            <a:r>
              <a:rPr lang="en-US" sz="950">
                <a:ea typeface="Calibri"/>
                <a:cs typeface="Calibri"/>
              </a:rPr>
              <a:t>Unit 13</a:t>
            </a:r>
            <a:endParaRPr lang="en-US" sz="950" dirty="0">
              <a:ea typeface="Calibri"/>
              <a:cs typeface="Calibri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132528" y="1608523"/>
            <a:ext cx="833760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</a:p>
          <a:p>
            <a:pPr algn="ctr"/>
            <a:r>
              <a:rPr lang="en-US" sz="975" dirty="0"/>
              <a:t>Unit 7</a:t>
            </a:r>
          </a:p>
          <a:p>
            <a:pPr algn="ctr"/>
            <a:r>
              <a:rPr lang="en-US" sz="975" dirty="0"/>
              <a:t>Unit 13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6"/>
            <a:ext cx="833760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13</a:t>
            </a:r>
          </a:p>
          <a:p>
            <a:pPr algn="ctr"/>
            <a:r>
              <a:rPr lang="en-US" sz="975" dirty="0"/>
              <a:t>Unit 4</a:t>
            </a:r>
          </a:p>
          <a:p>
            <a:pPr algn="ctr"/>
            <a:r>
              <a:rPr lang="en-US" sz="975" dirty="0"/>
              <a:t>Unit 6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13</a:t>
            </a:r>
          </a:p>
          <a:p>
            <a:pPr algn="ctr"/>
            <a:r>
              <a:rPr lang="en-US" sz="975" dirty="0"/>
              <a:t>Unit 20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96090" y="1559768"/>
            <a:ext cx="833760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20</a:t>
            </a:r>
          </a:p>
          <a:p>
            <a:pPr algn="ctr"/>
            <a:r>
              <a:rPr lang="en-US" sz="975" dirty="0"/>
              <a:t>Unit 1</a:t>
            </a:r>
          </a:p>
          <a:p>
            <a:pPr algn="ctr"/>
            <a:r>
              <a:rPr lang="en-US" sz="975" dirty="0"/>
              <a:t>Unit 7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872251" y="2646379"/>
            <a:ext cx="309765" cy="13011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A </a:t>
            </a:r>
            <a:endParaRPr lang="en-GB" sz="813" dirty="0"/>
          </a:p>
        </p:txBody>
      </p:sp>
      <p:sp>
        <p:nvSpPr>
          <p:cNvPr id="49" name="TextBox 48"/>
          <p:cNvSpPr txBox="1"/>
          <p:nvPr/>
        </p:nvSpPr>
        <p:spPr>
          <a:xfrm>
            <a:off x="1146132" y="2700962"/>
            <a:ext cx="309765" cy="127219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</a:t>
            </a:r>
            <a:r>
              <a:rPr lang="en-GB" sz="813" dirty="0"/>
              <a:t>B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95457" y="2847811"/>
            <a:ext cx="309765" cy="108732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4 Learning Aim B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007588" y="2596360"/>
            <a:ext cx="309765" cy="135925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4 Learning Aim A</a:t>
            </a:r>
            <a:endParaRPr lang="en-GB" sz="813" dirty="0"/>
          </a:p>
        </p:txBody>
      </p:sp>
      <p:sp>
        <p:nvSpPr>
          <p:cNvPr id="58" name="TextBox 57"/>
          <p:cNvSpPr txBox="1"/>
          <p:nvPr/>
        </p:nvSpPr>
        <p:spPr>
          <a:xfrm>
            <a:off x="2015133" y="2901693"/>
            <a:ext cx="434863" cy="158328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Units 1 and 7 Learning Aim A mocks</a:t>
            </a:r>
            <a:endParaRPr lang="en-GB" sz="813" dirty="0"/>
          </a:p>
        </p:txBody>
      </p:sp>
      <p:sp>
        <p:nvSpPr>
          <p:cNvPr id="48" name="TextBox 47"/>
          <p:cNvSpPr txBox="1"/>
          <p:nvPr/>
        </p:nvSpPr>
        <p:spPr>
          <a:xfrm>
            <a:off x="2176662" y="2873278"/>
            <a:ext cx="309765" cy="161169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Units 1 and 7 Learning Aim B mocks</a:t>
            </a:r>
            <a:endParaRPr lang="en-GB" sz="813" dirty="0"/>
          </a:p>
        </p:txBody>
      </p:sp>
      <p:sp>
        <p:nvSpPr>
          <p:cNvPr id="59" name="TextBox 58"/>
          <p:cNvSpPr txBox="1"/>
          <p:nvPr/>
        </p:nvSpPr>
        <p:spPr>
          <a:xfrm>
            <a:off x="2471526" y="2802038"/>
            <a:ext cx="309765" cy="168293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Units 1 and 7 Learning Aim C mocks</a:t>
            </a:r>
            <a:endParaRPr lang="en-GB" sz="813" dirty="0"/>
          </a:p>
        </p:txBody>
      </p:sp>
      <p:sp>
        <p:nvSpPr>
          <p:cNvPr id="60" name="TextBox 59"/>
          <p:cNvSpPr txBox="1"/>
          <p:nvPr/>
        </p:nvSpPr>
        <p:spPr>
          <a:xfrm>
            <a:off x="2649615" y="2863101"/>
            <a:ext cx="309765" cy="155960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Units 1 and 7 mocks</a:t>
            </a:r>
            <a:endParaRPr lang="en-GB" sz="813" dirty="0"/>
          </a:p>
        </p:txBody>
      </p:sp>
      <p:sp>
        <p:nvSpPr>
          <p:cNvPr id="63" name="TextBox 62"/>
          <p:cNvSpPr txBox="1"/>
          <p:nvPr/>
        </p:nvSpPr>
        <p:spPr>
          <a:xfrm>
            <a:off x="4151182" y="2953059"/>
            <a:ext cx="309765" cy="113159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18 Learning Aim C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2311376" y="2936551"/>
            <a:ext cx="309765" cy="106027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13 Learning Aim B</a:t>
            </a:r>
            <a:endParaRPr lang="en-GB" sz="813" dirty="0"/>
          </a:p>
        </p:txBody>
      </p:sp>
      <p:sp>
        <p:nvSpPr>
          <p:cNvPr id="66" name="TextBox 65"/>
          <p:cNvSpPr txBox="1"/>
          <p:nvPr/>
        </p:nvSpPr>
        <p:spPr>
          <a:xfrm>
            <a:off x="3835710" y="2858016"/>
            <a:ext cx="309765" cy="111875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13 Learning Aim C</a:t>
            </a:r>
            <a:endParaRPr lang="en-GB" sz="813" dirty="0"/>
          </a:p>
        </p:txBody>
      </p:sp>
      <p:sp>
        <p:nvSpPr>
          <p:cNvPr id="67" name="TextBox 66"/>
          <p:cNvSpPr txBox="1"/>
          <p:nvPr/>
        </p:nvSpPr>
        <p:spPr>
          <a:xfrm>
            <a:off x="4832399" y="2891688"/>
            <a:ext cx="309765" cy="113563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13 Learning Aim D</a:t>
            </a:r>
            <a:endParaRPr lang="en-GB" sz="813" dirty="0"/>
          </a:p>
        </p:txBody>
      </p:sp>
      <p:sp>
        <p:nvSpPr>
          <p:cNvPr id="69" name="TextBox 68"/>
          <p:cNvSpPr txBox="1"/>
          <p:nvPr/>
        </p:nvSpPr>
        <p:spPr>
          <a:xfrm>
            <a:off x="4973374" y="2667856"/>
            <a:ext cx="309765" cy="13059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20 Learning Aim A</a:t>
            </a:r>
            <a:endParaRPr lang="en-GB" sz="813" dirty="0"/>
          </a:p>
        </p:txBody>
      </p:sp>
      <p:sp>
        <p:nvSpPr>
          <p:cNvPr id="71" name="TextBox 70"/>
          <p:cNvSpPr txBox="1"/>
          <p:nvPr/>
        </p:nvSpPr>
        <p:spPr>
          <a:xfrm>
            <a:off x="4644521" y="2787645"/>
            <a:ext cx="309765" cy="122575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20 Learning Aim B</a:t>
            </a:r>
            <a:endParaRPr lang="en-GB" sz="813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213985" y="2614482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623190" y="2607781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3" name="Rounded Rectangle 72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848237" y="2618900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865466" y="2667450"/>
            <a:ext cx="309765" cy="140017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20 Learning Aim C</a:t>
            </a:r>
            <a:endParaRPr lang="en-GB" sz="813" dirty="0"/>
          </a:p>
        </p:txBody>
      </p:sp>
      <p:sp>
        <p:nvSpPr>
          <p:cNvPr id="76" name="TextBox 75"/>
          <p:cNvSpPr txBox="1"/>
          <p:nvPr/>
        </p:nvSpPr>
        <p:spPr>
          <a:xfrm>
            <a:off x="6575543" y="2684854"/>
            <a:ext cx="309765" cy="199973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Units 1 and 7 retake mock (as required)</a:t>
            </a:r>
            <a:endParaRPr lang="en-GB" sz="813" dirty="0"/>
          </a:p>
        </p:txBody>
      </p:sp>
      <p:sp>
        <p:nvSpPr>
          <p:cNvPr id="92" name="TextBox 91"/>
          <p:cNvSpPr txBox="1"/>
          <p:nvPr/>
        </p:nvSpPr>
        <p:spPr>
          <a:xfrm>
            <a:off x="3645992" y="2705621"/>
            <a:ext cx="309765" cy="124190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18 Learning Aim B</a:t>
            </a:r>
            <a:endParaRPr lang="en-GB" sz="813" dirty="0"/>
          </a:p>
        </p:txBody>
      </p:sp>
      <p:sp>
        <p:nvSpPr>
          <p:cNvPr id="93" name="TextBox 92"/>
          <p:cNvSpPr txBox="1"/>
          <p:nvPr/>
        </p:nvSpPr>
        <p:spPr>
          <a:xfrm>
            <a:off x="1586856" y="2689052"/>
            <a:ext cx="309765" cy="132984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13 Learning Aim A</a:t>
            </a:r>
            <a:endParaRPr lang="en-GB" sz="813" dirty="0"/>
          </a:p>
        </p:txBody>
      </p:sp>
      <p:sp>
        <p:nvSpPr>
          <p:cNvPr id="94" name="TextBox 93"/>
          <p:cNvSpPr txBox="1"/>
          <p:nvPr/>
        </p:nvSpPr>
        <p:spPr>
          <a:xfrm>
            <a:off x="3427768" y="2614034"/>
            <a:ext cx="309765" cy="13334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18 Learning Aim A</a:t>
            </a:r>
            <a:endParaRPr lang="en-GB" sz="813" dirty="0"/>
          </a:p>
        </p:txBody>
      </p:sp>
      <p:sp>
        <p:nvSpPr>
          <p:cNvPr id="95" name="TextBox 94"/>
          <p:cNvSpPr txBox="1"/>
          <p:nvPr/>
        </p:nvSpPr>
        <p:spPr>
          <a:xfrm>
            <a:off x="3966284" y="2667335"/>
            <a:ext cx="309765" cy="126779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4 Learning Aim C </a:t>
            </a:r>
            <a:endParaRPr lang="en-GB" sz="813" dirty="0"/>
          </a:p>
        </p:txBody>
      </p:sp>
      <p:sp>
        <p:nvSpPr>
          <p:cNvPr id="96" name="TextBox 95"/>
          <p:cNvSpPr txBox="1"/>
          <p:nvPr/>
        </p:nvSpPr>
        <p:spPr>
          <a:xfrm>
            <a:off x="1344054" y="2666796"/>
            <a:ext cx="309765" cy="13080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C</a:t>
            </a:r>
            <a:endParaRPr lang="en-GB" sz="813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186" y="2546736"/>
            <a:ext cx="341786" cy="4061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812" y="2545079"/>
            <a:ext cx="341786" cy="4061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4968" y="2831430"/>
            <a:ext cx="351694" cy="4012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0678" y="2880569"/>
            <a:ext cx="351694" cy="4012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254" y="2841521"/>
            <a:ext cx="351694" cy="4012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336" y="2822828"/>
            <a:ext cx="351694" cy="4012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973" y="2831429"/>
            <a:ext cx="351694" cy="4012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753" y="2584555"/>
            <a:ext cx="341786" cy="4061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rot="16200000">
            <a:off x="434205" y="3065963"/>
            <a:ext cx="881261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Baseline test</a:t>
            </a:r>
            <a:endParaRPr lang="en-GB" sz="813" dirty="0"/>
          </a:p>
        </p:txBody>
      </p:sp>
    </p:spTree>
    <p:extLst>
      <p:ext uri="{BB962C8B-B14F-4D97-AF65-F5344CB8AC3E}">
        <p14:creationId xmlns:p14="http://schemas.microsoft.com/office/powerpoint/2010/main" val="912023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79" y="913409"/>
            <a:ext cx="9698503" cy="608058"/>
          </a:xfrm>
        </p:spPr>
        <p:txBody>
          <a:bodyPr anchor="t">
            <a:normAutofit/>
          </a:bodyPr>
          <a:lstStyle/>
          <a:p>
            <a:pPr algn="ctr"/>
            <a:r>
              <a:rPr lang="en-US" sz="2600" b="1" u="sng" dirty="0"/>
              <a:t>Year 12 assessment model – Level 3 Travel and Tourism </a:t>
            </a:r>
            <a:endParaRPr lang="en-GB" sz="2600" b="1" u="sng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/>
        </p:nvGraphicFramePr>
        <p:xfrm>
          <a:off x="944806" y="2177949"/>
          <a:ext cx="7631706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253100" y="2612440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1694078" y="2611884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60" y="2004057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2891150" y="2849482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6730375" y="2847664"/>
            <a:ext cx="149470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426327" y="2624264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2720574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3691613" y="2635185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4832496" y="2624264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7505719" y="260010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2081283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7188789-A73A-9846-8016-84CDC57D47CA}"/>
              </a:ext>
            </a:extLst>
          </p:cNvPr>
          <p:cNvSpPr/>
          <p:nvPr/>
        </p:nvSpPr>
        <p:spPr>
          <a:xfrm>
            <a:off x="5645107" y="260181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5" y="1964401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1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1044890" y="1576551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132528" y="1608522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3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3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5971349" y="157061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57" name="TextBox 56"/>
          <p:cNvSpPr txBox="1"/>
          <p:nvPr/>
        </p:nvSpPr>
        <p:spPr>
          <a:xfrm>
            <a:off x="7154435" y="1570552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3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209191" y="2813172"/>
            <a:ext cx="309765" cy="134672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A mock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592830" y="2833466"/>
            <a:ext cx="309765" cy="13061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B mock</a:t>
            </a:r>
            <a:endParaRPr lang="en-GB" sz="813" dirty="0"/>
          </a:p>
        </p:txBody>
      </p:sp>
      <p:sp>
        <p:nvSpPr>
          <p:cNvPr id="58" name="TextBox 57"/>
          <p:cNvSpPr txBox="1"/>
          <p:nvPr/>
        </p:nvSpPr>
        <p:spPr>
          <a:xfrm>
            <a:off x="2015133" y="2901694"/>
            <a:ext cx="309765" cy="123791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C mock  </a:t>
            </a:r>
            <a:endParaRPr lang="en-GB" sz="813" dirty="0"/>
          </a:p>
        </p:txBody>
      </p:sp>
      <p:sp>
        <p:nvSpPr>
          <p:cNvPr id="59" name="TextBox 58"/>
          <p:cNvSpPr txBox="1"/>
          <p:nvPr/>
        </p:nvSpPr>
        <p:spPr>
          <a:xfrm>
            <a:off x="2352547" y="2813173"/>
            <a:ext cx="309765" cy="125692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D mock</a:t>
            </a:r>
            <a:endParaRPr lang="en-GB" sz="813" dirty="0"/>
          </a:p>
        </p:txBody>
      </p:sp>
      <p:sp>
        <p:nvSpPr>
          <p:cNvPr id="60" name="TextBox 59"/>
          <p:cNvSpPr txBox="1"/>
          <p:nvPr/>
        </p:nvSpPr>
        <p:spPr>
          <a:xfrm>
            <a:off x="2649615" y="2863100"/>
            <a:ext cx="309765" cy="120699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mock</a:t>
            </a:r>
            <a:endParaRPr lang="en-GB" sz="813" dirty="0"/>
          </a:p>
        </p:txBody>
      </p:sp>
      <p:sp>
        <p:nvSpPr>
          <p:cNvPr id="63" name="TextBox 62"/>
          <p:cNvSpPr txBox="1"/>
          <p:nvPr/>
        </p:nvSpPr>
        <p:spPr>
          <a:xfrm>
            <a:off x="4751703" y="2844670"/>
            <a:ext cx="309765" cy="124482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B report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5565602" y="2813172"/>
            <a:ext cx="309765" cy="13020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C report</a:t>
            </a:r>
            <a:endParaRPr lang="en-GB" sz="813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5285622" y="2850919"/>
            <a:ext cx="149470" cy="24003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660172" y="2744280"/>
            <a:ext cx="309765" cy="14151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A report</a:t>
            </a:r>
            <a:endParaRPr lang="en-GB" sz="813" dirty="0"/>
          </a:p>
        </p:txBody>
      </p:sp>
      <p:sp>
        <p:nvSpPr>
          <p:cNvPr id="86" name="TextBox 85"/>
          <p:cNvSpPr txBox="1"/>
          <p:nvPr/>
        </p:nvSpPr>
        <p:spPr>
          <a:xfrm>
            <a:off x="6285179" y="2696598"/>
            <a:ext cx="309765" cy="1540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mock resit (if required)</a:t>
            </a:r>
            <a:endParaRPr lang="en-GB" sz="813" dirty="0"/>
          </a:p>
        </p:txBody>
      </p:sp>
      <p:sp>
        <p:nvSpPr>
          <p:cNvPr id="92" name="TextBox 91"/>
          <p:cNvSpPr txBox="1"/>
          <p:nvPr/>
        </p:nvSpPr>
        <p:spPr>
          <a:xfrm>
            <a:off x="7410525" y="2616329"/>
            <a:ext cx="309765" cy="200882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D promotional campaign</a:t>
            </a:r>
            <a:endParaRPr lang="en-GB" sz="813" dirty="0"/>
          </a:p>
        </p:txBody>
      </p:sp>
      <p:sp>
        <p:nvSpPr>
          <p:cNvPr id="14" name="TextBox 13"/>
          <p:cNvSpPr txBox="1"/>
          <p:nvPr/>
        </p:nvSpPr>
        <p:spPr>
          <a:xfrm>
            <a:off x="8245377" y="2842957"/>
            <a:ext cx="228087" cy="31745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63" b="1" dirty="0"/>
              <a:t>S</a:t>
            </a:r>
            <a:endParaRPr lang="en-GB" sz="1463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225" y="2531841"/>
            <a:ext cx="341786" cy="40122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 rot="16200000">
            <a:off x="622468" y="3296062"/>
            <a:ext cx="908173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Baseline test</a:t>
            </a:r>
            <a:endParaRPr lang="en-GB" sz="813" dirty="0"/>
          </a:p>
        </p:txBody>
      </p:sp>
    </p:spTree>
    <p:extLst>
      <p:ext uri="{BB962C8B-B14F-4D97-AF65-F5344CB8AC3E}">
        <p14:creationId xmlns:p14="http://schemas.microsoft.com/office/powerpoint/2010/main" val="3975708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44613"/>
            <a:ext cx="9698503" cy="608058"/>
          </a:xfrm>
        </p:spPr>
        <p:txBody>
          <a:bodyPr anchor="t">
            <a:normAutofit/>
          </a:bodyPr>
          <a:lstStyle/>
          <a:p>
            <a:pPr algn="ctr"/>
            <a:r>
              <a:rPr lang="en-US" sz="2600" b="1" u="sng" dirty="0"/>
              <a:t>Year 13 assessment model – Level 3 Travel and Tourism </a:t>
            </a:r>
            <a:endParaRPr lang="en-GB" sz="2600" b="1" u="sng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/>
        </p:nvGraphicFramePr>
        <p:xfrm>
          <a:off x="944806" y="2177949"/>
          <a:ext cx="7631706" cy="1400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204106" y="2613279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60" y="2004057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2891150" y="2849482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295237" y="2857171"/>
            <a:ext cx="149470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597474" y="2617621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516150" y="2595135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3164915" y="2604287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3614031" y="2595135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21FAB3F7-08D6-D8F3-3FD6-509477F69BFB}"/>
              </a:ext>
            </a:extLst>
          </p:cNvPr>
          <p:cNvSpPr/>
          <p:nvPr/>
        </p:nvSpPr>
        <p:spPr>
          <a:xfrm>
            <a:off x="4626186" y="2855502"/>
            <a:ext cx="149470" cy="24003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285993" y="2595135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5" y="1964401"/>
            <a:ext cx="4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1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1044890" y="1576551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132528" y="1608522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9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9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5596090" y="1559767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 and 2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130722" y="2816384"/>
            <a:ext cx="309765" cy="1312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A mock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551753" y="2802037"/>
            <a:ext cx="309765" cy="13061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B mock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3132003" y="2775800"/>
            <a:ext cx="309765" cy="117866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A report  </a:t>
            </a:r>
            <a:endParaRPr lang="en-GB" sz="813" dirty="0"/>
          </a:p>
        </p:txBody>
      </p:sp>
      <p:sp>
        <p:nvSpPr>
          <p:cNvPr id="65" name="TextBox 64"/>
          <p:cNvSpPr txBox="1"/>
          <p:nvPr/>
        </p:nvSpPr>
        <p:spPr>
          <a:xfrm>
            <a:off x="3510227" y="2881932"/>
            <a:ext cx="309765" cy="10818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B article</a:t>
            </a:r>
            <a:endParaRPr lang="en-GB" sz="813" dirty="0"/>
          </a:p>
        </p:txBody>
      </p:sp>
      <p:sp>
        <p:nvSpPr>
          <p:cNvPr id="66" name="TextBox 65"/>
          <p:cNvSpPr txBox="1"/>
          <p:nvPr/>
        </p:nvSpPr>
        <p:spPr>
          <a:xfrm>
            <a:off x="4237706" y="2904757"/>
            <a:ext cx="309765" cy="101773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C report</a:t>
            </a:r>
            <a:endParaRPr lang="en-GB" sz="813" dirty="0"/>
          </a:p>
        </p:txBody>
      </p:sp>
      <p:sp>
        <p:nvSpPr>
          <p:cNvPr id="67" name="TextBox 66"/>
          <p:cNvSpPr txBox="1"/>
          <p:nvPr/>
        </p:nvSpPr>
        <p:spPr>
          <a:xfrm>
            <a:off x="5026446" y="2878037"/>
            <a:ext cx="434863" cy="132781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resit mock (if required)</a:t>
            </a:r>
            <a:endParaRPr lang="en-GB" sz="813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282407" y="2605782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824303" y="2715150"/>
            <a:ext cx="309765" cy="149069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resit mock (if required)</a:t>
            </a:r>
            <a:endParaRPr lang="en-GB" sz="813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5095705" y="2589533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4871119" y="259959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016044" y="2802037"/>
            <a:ext cx="309765" cy="1312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C mock</a:t>
            </a:r>
            <a:endParaRPr lang="en-GB" sz="813" dirty="0"/>
          </a:p>
        </p:txBody>
      </p:sp>
      <p:sp>
        <p:nvSpPr>
          <p:cNvPr id="83" name="TextBox 82"/>
          <p:cNvSpPr txBox="1"/>
          <p:nvPr/>
        </p:nvSpPr>
        <p:spPr>
          <a:xfrm>
            <a:off x="2264343" y="2795512"/>
            <a:ext cx="309765" cy="1312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D mock</a:t>
            </a:r>
            <a:endParaRPr lang="en-GB" sz="813" dirty="0"/>
          </a:p>
        </p:txBody>
      </p:sp>
      <p:sp>
        <p:nvSpPr>
          <p:cNvPr id="87" name="TextBox 86"/>
          <p:cNvSpPr txBox="1"/>
          <p:nvPr/>
        </p:nvSpPr>
        <p:spPr>
          <a:xfrm>
            <a:off x="2434086" y="2802037"/>
            <a:ext cx="309765" cy="1312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Aim E mock</a:t>
            </a:r>
            <a:endParaRPr lang="en-GB" sz="813" dirty="0"/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741846" y="2589533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" name="TextBox 12"/>
          <p:cNvSpPr txBox="1"/>
          <p:nvPr/>
        </p:nvSpPr>
        <p:spPr>
          <a:xfrm rot="16200000">
            <a:off x="2357731" y="3631459"/>
            <a:ext cx="813428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Unit 1 mock</a:t>
            </a:r>
            <a:endParaRPr lang="en-GB" sz="813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329" y="2554278"/>
            <a:ext cx="341786" cy="40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43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413</Words>
  <Application>Microsoft Office PowerPoint</Application>
  <PresentationFormat>A4 Paper (210x297 mm)</PresentationFormat>
  <Paragraphs>146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Year 12 assessment model – Level 2 Travel and Tourism </vt:lpstr>
      <vt:lpstr>Year 12 assessment model – Level 3 Travel and Tourism </vt:lpstr>
      <vt:lpstr>Year 13 assessment model – Level 3 Travel and Tourism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Newby</dc:creator>
  <cp:lastModifiedBy>P Watson</cp:lastModifiedBy>
  <cp:revision>24</cp:revision>
  <dcterms:created xsi:type="dcterms:W3CDTF">2023-06-13T09:38:34Z</dcterms:created>
  <dcterms:modified xsi:type="dcterms:W3CDTF">2026-08-24T12:01:52Z</dcterms:modified>
</cp:coreProperties>
</file>