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7F0567B-94D0-7D00-CEDF-368FEF248B5D}" v="2" dt="2023-06-30T10:46:04.160"/>
    <p1510:client id="{B9FB4239-BF3B-1B44-5BC0-1601BBF8BF5E}" v="4" dt="2023-06-30T10:48:52.91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1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3467"/>
            </a:lvl1pPr>
            <a:lvl2pPr marL="660380" indent="0" algn="ctr">
              <a:buNone/>
              <a:defRPr sz="2889"/>
            </a:lvl2pPr>
            <a:lvl3pPr marL="1320759" indent="0" algn="ctr">
              <a:buNone/>
              <a:defRPr sz="2600"/>
            </a:lvl3pPr>
            <a:lvl4pPr marL="1981139" indent="0" algn="ctr">
              <a:buNone/>
              <a:defRPr sz="2311"/>
            </a:lvl4pPr>
            <a:lvl5pPr marL="2641519" indent="0" algn="ctr">
              <a:buNone/>
              <a:defRPr sz="2311"/>
            </a:lvl5pPr>
            <a:lvl6pPr marL="3301898" indent="0" algn="ctr">
              <a:buNone/>
              <a:defRPr sz="2311"/>
            </a:lvl6pPr>
            <a:lvl7pPr marL="3962278" indent="0" algn="ctr">
              <a:buNone/>
              <a:defRPr sz="2311"/>
            </a:lvl7pPr>
            <a:lvl8pPr marL="4622658" indent="0" algn="ctr">
              <a:buNone/>
              <a:defRPr sz="2311"/>
            </a:lvl8pPr>
            <a:lvl9pPr marL="5283037" indent="0" algn="ctr">
              <a:buNone/>
              <a:defRPr sz="2311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111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92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8666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3467">
                <a:solidFill>
                  <a:schemeClr val="tx1"/>
                </a:solidFill>
              </a:defRPr>
            </a:lvl1pPr>
            <a:lvl2pPr marL="660380" indent="0">
              <a:buNone/>
              <a:defRPr sz="2889">
                <a:solidFill>
                  <a:schemeClr val="tx1">
                    <a:tint val="75000"/>
                  </a:schemeClr>
                </a:solidFill>
              </a:defRPr>
            </a:lvl2pPr>
            <a:lvl3pPr marL="1320759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3pPr>
            <a:lvl4pPr marL="198113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4pPr>
            <a:lvl5pPr marL="2641519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5pPr>
            <a:lvl6pPr marL="330189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6pPr>
            <a:lvl7pPr marL="396227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7pPr>
            <a:lvl8pPr marL="4622658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8pPr>
            <a:lvl9pPr marL="5283037" indent="0">
              <a:buNone/>
              <a:defRPr sz="23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750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0154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3467" b="1"/>
            </a:lvl1pPr>
            <a:lvl2pPr marL="660380" indent="0">
              <a:buNone/>
              <a:defRPr sz="2889" b="1"/>
            </a:lvl2pPr>
            <a:lvl3pPr marL="1320759" indent="0">
              <a:buNone/>
              <a:defRPr sz="2600" b="1"/>
            </a:lvl3pPr>
            <a:lvl4pPr marL="1981139" indent="0">
              <a:buNone/>
              <a:defRPr sz="2311" b="1"/>
            </a:lvl4pPr>
            <a:lvl5pPr marL="2641519" indent="0">
              <a:buNone/>
              <a:defRPr sz="2311" b="1"/>
            </a:lvl5pPr>
            <a:lvl6pPr marL="3301898" indent="0">
              <a:buNone/>
              <a:defRPr sz="2311" b="1"/>
            </a:lvl6pPr>
            <a:lvl7pPr marL="3962278" indent="0">
              <a:buNone/>
              <a:defRPr sz="2311" b="1"/>
            </a:lvl7pPr>
            <a:lvl8pPr marL="4622658" indent="0">
              <a:buNone/>
              <a:defRPr sz="2311" b="1"/>
            </a:lvl8pPr>
            <a:lvl9pPr marL="5283037" indent="0">
              <a:buNone/>
              <a:defRPr sz="2311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37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197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5633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4622"/>
            </a:lvl1pPr>
            <a:lvl2pPr>
              <a:defRPr sz="4044"/>
            </a:lvl2pPr>
            <a:lvl3pPr>
              <a:defRPr sz="3467"/>
            </a:lvl3pPr>
            <a:lvl4pPr>
              <a:defRPr sz="2889"/>
            </a:lvl4pPr>
            <a:lvl5pPr>
              <a:defRPr sz="2889"/>
            </a:lvl5pPr>
            <a:lvl6pPr>
              <a:defRPr sz="2889"/>
            </a:lvl6pPr>
            <a:lvl7pPr>
              <a:defRPr sz="2889"/>
            </a:lvl7pPr>
            <a:lvl8pPr>
              <a:defRPr sz="2889"/>
            </a:lvl8pPr>
            <a:lvl9pPr>
              <a:defRPr sz="2889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31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4622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4622"/>
            </a:lvl1pPr>
            <a:lvl2pPr marL="660380" indent="0">
              <a:buNone/>
              <a:defRPr sz="4044"/>
            </a:lvl2pPr>
            <a:lvl3pPr marL="1320759" indent="0">
              <a:buNone/>
              <a:defRPr sz="3467"/>
            </a:lvl3pPr>
            <a:lvl4pPr marL="1981139" indent="0">
              <a:buNone/>
              <a:defRPr sz="2889"/>
            </a:lvl4pPr>
            <a:lvl5pPr marL="2641519" indent="0">
              <a:buNone/>
              <a:defRPr sz="2889"/>
            </a:lvl5pPr>
            <a:lvl6pPr marL="3301898" indent="0">
              <a:buNone/>
              <a:defRPr sz="2889"/>
            </a:lvl6pPr>
            <a:lvl7pPr marL="3962278" indent="0">
              <a:buNone/>
              <a:defRPr sz="2889"/>
            </a:lvl7pPr>
            <a:lvl8pPr marL="4622658" indent="0">
              <a:buNone/>
              <a:defRPr sz="2889"/>
            </a:lvl8pPr>
            <a:lvl9pPr marL="5283037" indent="0">
              <a:buNone/>
              <a:defRPr sz="2889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2311"/>
            </a:lvl1pPr>
            <a:lvl2pPr marL="660380" indent="0">
              <a:buNone/>
              <a:defRPr sz="2022"/>
            </a:lvl2pPr>
            <a:lvl3pPr marL="1320759" indent="0">
              <a:buNone/>
              <a:defRPr sz="1733"/>
            </a:lvl3pPr>
            <a:lvl4pPr marL="1981139" indent="0">
              <a:buNone/>
              <a:defRPr sz="1444"/>
            </a:lvl4pPr>
            <a:lvl5pPr marL="2641519" indent="0">
              <a:buNone/>
              <a:defRPr sz="1444"/>
            </a:lvl5pPr>
            <a:lvl6pPr marL="3301898" indent="0">
              <a:buNone/>
              <a:defRPr sz="1444"/>
            </a:lvl6pPr>
            <a:lvl7pPr marL="3962278" indent="0">
              <a:buNone/>
              <a:defRPr sz="1444"/>
            </a:lvl7pPr>
            <a:lvl8pPr marL="4622658" indent="0">
              <a:buNone/>
              <a:defRPr sz="1444"/>
            </a:lvl8pPr>
            <a:lvl9pPr marL="5283037" indent="0">
              <a:buNone/>
              <a:defRPr sz="1444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628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7404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614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2504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511233" y="2291999"/>
            <a:ext cx="8055032" cy="1014412"/>
            <a:chOff x="1687787" y="2203613"/>
            <a:chExt cx="7951837" cy="1014412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1687787" y="2203613"/>
              <a:ext cx="7951837" cy="10144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1200"/>
                </a:spcAft>
                <a:buClrTx/>
                <a:buSzTx/>
                <a:buFontTx/>
                <a:buNone/>
                <a:tabLst/>
              </a:pPr>
              <a:r>
                <a:rPr lang="en-US" altLang="en-US" sz="3600" dirty="0">
                  <a:solidFill>
                    <a:srgbClr val="538135"/>
                  </a:solidFill>
                  <a:latin typeface="Calibri Light" panose="020F0302020204030204" pitchFamily="34" charset="0"/>
                </a:rPr>
                <a:t>Our Lady’s Catholic College</a:t>
              </a:r>
              <a:endParaRPr lang="en-US" altLang="en-US" sz="4000" dirty="0">
                <a:solidFill>
                  <a:srgbClr val="538135"/>
                </a:solidFill>
                <a:latin typeface="Calibri Light" panose="020F0302020204030204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GB" altLang="en-US" sz="1200" dirty="0">
                  <a:latin typeface="Calibri Light" panose="020F0302020204030204" pitchFamily="34" charset="0"/>
                </a:rPr>
                <a:t>	</a:t>
              </a: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en-US" altLang="en-US" dirty="0">
                <a:latin typeface="Arial" panose="020B0604020202020204" pitchFamily="34" charset="0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>
              <a:off x="2360645" y="2854131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2360645" y="2203613"/>
              <a:ext cx="7278979" cy="0"/>
            </a:xfrm>
            <a:prstGeom prst="line">
              <a:avLst/>
            </a:prstGeom>
            <a:ln w="127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 Box 142"/>
          <p:cNvSpPr txBox="1">
            <a:spLocks noChangeArrowheads="1"/>
          </p:cNvSpPr>
          <p:nvPr/>
        </p:nvSpPr>
        <p:spPr bwMode="auto">
          <a:xfrm>
            <a:off x="315249" y="5942954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lang="en-US" altLang="en-US" sz="2600" dirty="0" smtClean="0">
                <a:solidFill>
                  <a:srgbClr val="538135"/>
                </a:solidFill>
                <a:latin typeface="Calibri Light" panose="020F0302020204030204" pitchFamily="34" charset="0"/>
              </a:rPr>
              <a:t>Religious Education – Year 10 Assessment (MIG) Tracker </a:t>
            </a:r>
            <a:endParaRPr lang="en-US" altLang="en-US" sz="1400" dirty="0" smtClean="0">
              <a:solidFill>
                <a:srgbClr val="5B9BD5"/>
              </a:solidFill>
              <a:latin typeface="Calibri Light" panose="020F03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900" dirty="0" smtClean="0">
                <a:solidFill>
                  <a:srgbClr val="595959"/>
                </a:solidFill>
                <a:latin typeface="Calibri Light" panose="020F0302020204030204" pitchFamily="34" charset="0"/>
              </a:rPr>
              <a:t>Our </a:t>
            </a:r>
            <a:r>
              <a:rPr lang="en-US" altLang="en-US" sz="900" dirty="0">
                <a:solidFill>
                  <a:srgbClr val="595959"/>
                </a:solidFill>
                <a:latin typeface="Calibri Light" panose="020F0302020204030204" pitchFamily="34" charset="0"/>
              </a:rPr>
              <a:t>Lady’s Catholic College, Morecambe road, Lancaster, La12rx</a:t>
            </a:r>
            <a:endParaRPr lang="en-US" altLang="en-US" sz="900" dirty="0">
              <a:solidFill>
                <a:srgbClr val="538135"/>
              </a:solidFill>
              <a:latin typeface="Calibri Light" panose="020F03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en-US" dirty="0"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08464" y="3118633"/>
            <a:ext cx="720906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 smtClean="0"/>
              <a:t>Assessment Rationale in RE:</a:t>
            </a:r>
            <a:endParaRPr lang="en-US" i="1" dirty="0"/>
          </a:p>
          <a:p>
            <a:r>
              <a:rPr lang="en-US" i="1" dirty="0" smtClean="0">
                <a:solidFill>
                  <a:schemeClr val="accent3"/>
                </a:solidFill>
              </a:rPr>
              <a:t>Assessment forms the backbone of our curriculum across all key stages. All assessments are planned in conjunction with our curriculum to ensure summative assessments happen at the optimum time in </a:t>
            </a:r>
            <a:r>
              <a:rPr lang="en-US" i="1" dirty="0" smtClean="0">
                <a:solidFill>
                  <a:schemeClr val="accent3"/>
                </a:solidFill>
              </a:rPr>
              <a:t>the sequence </a:t>
            </a:r>
            <a:r>
              <a:rPr lang="en-US" i="1" dirty="0" smtClean="0">
                <a:solidFill>
                  <a:schemeClr val="accent3"/>
                </a:solidFill>
              </a:rPr>
              <a:t>of a students learning.  All staff in addition to the standardised formative assessments listed here use a range of strategies in the classroom to continuously </a:t>
            </a:r>
            <a:r>
              <a:rPr lang="en-US" i="1" dirty="0" smtClean="0">
                <a:solidFill>
                  <a:schemeClr val="accent3"/>
                </a:solidFill>
              </a:rPr>
              <a:t>assess, adapt </a:t>
            </a:r>
            <a:r>
              <a:rPr lang="en-US" i="1" dirty="0" smtClean="0">
                <a:solidFill>
                  <a:schemeClr val="accent3"/>
                </a:solidFill>
              </a:rPr>
              <a:t>and respond to students to maximise learning and development. </a:t>
            </a:r>
            <a:r>
              <a:rPr lang="en-US" i="1" dirty="0" smtClean="0">
                <a:solidFill>
                  <a:schemeClr val="accent3"/>
                </a:solidFill>
              </a:rPr>
              <a:t> </a:t>
            </a:r>
            <a:r>
              <a:rPr lang="en-US" i="1" dirty="0" smtClean="0">
                <a:solidFill>
                  <a:schemeClr val="accent3"/>
                </a:solidFill>
              </a:rPr>
              <a:t>Assessment is the road to celebration of the progress all students make throughout their time in RE at OLCC. </a:t>
            </a:r>
            <a:endParaRPr lang="en-GB" i="1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583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2"/>
          <p:cNvSpPr txBox="1">
            <a:spLocks noChangeArrowheads="1"/>
          </p:cNvSpPr>
          <p:nvPr/>
        </p:nvSpPr>
        <p:spPr bwMode="auto">
          <a:xfrm>
            <a:off x="587624" y="0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lang="en-US" altLang="en-US" sz="2600" dirty="0" smtClean="0">
                <a:solidFill>
                  <a:srgbClr val="538135"/>
                </a:solidFill>
                <a:latin typeface="Calibri Light" panose="020F0302020204030204" pitchFamily="34" charset="0"/>
              </a:rPr>
              <a:t>Religious Education – Year 11 Assessment (MIG) Tracker </a:t>
            </a:r>
            <a:endParaRPr lang="en-US" altLang="en-US" sz="1400" dirty="0" smtClean="0">
              <a:solidFill>
                <a:srgbClr val="5B9BD5"/>
              </a:solidFill>
              <a:latin typeface="Calibri Light" panose="020F03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59574"/>
              </p:ext>
            </p:extLst>
          </p:nvPr>
        </p:nvGraphicFramePr>
        <p:xfrm>
          <a:off x="587624" y="2064244"/>
          <a:ext cx="8994120" cy="17275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99020">
                  <a:extLst>
                    <a:ext uri="{9D8B030D-6E8A-4147-A177-3AD203B41FA5}">
                      <a16:colId xmlns:a16="http://schemas.microsoft.com/office/drawing/2014/main" val="2580080799"/>
                    </a:ext>
                  </a:extLst>
                </a:gridCol>
                <a:gridCol w="1499020">
                  <a:extLst>
                    <a:ext uri="{9D8B030D-6E8A-4147-A177-3AD203B41FA5}">
                      <a16:colId xmlns:a16="http://schemas.microsoft.com/office/drawing/2014/main" val="3753813030"/>
                    </a:ext>
                  </a:extLst>
                </a:gridCol>
                <a:gridCol w="1499020">
                  <a:extLst>
                    <a:ext uri="{9D8B030D-6E8A-4147-A177-3AD203B41FA5}">
                      <a16:colId xmlns:a16="http://schemas.microsoft.com/office/drawing/2014/main" val="3072346180"/>
                    </a:ext>
                  </a:extLst>
                </a:gridCol>
                <a:gridCol w="1499020">
                  <a:extLst>
                    <a:ext uri="{9D8B030D-6E8A-4147-A177-3AD203B41FA5}">
                      <a16:colId xmlns:a16="http://schemas.microsoft.com/office/drawing/2014/main" val="3864692308"/>
                    </a:ext>
                  </a:extLst>
                </a:gridCol>
                <a:gridCol w="1499020">
                  <a:extLst>
                    <a:ext uri="{9D8B030D-6E8A-4147-A177-3AD203B41FA5}">
                      <a16:colId xmlns:a16="http://schemas.microsoft.com/office/drawing/2014/main" val="3122818973"/>
                    </a:ext>
                  </a:extLst>
                </a:gridCol>
                <a:gridCol w="1499020">
                  <a:extLst>
                    <a:ext uri="{9D8B030D-6E8A-4147-A177-3AD203B41FA5}">
                      <a16:colId xmlns:a16="http://schemas.microsoft.com/office/drawing/2014/main" val="4202752468"/>
                    </a:ext>
                  </a:extLst>
                </a:gridCol>
              </a:tblGrid>
              <a:tr h="40658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Half Term 1 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Half Term 2 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Half Term 3 </a:t>
                      </a:r>
                      <a:endParaRPr lang="en-GB" dirty="0" smtClean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Half Term 6 </a:t>
                      </a:r>
                      <a:endParaRPr lang="en-GB" dirty="0" smtClean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Half Term 5</a:t>
                      </a:r>
                      <a:endParaRPr lang="en-GB" dirty="0" smtClean="0"/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Half Term 6 </a:t>
                      </a:r>
                      <a:endParaRPr lang="en-GB" dirty="0" smtClean="0"/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274286"/>
                  </a:ext>
                </a:extLst>
              </a:tr>
              <a:tr h="1320981">
                <a:tc>
                  <a:txBody>
                    <a:bodyPr/>
                    <a:lstStyle/>
                    <a:p>
                      <a:pPr algn="ctr"/>
                      <a:r>
                        <a:rPr lang="en-US" sz="1600" baseline="0" dirty="0" smtClean="0"/>
                        <a:t>Philosophy &amp; Ethics Arguments for the Existence of God. 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Revision</a:t>
                      </a:r>
                      <a:r>
                        <a:rPr lang="en-US" baseline="0" dirty="0" smtClean="0"/>
                        <a:t> for Mock Exams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 smtClean="0"/>
                        <a:t>Philosophy &amp; Ethics Arguments for the Existence of God. </a:t>
                      </a:r>
                      <a:endParaRPr lang="en-GB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Revision for GCSE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Revision for GCSE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/>
                        <a:t>Exams Season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7056621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081720" y="1011676"/>
            <a:ext cx="9727" cy="408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571852" y="1011676"/>
            <a:ext cx="9727" cy="408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5074957" y="1011676"/>
            <a:ext cx="9727" cy="408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6578062" y="1011676"/>
            <a:ext cx="9727" cy="408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8079903" y="1011676"/>
            <a:ext cx="9727" cy="408561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119133" y="3883779"/>
            <a:ext cx="40968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SS</a:t>
            </a:r>
            <a:endParaRPr lang="en-GB" dirty="0"/>
          </a:p>
        </p:txBody>
      </p:sp>
      <p:sp>
        <p:nvSpPr>
          <p:cNvPr id="32" name="TextBox 31"/>
          <p:cNvSpPr txBox="1"/>
          <p:nvPr/>
        </p:nvSpPr>
        <p:spPr>
          <a:xfrm>
            <a:off x="4621087" y="3883779"/>
            <a:ext cx="40178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SS</a:t>
            </a:r>
            <a:endParaRPr lang="en-GB" dirty="0"/>
          </a:p>
        </p:txBody>
      </p:sp>
      <p:sp>
        <p:nvSpPr>
          <p:cNvPr id="45" name="Rectangle 44"/>
          <p:cNvSpPr/>
          <p:nvPr/>
        </p:nvSpPr>
        <p:spPr>
          <a:xfrm>
            <a:off x="1318708" y="5549695"/>
            <a:ext cx="213603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000000"/>
                </a:solidFill>
              </a:rPr>
              <a:t>Formative Assessment 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907187" y="5688196"/>
            <a:ext cx="340468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47" name="TextBox 46"/>
          <p:cNvSpPr txBox="1"/>
          <p:nvPr/>
        </p:nvSpPr>
        <p:spPr>
          <a:xfrm>
            <a:off x="3861502" y="5685392"/>
            <a:ext cx="340468" cy="369332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S</a:t>
            </a:r>
            <a:endParaRPr lang="en-GB" dirty="0"/>
          </a:p>
        </p:txBody>
      </p:sp>
      <p:sp>
        <p:nvSpPr>
          <p:cNvPr id="48" name="Rectangle 47"/>
          <p:cNvSpPr/>
          <p:nvPr/>
        </p:nvSpPr>
        <p:spPr>
          <a:xfrm>
            <a:off x="4314204" y="5549695"/>
            <a:ext cx="213603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Summative </a:t>
            </a:r>
            <a:r>
              <a:rPr lang="en-GB" dirty="0">
                <a:solidFill>
                  <a:srgbClr val="000000"/>
                </a:solidFill>
              </a:rPr>
              <a:t>Assessment </a:t>
            </a:r>
            <a:endParaRPr lang="en-GB" dirty="0"/>
          </a:p>
        </p:txBody>
      </p:sp>
      <p:sp>
        <p:nvSpPr>
          <p:cNvPr id="50" name="Rectangle 49"/>
          <p:cNvSpPr/>
          <p:nvPr/>
        </p:nvSpPr>
        <p:spPr>
          <a:xfrm>
            <a:off x="7386331" y="5549695"/>
            <a:ext cx="2136032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dirty="0" smtClean="0">
                <a:solidFill>
                  <a:srgbClr val="000000"/>
                </a:solidFill>
              </a:rPr>
              <a:t>Synoptic Summative </a:t>
            </a:r>
            <a:r>
              <a:rPr lang="en-GB" dirty="0">
                <a:solidFill>
                  <a:srgbClr val="000000"/>
                </a:solidFill>
              </a:rPr>
              <a:t>Assessment </a:t>
            </a:r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6877455" y="5685392"/>
            <a:ext cx="405298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SS</a:t>
            </a:r>
            <a:endParaRPr lang="en-GB" dirty="0"/>
          </a:p>
        </p:txBody>
      </p:sp>
      <p:sp>
        <p:nvSpPr>
          <p:cNvPr id="60" name="TextBox 59"/>
          <p:cNvSpPr txBox="1"/>
          <p:nvPr/>
        </p:nvSpPr>
        <p:spPr>
          <a:xfrm>
            <a:off x="2166841" y="1602940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66" name="TextBox 65"/>
          <p:cNvSpPr txBox="1"/>
          <p:nvPr/>
        </p:nvSpPr>
        <p:spPr>
          <a:xfrm>
            <a:off x="1378799" y="1592930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68" name="TextBox 67"/>
          <p:cNvSpPr txBox="1"/>
          <p:nvPr/>
        </p:nvSpPr>
        <p:spPr>
          <a:xfrm>
            <a:off x="645087" y="1598199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889825" y="1598199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83" name="TextBox 82"/>
          <p:cNvSpPr txBox="1"/>
          <p:nvPr/>
        </p:nvSpPr>
        <p:spPr>
          <a:xfrm>
            <a:off x="6907029" y="1615918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98" name="TextBox 97"/>
          <p:cNvSpPr txBox="1"/>
          <p:nvPr/>
        </p:nvSpPr>
        <p:spPr>
          <a:xfrm>
            <a:off x="5427874" y="1615918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99" name="TextBox 98"/>
          <p:cNvSpPr txBox="1"/>
          <p:nvPr/>
        </p:nvSpPr>
        <p:spPr>
          <a:xfrm>
            <a:off x="6048178" y="1627183"/>
            <a:ext cx="214910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100" name="TextBox 99"/>
          <p:cNvSpPr txBox="1"/>
          <p:nvPr/>
        </p:nvSpPr>
        <p:spPr>
          <a:xfrm>
            <a:off x="4454228" y="1602940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102" name="TextBox 101"/>
          <p:cNvSpPr txBox="1"/>
          <p:nvPr/>
        </p:nvSpPr>
        <p:spPr>
          <a:xfrm>
            <a:off x="3633582" y="1621165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103" name="TextBox 102"/>
          <p:cNvSpPr txBox="1"/>
          <p:nvPr/>
        </p:nvSpPr>
        <p:spPr>
          <a:xfrm>
            <a:off x="3878320" y="1621165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7535982" y="1621165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38" name="TextBox 37"/>
          <p:cNvSpPr txBox="1"/>
          <p:nvPr/>
        </p:nvSpPr>
        <p:spPr>
          <a:xfrm>
            <a:off x="1590202" y="3893789"/>
            <a:ext cx="409689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SS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2444230" y="1592930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  <p:sp>
        <p:nvSpPr>
          <p:cNvPr id="41" name="TextBox 40"/>
          <p:cNvSpPr txBox="1"/>
          <p:nvPr/>
        </p:nvSpPr>
        <p:spPr>
          <a:xfrm>
            <a:off x="3144894" y="1611499"/>
            <a:ext cx="20199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F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690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2"/>
          <p:cNvSpPr txBox="1">
            <a:spLocks noChangeArrowheads="1"/>
          </p:cNvSpPr>
          <p:nvPr/>
        </p:nvSpPr>
        <p:spPr bwMode="auto">
          <a:xfrm>
            <a:off x="587624" y="0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lang="en-US" altLang="en-US" sz="2600" dirty="0" smtClean="0">
                <a:solidFill>
                  <a:srgbClr val="538135"/>
                </a:solidFill>
                <a:latin typeface="Calibri Light" panose="020F0302020204030204" pitchFamily="34" charset="0"/>
              </a:rPr>
              <a:t>Religious Education – Year 11 Assessment (MIG) Rationale </a:t>
            </a:r>
            <a:endParaRPr lang="en-US" altLang="en-US" sz="1400" dirty="0" smtClean="0">
              <a:solidFill>
                <a:srgbClr val="5B9BD5"/>
              </a:solidFill>
              <a:latin typeface="Calibri Light" panose="020F03020202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748953"/>
              </p:ext>
            </p:extLst>
          </p:nvPr>
        </p:nvGraphicFramePr>
        <p:xfrm>
          <a:off x="252577" y="1374341"/>
          <a:ext cx="9533106" cy="23419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0771">
                  <a:extLst>
                    <a:ext uri="{9D8B030D-6E8A-4147-A177-3AD203B41FA5}">
                      <a16:colId xmlns:a16="http://schemas.microsoft.com/office/drawing/2014/main" val="276405610"/>
                    </a:ext>
                  </a:extLst>
                </a:gridCol>
                <a:gridCol w="5521748">
                  <a:extLst>
                    <a:ext uri="{9D8B030D-6E8A-4147-A177-3AD203B41FA5}">
                      <a16:colId xmlns:a16="http://schemas.microsoft.com/office/drawing/2014/main" val="2057694696"/>
                    </a:ext>
                  </a:extLst>
                </a:gridCol>
                <a:gridCol w="3030587">
                  <a:extLst>
                    <a:ext uri="{9D8B030D-6E8A-4147-A177-3AD203B41FA5}">
                      <a16:colId xmlns:a16="http://schemas.microsoft.com/office/drawing/2014/main" val="450241128"/>
                    </a:ext>
                  </a:extLst>
                </a:gridCol>
              </a:tblGrid>
              <a:tr h="307067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Assessment</a:t>
                      </a:r>
                      <a:r>
                        <a:rPr lang="en-US" sz="1200" baseline="0" dirty="0" smtClean="0"/>
                        <a:t> 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Rationale</a:t>
                      </a:r>
                      <a:r>
                        <a:rPr lang="en-US" sz="1200" baseline="0" dirty="0" smtClean="0"/>
                        <a:t>  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/>
                        <a:t>Feedback </a:t>
                      </a:r>
                      <a:endParaRPr lang="en-GB" sz="12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611503"/>
                  </a:ext>
                </a:extLst>
              </a:tr>
              <a:tr h="637358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Baseline</a:t>
                      </a:r>
                      <a:r>
                        <a:rPr lang="en-US" sz="1200" baseline="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</a:t>
                      </a:r>
                      <a:r>
                        <a:rPr lang="en-US" sz="1200" baseline="0" dirty="0" smtClean="0"/>
                        <a:t> baseline assessment is designed to assess the </a:t>
                      </a:r>
                      <a:r>
                        <a:rPr lang="en-US" sz="1200" b="1" baseline="0" dirty="0" smtClean="0"/>
                        <a:t>prior knowledge and skills </a:t>
                      </a:r>
                      <a:r>
                        <a:rPr lang="en-US" sz="1200" baseline="0" dirty="0" smtClean="0"/>
                        <a:t>needed to access the topic.  The results of this allows staff to adapt their planning to add in extra teaching if foundational knowledge is missing or contains misconceptions. 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Self/Peer Assessed – Teacher analysis of scores</a:t>
                      </a:r>
                      <a:r>
                        <a:rPr lang="en-US" sz="1200" baseline="0" dirty="0" smtClean="0"/>
                        <a:t> &amp; misconceptions </a:t>
                      </a:r>
                      <a:r>
                        <a:rPr lang="en-US" sz="1200" dirty="0" smtClean="0"/>
                        <a:t>for responsive planning.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7417596"/>
                  </a:ext>
                </a:extLst>
              </a:tr>
              <a:tr h="75467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Vocab</a:t>
                      </a:r>
                      <a:r>
                        <a:rPr lang="en-US" sz="1200" baseline="0" dirty="0" smtClean="0"/>
                        <a:t>ulary Test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This assesses the</a:t>
                      </a:r>
                      <a:r>
                        <a:rPr lang="en-US" sz="1200" baseline="0" dirty="0" smtClean="0"/>
                        <a:t> recall of the key religious (disciplinary) words for the topic and will test </a:t>
                      </a:r>
                      <a:r>
                        <a:rPr lang="en-US" sz="1200" b="1" baseline="0" dirty="0" smtClean="0"/>
                        <a:t>spelling, definitions and the application</a:t>
                      </a:r>
                      <a:r>
                        <a:rPr lang="en-US" sz="1200" baseline="0" dirty="0" smtClean="0"/>
                        <a:t> of the words being used in the correct context.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/>
                        <a:t>Self/Peer Assessed – Teacher analysis of scores</a:t>
                      </a:r>
                      <a:r>
                        <a:rPr lang="en-US" sz="1200" baseline="0" dirty="0" smtClean="0"/>
                        <a:t> &amp; misconceptions </a:t>
                      </a:r>
                      <a:r>
                        <a:rPr lang="en-US" sz="1200" dirty="0" smtClean="0"/>
                        <a:t>for responsive planning. </a:t>
                      </a:r>
                      <a:endParaRPr lang="en-GB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1118267"/>
                  </a:ext>
                </a:extLst>
              </a:tr>
              <a:tr h="637358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Hinge Question 1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</a:t>
                      </a:r>
                      <a:r>
                        <a:rPr lang="en-US" sz="1200" baseline="0" dirty="0" smtClean="0"/>
                        <a:t> hinge point assessment is when students reach a pivotal point in learning where they are able to demonstrate a range of components such as </a:t>
                      </a:r>
                      <a:r>
                        <a:rPr lang="en-US" sz="1200" b="1" baseline="0" dirty="0" smtClean="0"/>
                        <a:t>knowledge and skills </a:t>
                      </a:r>
                      <a:r>
                        <a:rPr lang="en-US" sz="1200" baseline="0" dirty="0" smtClean="0"/>
                        <a:t>to be assessed.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Teache</a:t>
                      </a:r>
                      <a:r>
                        <a:rPr lang="en-US" sz="1200" baseline="0" dirty="0" smtClean="0"/>
                        <a:t>r Marked – Feedback given as score and percentage with a specific target and action based on knowledge and skills.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49853649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6091" y="924127"/>
            <a:ext cx="912454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Year 11 RE Half Term 1, 2 &amp; 3 will be</a:t>
            </a:r>
            <a:r>
              <a:rPr lang="en-US" dirty="0"/>
              <a:t> </a:t>
            </a:r>
            <a:r>
              <a:rPr lang="en-US" dirty="0" smtClean="0"/>
              <a:t>assessment as detailed below: </a:t>
            </a:r>
            <a:endParaRPr lang="en-GB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5729717"/>
              </p:ext>
            </p:extLst>
          </p:nvPr>
        </p:nvGraphicFramePr>
        <p:xfrm>
          <a:off x="262647" y="4233083"/>
          <a:ext cx="9474740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3038">
                  <a:extLst>
                    <a:ext uri="{9D8B030D-6E8A-4147-A177-3AD203B41FA5}">
                      <a16:colId xmlns:a16="http://schemas.microsoft.com/office/drawing/2014/main" val="4065362839"/>
                    </a:ext>
                  </a:extLst>
                </a:gridCol>
                <a:gridCol w="4920330">
                  <a:extLst>
                    <a:ext uri="{9D8B030D-6E8A-4147-A177-3AD203B41FA5}">
                      <a16:colId xmlns:a16="http://schemas.microsoft.com/office/drawing/2014/main" val="2393354196"/>
                    </a:ext>
                  </a:extLst>
                </a:gridCol>
                <a:gridCol w="3591372">
                  <a:extLst>
                    <a:ext uri="{9D8B030D-6E8A-4147-A177-3AD203B41FA5}">
                      <a16:colId xmlns:a16="http://schemas.microsoft.com/office/drawing/2014/main" val="2626999075"/>
                    </a:ext>
                  </a:extLst>
                </a:gridCol>
              </a:tblGrid>
              <a:tr h="637358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End of unit Assessment</a:t>
                      </a:r>
                      <a:r>
                        <a:rPr lang="en-US" sz="1200" baseline="0" dirty="0" smtClean="0"/>
                        <a:t>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End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dirty="0" smtClean="0"/>
                        <a:t>of unit assessments</a:t>
                      </a:r>
                      <a:r>
                        <a:rPr lang="en-US" sz="1200" baseline="0" dirty="0" smtClean="0"/>
                        <a:t> are </a:t>
                      </a:r>
                      <a:r>
                        <a:rPr lang="en-US" sz="1200" b="1" baseline="0" dirty="0" smtClean="0"/>
                        <a:t>SYNOPTIC</a:t>
                      </a:r>
                      <a:r>
                        <a:rPr lang="en-US" sz="1200" baseline="0" dirty="0" smtClean="0"/>
                        <a:t> so test on the knowledge and skills from the current topic and previous topics including </a:t>
                      </a:r>
                      <a:r>
                        <a:rPr lang="en-US" sz="1200" b="1" baseline="0" dirty="0" smtClean="0"/>
                        <a:t>previous years learning </a:t>
                      </a:r>
                      <a:r>
                        <a:rPr lang="en-US" sz="1200" baseline="0" dirty="0" smtClean="0"/>
                        <a:t>so that we can check the learning over time and will have a range of questions to test students on their outline, explain and evaluate skills. 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Teache</a:t>
                      </a:r>
                      <a:r>
                        <a:rPr lang="en-US" sz="1200" baseline="0" dirty="0" smtClean="0"/>
                        <a:t>r Marked – Feedback given as score and percentage with a specific target and action based on knowledge and skills.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2706053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326092" y="3797125"/>
            <a:ext cx="912454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Year 11 RE Half Term 1 will have SYNOPTIC assessments as detailed below: 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26090" y="5122669"/>
            <a:ext cx="912454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Year 11 RE Half Term 2 + 3  will have SYNOPTIC assessment as detailed below: </a:t>
            </a:r>
            <a:endParaRPr lang="en-GB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786012"/>
              </p:ext>
            </p:extLst>
          </p:nvPr>
        </p:nvGraphicFramePr>
        <p:xfrm>
          <a:off x="262647" y="5572883"/>
          <a:ext cx="9474740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4766">
                  <a:extLst>
                    <a:ext uri="{9D8B030D-6E8A-4147-A177-3AD203B41FA5}">
                      <a16:colId xmlns:a16="http://schemas.microsoft.com/office/drawing/2014/main" val="3845770694"/>
                    </a:ext>
                  </a:extLst>
                </a:gridCol>
                <a:gridCol w="5487942">
                  <a:extLst>
                    <a:ext uri="{9D8B030D-6E8A-4147-A177-3AD203B41FA5}">
                      <a16:colId xmlns:a16="http://schemas.microsoft.com/office/drawing/2014/main" val="3588782692"/>
                    </a:ext>
                  </a:extLst>
                </a:gridCol>
                <a:gridCol w="3012032">
                  <a:extLst>
                    <a:ext uri="{9D8B030D-6E8A-4147-A177-3AD203B41FA5}">
                      <a16:colId xmlns:a16="http://schemas.microsoft.com/office/drawing/2014/main" val="2867804025"/>
                    </a:ext>
                  </a:extLst>
                </a:gridCol>
              </a:tblGrid>
              <a:tr h="637358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Mock Exams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Mock exams are </a:t>
                      </a:r>
                      <a:r>
                        <a:rPr lang="en-US" sz="1200" b="1" baseline="0" dirty="0" smtClean="0"/>
                        <a:t>SYNOPTIC</a:t>
                      </a:r>
                      <a:r>
                        <a:rPr lang="en-US" sz="1200" baseline="0" dirty="0" smtClean="0"/>
                        <a:t> so test on the knowledge and skills from </a:t>
                      </a:r>
                      <a:r>
                        <a:rPr lang="en-US" sz="1200" b="1" baseline="0" dirty="0" smtClean="0">
                          <a:solidFill>
                            <a:srgbClr val="FF0000"/>
                          </a:solidFill>
                        </a:rPr>
                        <a:t>all GCSE topics </a:t>
                      </a:r>
                      <a:r>
                        <a:rPr lang="en-US" sz="1200" baseline="0" dirty="0" smtClean="0"/>
                        <a:t>using real or mock exam papers so that we can check the knowledge skill, timing and exam skills of outline, explain and evaluate skills.  This will be three exam papers – Catholic Christianity (1hr 45 </a:t>
                      </a:r>
                      <a:r>
                        <a:rPr lang="en-US" sz="1200" baseline="0" dirty="0" err="1" smtClean="0"/>
                        <a:t>mins</a:t>
                      </a:r>
                      <a:r>
                        <a:rPr lang="en-US" sz="1200" baseline="0" dirty="0" smtClean="0"/>
                        <a:t>), Judaism (50 </a:t>
                      </a:r>
                      <a:r>
                        <a:rPr lang="en-US" sz="1200" baseline="0" dirty="0" err="1" smtClean="0"/>
                        <a:t>mins</a:t>
                      </a:r>
                      <a:r>
                        <a:rPr lang="en-US" sz="1200" baseline="0" dirty="0" smtClean="0"/>
                        <a:t>) and Philosophy &amp; Ethics (50 </a:t>
                      </a:r>
                      <a:r>
                        <a:rPr lang="en-US" sz="1200" baseline="0" dirty="0" err="1" smtClean="0"/>
                        <a:t>mins</a:t>
                      </a:r>
                      <a:r>
                        <a:rPr lang="en-US" sz="1200" baseline="0" dirty="0" smtClean="0"/>
                        <a:t>).  This is the best assessment of how a student will do in their final exam.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Teache</a:t>
                      </a:r>
                      <a:r>
                        <a:rPr lang="en-US" sz="1200" baseline="0" dirty="0" smtClean="0"/>
                        <a:t>r Marked – Feedback given as score and percentage with a specific target and action based on knowledge and skills.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36125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379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42"/>
          <p:cNvSpPr txBox="1">
            <a:spLocks noChangeArrowheads="1"/>
          </p:cNvSpPr>
          <p:nvPr/>
        </p:nvSpPr>
        <p:spPr bwMode="auto">
          <a:xfrm>
            <a:off x="587624" y="0"/>
            <a:ext cx="8863012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200"/>
              </a:spcAft>
              <a:buClrTx/>
              <a:buSzTx/>
              <a:buFontTx/>
              <a:buNone/>
              <a:tabLst/>
            </a:pPr>
            <a:r>
              <a:rPr lang="en-US" altLang="en-US" sz="2600" dirty="0" smtClean="0">
                <a:solidFill>
                  <a:srgbClr val="538135"/>
                </a:solidFill>
                <a:latin typeface="Calibri Light" panose="020F0302020204030204" pitchFamily="34" charset="0"/>
              </a:rPr>
              <a:t>Religious Education – Year 11 Assessment (MIG) Rationale </a:t>
            </a:r>
            <a:endParaRPr lang="en-US" altLang="en-US" sz="1400" dirty="0" smtClean="0">
              <a:solidFill>
                <a:srgbClr val="5B9BD5"/>
              </a:solidFill>
              <a:latin typeface="Calibri Light" panose="020F030202020403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7493184"/>
              </p:ext>
            </p:extLst>
          </p:nvPr>
        </p:nvGraphicFramePr>
        <p:xfrm>
          <a:off x="433921" y="1291822"/>
          <a:ext cx="9142785" cy="305026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4635">
                  <a:extLst>
                    <a:ext uri="{9D8B030D-6E8A-4147-A177-3AD203B41FA5}">
                      <a16:colId xmlns:a16="http://schemas.microsoft.com/office/drawing/2014/main" val="276405610"/>
                    </a:ext>
                  </a:extLst>
                </a:gridCol>
                <a:gridCol w="4735286">
                  <a:extLst>
                    <a:ext uri="{9D8B030D-6E8A-4147-A177-3AD203B41FA5}">
                      <a16:colId xmlns:a16="http://schemas.microsoft.com/office/drawing/2014/main" val="2057694696"/>
                    </a:ext>
                  </a:extLst>
                </a:gridCol>
                <a:gridCol w="3322864">
                  <a:extLst>
                    <a:ext uri="{9D8B030D-6E8A-4147-A177-3AD203B41FA5}">
                      <a16:colId xmlns:a16="http://schemas.microsoft.com/office/drawing/2014/main" val="450241128"/>
                    </a:ext>
                  </a:extLst>
                </a:gridCol>
              </a:tblGrid>
              <a:tr h="3070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Assessment</a:t>
                      </a:r>
                      <a:r>
                        <a:rPr lang="en-US" sz="1400" baseline="0" dirty="0" smtClean="0"/>
                        <a:t> </a:t>
                      </a:r>
                      <a:endParaRPr lang="en-GB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Rationale</a:t>
                      </a:r>
                      <a:r>
                        <a:rPr lang="en-US" sz="1400" baseline="0" dirty="0" smtClean="0"/>
                        <a:t> </a:t>
                      </a:r>
                      <a:endParaRPr lang="en-GB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Feedback </a:t>
                      </a:r>
                      <a:endParaRPr lang="en-GB" sz="14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2611503"/>
                  </a:ext>
                </a:extLst>
              </a:tr>
              <a:tr h="75467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Hinge Question 1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</a:t>
                      </a:r>
                      <a:r>
                        <a:rPr lang="en-US" sz="1200" baseline="0" dirty="0" smtClean="0"/>
                        <a:t> hinge point assessment is when students reach a pivotal point in learning where they are able to demonstrate a range of components such as </a:t>
                      </a:r>
                      <a:r>
                        <a:rPr lang="en-US" sz="1200" b="1" baseline="0" dirty="0" smtClean="0"/>
                        <a:t>knowledge and skills </a:t>
                      </a:r>
                      <a:r>
                        <a:rPr lang="en-US" sz="1200" baseline="0" dirty="0" smtClean="0"/>
                        <a:t>to be assessed.  At this stage in Year 11 this will be determined by class teachers based on the needs of students.  This may take the form of a particular skill that needs practice, an area of knowledge that students need to demonstrate progress on or might be full papers or sections of past papers.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Teache</a:t>
                      </a:r>
                      <a:r>
                        <a:rPr lang="en-US" sz="1200" baseline="0" dirty="0" smtClean="0"/>
                        <a:t>r Marked – Feedback given as score and percentage with a specific target and action based on knowledge and skills.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9099406"/>
                  </a:ext>
                </a:extLst>
              </a:tr>
              <a:tr h="754675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Hinge Question 2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</a:t>
                      </a:r>
                      <a:r>
                        <a:rPr lang="en-US" sz="1200" baseline="0" dirty="0" smtClean="0"/>
                        <a:t> hinge point assessment is when students reach a pivotal point in learning where they are able to demonstrate a range of components such as </a:t>
                      </a:r>
                      <a:r>
                        <a:rPr lang="en-US" sz="1200" b="1" baseline="0" dirty="0" smtClean="0"/>
                        <a:t>knowledge and skills </a:t>
                      </a:r>
                      <a:r>
                        <a:rPr lang="en-US" sz="1200" baseline="0" dirty="0" smtClean="0"/>
                        <a:t>to be assessed.  At this stage in Year 11 this will be determined by class teachers based on the needs of students.  This may take the form of a particular skill that needs practice, an area of knowledge that students need to demonstrate progress on or might be full papers or sections of past papers.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Teache</a:t>
                      </a:r>
                      <a:r>
                        <a:rPr lang="en-US" sz="1200" baseline="0" dirty="0" smtClean="0"/>
                        <a:t>r Marked – Feedback given as score and percentage with a specific target and action based on knowledge and skills. </a:t>
                      </a: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7536541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3920" y="840541"/>
            <a:ext cx="912454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In Year 11 RE Half Term 5 + 6  will have assessments as detailed below: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16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868</Words>
  <Application>Microsoft Office PowerPoint</Application>
  <PresentationFormat>A4 Paper (210x297 mm)</PresentationFormat>
  <Paragraphs>75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Simon Newby</dc:creator>
  <cp:lastModifiedBy>laura finley</cp:lastModifiedBy>
  <cp:revision>38</cp:revision>
  <dcterms:created xsi:type="dcterms:W3CDTF">2023-06-13T09:38:34Z</dcterms:created>
  <dcterms:modified xsi:type="dcterms:W3CDTF">2023-07-04T10:04:39Z</dcterms:modified>
</cp:coreProperties>
</file>