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72D4063F-AD84-4563-B067-8449F22DC0A8}">
  <a:tblStyle styleId="{72D4063F-AD84-4563-B067-8449F22DC0A8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28a040b38c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228a040b38c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228a040b38c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228a040b38c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228a040b38c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228a040b38c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228a040b38c_0_6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228a040b38c_0_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228a040b38c_0_7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228a040b38c_0_7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228a040b38c_0_8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228a040b38c_0_8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944700" y="172600"/>
            <a:ext cx="7254600" cy="4002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latin typeface="Comic Sans MS"/>
                <a:ea typeface="Comic Sans MS"/>
                <a:cs typeface="Comic Sans MS"/>
                <a:sym typeface="Comic Sans MS"/>
              </a:rPr>
              <a:t>Religious Education Disciplinary Skills for KS3</a:t>
            </a:r>
            <a:endParaRPr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5" name="Google Shape;55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20947" y="94338"/>
            <a:ext cx="732300" cy="55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56" name="Google Shape;56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5972" y="94350"/>
            <a:ext cx="732300" cy="5567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57" name="Google Shape;57;p13"/>
          <p:cNvGraphicFramePr/>
          <p:nvPr/>
        </p:nvGraphicFramePr>
        <p:xfrm>
          <a:off x="141525" y="6510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{72D4063F-AD84-4563-B067-8449F22DC0A8}</a:tableStyleId>
              </a:tblPr>
              <a:tblGrid>
                <a:gridCol w="1197275"/>
                <a:gridCol w="7663650"/>
              </a:tblGrid>
              <a:tr h="3213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Skill </a:t>
                      </a:r>
                      <a:endParaRPr sz="10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Explanation of successfully demonstrating this skill in RE </a:t>
                      </a:r>
                      <a:endParaRPr sz="10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D9D9D9"/>
                    </a:solidFill>
                  </a:tcPr>
                </a:tc>
              </a:tr>
              <a:tr h="6134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Scripture Referencing </a:t>
                      </a:r>
                      <a:endParaRPr sz="10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E066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To be able to</a:t>
                      </a:r>
                      <a:r>
                        <a:rPr lang="en" sz="1000">
                          <a:solidFill>
                            <a:srgbClr val="CC00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b="1" lang="en" sz="1000">
                          <a:solidFill>
                            <a:srgbClr val="CC00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find</a:t>
                      </a:r>
                      <a:r>
                        <a:rPr b="1"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scripture references for the Bible, Catechism, Tenakh, Torah and Papal </a:t>
                      </a: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Encyclicals</a:t>
                      </a: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endParaRPr sz="10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To be able to </a:t>
                      </a:r>
                      <a:r>
                        <a:rPr b="1" lang="en" sz="1000">
                          <a:solidFill>
                            <a:srgbClr val="CC00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give </a:t>
                      </a: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 correct reference for quotations or </a:t>
                      </a: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paraphrasing</a:t>
                      </a: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used from the </a:t>
                      </a: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Bible, Catechism, Tenakh, Torah and Papal Encyclicals.</a:t>
                      </a:r>
                      <a:endParaRPr sz="10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</a:tr>
              <a:tr h="6134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Scripture Analysis </a:t>
                      </a:r>
                      <a:endParaRPr sz="10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To be able to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analyse</a:t>
                      </a: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the meaning  of different scripture such as </a:t>
                      </a: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Bible, Catechism, Tenakh, Torah and Papal Encyclicals.</a:t>
                      </a: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by </a:t>
                      </a:r>
                      <a:r>
                        <a:rPr b="1"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considering the author, audience, time, purpose, context, typology, symbolism and alongside Catholic teaching and tradition.</a:t>
                      </a:r>
                      <a:endParaRPr b="1" sz="10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</a:tr>
              <a:tr h="7595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Understanding </a:t>
                      </a:r>
                      <a:endParaRPr sz="10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To be able to </a:t>
                      </a:r>
                      <a:r>
                        <a:rPr lang="en" sz="1000">
                          <a:solidFill>
                            <a:srgbClr val="FF99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</a:t>
                      </a:r>
                      <a:r>
                        <a:rPr b="1" lang="en" sz="1000">
                          <a:solidFill>
                            <a:srgbClr val="FF99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ecall, state, select, identify</a:t>
                      </a:r>
                      <a:r>
                        <a:rPr lang="en" sz="1000">
                          <a:solidFill>
                            <a:srgbClr val="FF99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relevant pieces of knowledge and </a:t>
                      </a:r>
                      <a:r>
                        <a:rPr b="1" lang="en" sz="1000">
                          <a:solidFill>
                            <a:srgbClr val="FF99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develop</a:t>
                      </a:r>
                      <a:r>
                        <a:rPr b="1" lang="en" sz="1000">
                          <a:solidFill>
                            <a:srgbClr val="F4CCCC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them further in relation to the question of why, how, importance using connectives like because, therefore, as a result, without which. To be able to link answers to </a:t>
                      </a:r>
                      <a:r>
                        <a:rPr b="1" lang="en" sz="1000">
                          <a:solidFill>
                            <a:srgbClr val="FF99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evidence </a:t>
                      </a: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found in scriptures such as Bible, Torah, Tenakh, Catechism.  This must correctly </a:t>
                      </a:r>
                      <a:r>
                        <a:rPr b="1" lang="en" sz="1000">
                          <a:solidFill>
                            <a:srgbClr val="FF99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identify the Source</a:t>
                      </a:r>
                      <a:r>
                        <a:rPr lang="en" sz="1000">
                          <a:solidFill>
                            <a:srgbClr val="FF99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of the evidence and </a:t>
                      </a:r>
                      <a:r>
                        <a:rPr b="1" lang="en" sz="1000">
                          <a:solidFill>
                            <a:srgbClr val="FF99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make accurate links </a:t>
                      </a: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between the evidence and the question.</a:t>
                      </a:r>
                      <a:endParaRPr sz="1000">
                        <a:solidFill>
                          <a:schemeClr val="dk1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</a:tr>
              <a:tr h="9056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Discernment </a:t>
                      </a:r>
                      <a:endParaRPr sz="10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To be able to make </a:t>
                      </a:r>
                      <a:r>
                        <a:rPr b="1" lang="en" sz="1000">
                          <a:solidFill>
                            <a:srgbClr val="F1C232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inter religious comparisons</a:t>
                      </a:r>
                      <a:r>
                        <a:rPr b="1" lang="en" sz="1000">
                          <a:solidFill>
                            <a:srgbClr val="FF99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between the religions and give </a:t>
                      </a:r>
                      <a:r>
                        <a:rPr b="1" lang="en" sz="1000">
                          <a:solidFill>
                            <a:srgbClr val="F1C232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similarities</a:t>
                      </a:r>
                      <a:r>
                        <a:rPr lang="en" sz="1000">
                          <a:solidFill>
                            <a:srgbClr val="F1C232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and </a:t>
                      </a:r>
                      <a:r>
                        <a:rPr b="1" lang="en" sz="1000">
                          <a:solidFill>
                            <a:srgbClr val="F1C232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differences</a:t>
                      </a: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between them. </a:t>
                      </a: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To be able to make </a:t>
                      </a:r>
                      <a:r>
                        <a:rPr b="1" lang="en" sz="1000">
                          <a:solidFill>
                            <a:srgbClr val="6AA84F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</a:t>
                      </a:r>
                      <a:r>
                        <a:rPr b="1" lang="en" sz="1000">
                          <a:solidFill>
                            <a:srgbClr val="F1C232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nterdenominational comparisons</a:t>
                      </a:r>
                      <a:r>
                        <a:rPr lang="en" sz="1000">
                          <a:solidFill>
                            <a:srgbClr val="F1C232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between different types of Christians or other faiths and explain</a:t>
                      </a:r>
                      <a:r>
                        <a:rPr lang="en" sz="1000">
                          <a:solidFill>
                            <a:srgbClr val="F1C232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b="1" lang="en" sz="1000">
                          <a:solidFill>
                            <a:srgbClr val="F1C232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differences </a:t>
                      </a: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in belief, recognition of authority, ways to worship, practice of rituals and festivals celebrated. To be able to </a:t>
                      </a:r>
                      <a:r>
                        <a:rPr b="1" lang="en" sz="1000">
                          <a:solidFill>
                            <a:srgbClr val="F1C232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assess </a:t>
                      </a:r>
                      <a:r>
                        <a:rPr lang="en" sz="1000">
                          <a:solidFill>
                            <a:srgbClr val="F1C232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or </a:t>
                      </a:r>
                      <a:r>
                        <a:rPr b="1" lang="en" sz="1000">
                          <a:solidFill>
                            <a:srgbClr val="F1C232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critically analyse </a:t>
                      </a:r>
                      <a:r>
                        <a:rPr lang="en" sz="1000">
                          <a:solidFill>
                            <a:srgbClr val="F1C232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 </a:t>
                      </a:r>
                      <a:r>
                        <a:rPr b="1" lang="en" sz="1000">
                          <a:solidFill>
                            <a:srgbClr val="F1C232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importance, accuracy or authority</a:t>
                      </a:r>
                      <a:r>
                        <a:rPr lang="en" sz="1000">
                          <a:solidFill>
                            <a:srgbClr val="F1C232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lang="en" sz="10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of the beliefs &amp; practices.  To consider divergent Christian, Jewish and religious perspectives to reach a</a:t>
                      </a:r>
                      <a:r>
                        <a:rPr lang="en" sz="1000">
                          <a:solidFill>
                            <a:srgbClr val="F1C232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b="1" lang="en" sz="1000">
                          <a:solidFill>
                            <a:srgbClr val="F1C232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justified personal conclusion</a:t>
                      </a:r>
                      <a:r>
                        <a:rPr lang="en" sz="1000">
                          <a:solidFill>
                            <a:srgbClr val="F1C232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. </a:t>
                      </a:r>
                      <a:endParaRPr sz="1000">
                        <a:solidFill>
                          <a:srgbClr val="F1C232"/>
                        </a:solidFill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</a:tr>
              <a:tr h="613475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Responding </a:t>
                      </a:r>
                      <a:endParaRPr sz="10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To be able to </a:t>
                      </a:r>
                      <a:r>
                        <a:rPr b="1" lang="en" sz="1000">
                          <a:solidFill>
                            <a:srgbClr val="6AA84F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recognise, identify, interpret, appraise, create or take action</a:t>
                      </a: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in solidarity of the impact that </a:t>
                      </a: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religious</a:t>
                      </a: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belief has on the world around us.  Including the</a:t>
                      </a:r>
                      <a:r>
                        <a:rPr b="1" lang="en" sz="1000">
                          <a:solidFill>
                            <a:srgbClr val="6AA84F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influence and impact</a:t>
                      </a: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on the arts, Politics, Law, the </a:t>
                      </a: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environment</a:t>
                      </a: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, ethics, </a:t>
                      </a: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organisations</a:t>
                      </a: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, individuals, </a:t>
                      </a: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religious</a:t>
                      </a: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practice &amp; </a:t>
                      </a: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celebration</a:t>
                      </a: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across</a:t>
                      </a: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the world.  </a:t>
                      </a:r>
                      <a:endParaRPr sz="10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</a:tr>
              <a:tr h="36875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Spirituality </a:t>
                      </a:r>
                      <a:endParaRPr sz="10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To be able to </a:t>
                      </a:r>
                      <a:r>
                        <a:rPr b="1" lang="en" sz="1000">
                          <a:solidFill>
                            <a:srgbClr val="38761D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recognise, engage with and develop</a:t>
                      </a:r>
                      <a:r>
                        <a:rPr lang="en" sz="10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my own sense of personal spirituality. </a:t>
                      </a:r>
                      <a:endParaRPr sz="10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/>
          <p:nvPr/>
        </p:nvSpPr>
        <p:spPr>
          <a:xfrm>
            <a:off x="944700" y="172600"/>
            <a:ext cx="7254600" cy="4002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latin typeface="Comic Sans MS"/>
                <a:ea typeface="Comic Sans MS"/>
                <a:cs typeface="Comic Sans MS"/>
                <a:sym typeface="Comic Sans MS"/>
              </a:rPr>
              <a:t>Religious Education Disciplinary Skills for KS3</a:t>
            </a:r>
            <a:endParaRPr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3" name="Google Shape;63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20947" y="94338"/>
            <a:ext cx="732300" cy="55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4" name="Google Shape;64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5972" y="94350"/>
            <a:ext cx="732300" cy="5567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65" name="Google Shape;65;p14"/>
          <p:cNvGraphicFramePr/>
          <p:nvPr/>
        </p:nvGraphicFramePr>
        <p:xfrm>
          <a:off x="82713" y="6990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{72D4063F-AD84-4563-B067-8449F22DC0A8}</a:tableStyleId>
              </a:tblPr>
              <a:tblGrid>
                <a:gridCol w="1068400"/>
                <a:gridCol w="7910175"/>
              </a:tblGrid>
              <a:tr h="3871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Skill </a:t>
                      </a:r>
                      <a:endParaRPr sz="13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Scripture 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Referencing </a:t>
                      </a:r>
                      <a:endParaRPr sz="13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D9D9D9"/>
                    </a:solidFill>
                  </a:tcPr>
                </a:tc>
              </a:tr>
              <a:tr h="5956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5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SR 1 </a:t>
                      </a:r>
                      <a:endParaRPr sz="15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E066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accurately </a:t>
                      </a:r>
                      <a:r>
                        <a:rPr b="1"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cite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a source of wisdom using the name of the </a:t>
                      </a:r>
                      <a:r>
                        <a:rPr b="1"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monograph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(book) (Bible, Catechism, Torah, Tenakh) </a:t>
                      </a:r>
                      <a:endParaRPr sz="13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</a:tr>
              <a:tr h="6292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5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SR 2</a:t>
                      </a:r>
                      <a:endParaRPr sz="1300"/>
                    </a:p>
                  </a:txBody>
                  <a:tcPr marT="91425" marB="91425" marR="91425" marL="91425"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accurately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find and cite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a source of wisdom using the name of the monograph (book),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chapter and verse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(Bible, Torah, Tenakh) and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paragraph 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number (Catechism) </a:t>
                      </a:r>
                      <a:endParaRPr sz="13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</a:tr>
              <a:tr h="6559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5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SR 3</a:t>
                      </a:r>
                      <a:endParaRPr sz="1300"/>
                    </a:p>
                  </a:txBody>
                  <a:tcPr marT="91425" marB="91425" marR="91425" marL="91425"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accurately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find, cite and shorten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a source of wisdom using the name of the monograph (book), chapter and verse (Bible, Torah, Tenakh) and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paragraph 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number (Catechism) </a:t>
                      </a:r>
                      <a:endParaRPr sz="1300"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8041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5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SR 4</a:t>
                      </a:r>
                      <a:endParaRPr sz="1300"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find, cite, shorten and apply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a relevant Bible/Torah/Tenakh or Catechism quotation in written/oral answers with accurate citation of book, chapter and verse (Bible) or title,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pillar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and paragraph number (Catechism) </a:t>
                      </a:r>
                      <a:endParaRPr sz="13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956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5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SR 5</a:t>
                      </a:r>
                      <a:endParaRPr sz="1300"/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accurately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find, cite, shorten and apply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a relevant </a:t>
                      </a:r>
                      <a:r>
                        <a:rPr b="1"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Papal Encyclical 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using Pope’s name, Document name in Latin (document in English), Paragraph. </a:t>
                      </a:r>
                      <a:endParaRPr sz="13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5379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5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SR 6 </a:t>
                      </a:r>
                      <a:endParaRPr sz="1300"/>
                    </a:p>
                  </a:txBody>
                  <a:tcPr marT="91425" marB="91425" marR="91425" marL="91425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accurately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find, cite, shorten and apply 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relevant Code of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Canon Law using C. CC. 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abbreviations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and relevant Section Symbols (§). </a:t>
                      </a:r>
                      <a:endParaRPr sz="13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5"/>
          <p:cNvSpPr txBox="1"/>
          <p:nvPr/>
        </p:nvSpPr>
        <p:spPr>
          <a:xfrm>
            <a:off x="944700" y="172600"/>
            <a:ext cx="7254600" cy="4002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latin typeface="Comic Sans MS"/>
                <a:ea typeface="Comic Sans MS"/>
                <a:cs typeface="Comic Sans MS"/>
                <a:sym typeface="Comic Sans MS"/>
              </a:rPr>
              <a:t>Religious Education Disciplinary Skills for KS3</a:t>
            </a:r>
            <a:endParaRPr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71" name="Google Shape;71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20947" y="94338"/>
            <a:ext cx="732300" cy="55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2" name="Google Shape;72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5972" y="94350"/>
            <a:ext cx="732300" cy="5567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73" name="Google Shape;73;p15"/>
          <p:cNvGraphicFramePr/>
          <p:nvPr/>
        </p:nvGraphicFramePr>
        <p:xfrm>
          <a:off x="90363" y="7614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{72D4063F-AD84-4563-B067-8449F22DC0A8}</a:tableStyleId>
              </a:tblPr>
              <a:tblGrid>
                <a:gridCol w="1214475"/>
                <a:gridCol w="7773600"/>
              </a:tblGrid>
              <a:tr h="3920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Skill </a:t>
                      </a:r>
                      <a:endParaRPr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Scripture</a:t>
                      </a:r>
                      <a:r>
                        <a:rPr lang="en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Analysis </a:t>
                      </a:r>
                      <a:endParaRPr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D9D9D9"/>
                    </a:solidFill>
                  </a:tcPr>
                </a:tc>
              </a:tr>
              <a:tr h="5929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SA 1 </a:t>
                      </a:r>
                      <a:endParaRPr sz="11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E066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outline 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 meaning of a piece of scripture in</a:t>
                      </a:r>
                      <a:r>
                        <a:rPr b="1"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isolation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(Bible, Torah, Tenakh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&amp; Catechism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) using the definition of the words to 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support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my answer. </a:t>
                      </a:r>
                      <a:endParaRPr sz="13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</a:tr>
              <a:tr h="769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SA 2</a:t>
                      </a:r>
                      <a:endParaRPr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explain 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meaning from a piece of scripture</a:t>
                      </a:r>
                      <a:r>
                        <a:rPr b="1"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(Bible, Torah, Tenakh &amp; Catechism) in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connection 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to the complete story/chapter/paragraph, the wider life &amp; teachings of Jesus/ Church or my learning from the current topic) </a:t>
                      </a:r>
                      <a:endParaRPr sz="13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</a:tr>
              <a:tr h="5929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SA 3</a:t>
                      </a:r>
                      <a:endParaRPr b="1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analyse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the meaning of scripture (Bible, Torah, Tenakh &amp; Catechism) considering the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symbolism or metaphors 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it uses and how that affects the meaning. </a:t>
                      </a:r>
                      <a:endParaRPr sz="13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</a:tr>
              <a:tr h="769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SA 4</a:t>
                      </a:r>
                      <a:endParaRPr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the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analyse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the meaning of scripture (Bible, Torah, Tenakh &amp; Catechism) considering how the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author and intended audience or historical and political context 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affects the meaning behind it. </a:t>
                      </a:r>
                      <a:endParaRPr sz="13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</a:tr>
              <a:tr h="5929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SA 5 </a:t>
                      </a:r>
                      <a:endParaRPr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analyse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the meaning of scripture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(Bible, Torah, Tenakh &amp; Catechism) considering the typology (connection from the OT to NT) and how that affects the meaning. </a:t>
                      </a:r>
                      <a:endParaRPr sz="13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</a:tr>
              <a:tr h="5929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SA 6</a:t>
                      </a:r>
                      <a:endParaRPr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critically analyse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the meaning of 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scripture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by </a:t>
                      </a:r>
                      <a:r>
                        <a:rPr b="1"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raising questions over its authority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considering the context, symbolism, author, audience and typology of the source. </a:t>
                      </a:r>
                      <a:endParaRPr sz="13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6"/>
          <p:cNvSpPr txBox="1"/>
          <p:nvPr/>
        </p:nvSpPr>
        <p:spPr>
          <a:xfrm>
            <a:off x="944700" y="172600"/>
            <a:ext cx="7254600" cy="4002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latin typeface="Comic Sans MS"/>
                <a:ea typeface="Comic Sans MS"/>
                <a:cs typeface="Comic Sans MS"/>
                <a:sym typeface="Comic Sans MS"/>
              </a:rPr>
              <a:t>Religious Education Disciplinary Skills for KS3</a:t>
            </a:r>
            <a:endParaRPr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79" name="Google Shape;7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20947" y="94338"/>
            <a:ext cx="732300" cy="55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0" name="Google Shape;80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5972" y="94350"/>
            <a:ext cx="732300" cy="5567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81" name="Google Shape;81;p16"/>
          <p:cNvGraphicFramePr/>
          <p:nvPr/>
        </p:nvGraphicFramePr>
        <p:xfrm>
          <a:off x="86413" y="7039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{72D4063F-AD84-4563-B067-8449F22DC0A8}</a:tableStyleId>
              </a:tblPr>
              <a:tblGrid>
                <a:gridCol w="1086025"/>
                <a:gridCol w="7885125"/>
              </a:tblGrid>
              <a:tr h="3774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Skill </a:t>
                      </a:r>
                      <a:endParaRPr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Understanding</a:t>
                      </a:r>
                      <a:endParaRPr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D9D9D9"/>
                    </a:solidFill>
                  </a:tcPr>
                </a:tc>
              </a:tr>
              <a:tr h="5799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U</a:t>
                      </a: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1 </a:t>
                      </a:r>
                      <a:endParaRPr sz="11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E066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accurately </a:t>
                      </a:r>
                      <a:r>
                        <a:rPr b="1"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recall, state and identify accurate 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information or 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vocabulary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about different religious beliefs, practices and teachings.</a:t>
                      </a:r>
                      <a:endParaRPr sz="13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</a:tr>
              <a:tr h="6605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U 2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develop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this knowledge further by using </a:t>
                      </a:r>
                      <a:r>
                        <a:rPr b="1"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connectives 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in my answers by explaining why, how, when, the importance of or the impact on something or someone. </a:t>
                      </a:r>
                      <a:endParaRPr sz="13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</a:tr>
              <a:tr h="7969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U 3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accurately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select and identify pieces of knowledge or vocabulary </a:t>
                      </a:r>
                      <a:r>
                        <a:rPr b="1"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relevant to the question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and 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accurately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develop answers with the why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, how, when, the importance of or 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impact on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something or someone.  </a:t>
                      </a:r>
                      <a:endParaRPr sz="13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</a:tr>
              <a:tr h="5799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U 4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provide accurate and relevant </a:t>
                      </a:r>
                      <a:r>
                        <a:rPr b="1"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evidence 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to support answers from a source of wisdom and authority such as the Bible, Torah, Tenakh or Catechism. </a:t>
                      </a:r>
                      <a:endParaRPr sz="13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</a:tr>
              <a:tr h="5799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U 5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provide accurate and relevant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evidence 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to support answers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from a source of wisdom and authority such as the Bible, Torah, Tenakh or Catechism 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and correctly identify the source.  </a:t>
                      </a:r>
                      <a:endParaRPr sz="13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</a:tr>
              <a:tr h="564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U 6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accurately express the perspectives, beliefs, ideas or opinions of </a:t>
                      </a:r>
                      <a:r>
                        <a:rPr b="1"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my own and others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using accurate knowledge, development and evidence from a source of wisdom and authority.  </a:t>
                      </a:r>
                      <a:endParaRPr sz="13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7"/>
          <p:cNvSpPr txBox="1"/>
          <p:nvPr/>
        </p:nvSpPr>
        <p:spPr>
          <a:xfrm>
            <a:off x="944700" y="172600"/>
            <a:ext cx="7254600" cy="4002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latin typeface="Comic Sans MS"/>
                <a:ea typeface="Comic Sans MS"/>
                <a:cs typeface="Comic Sans MS"/>
                <a:sym typeface="Comic Sans MS"/>
              </a:rPr>
              <a:t>Religious Education Disciplinary Skills for KS3</a:t>
            </a:r>
            <a:endParaRPr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87" name="Google Shape;87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20947" y="94338"/>
            <a:ext cx="732300" cy="55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8" name="Google Shape;88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5972" y="94350"/>
            <a:ext cx="732300" cy="5567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89" name="Google Shape;89;p17"/>
          <p:cNvGraphicFramePr/>
          <p:nvPr/>
        </p:nvGraphicFramePr>
        <p:xfrm>
          <a:off x="221713" y="7614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{72D4063F-AD84-4563-B067-8449F22DC0A8}</a:tableStyleId>
              </a:tblPr>
              <a:tblGrid>
                <a:gridCol w="1179800"/>
                <a:gridCol w="7551725"/>
              </a:tblGrid>
              <a:tr h="3944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Skill </a:t>
                      </a:r>
                      <a:endParaRPr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Discernment </a:t>
                      </a:r>
                      <a:endParaRPr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D9D9D9"/>
                    </a:solidFill>
                  </a:tcPr>
                </a:tc>
              </a:tr>
              <a:tr h="6176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</a:t>
                      </a: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1 </a:t>
                      </a:r>
                      <a:endParaRPr sz="11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E066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accurately </a:t>
                      </a:r>
                      <a:r>
                        <a:rPr b="1"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identify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b="1"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similarities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and </a:t>
                      </a:r>
                      <a:r>
                        <a:rPr b="1"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differences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between different </a:t>
                      </a:r>
                      <a:r>
                        <a:rPr b="1"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religious 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and</a:t>
                      </a:r>
                      <a:r>
                        <a:rPr b="1"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non </a:t>
                      </a:r>
                      <a:r>
                        <a:rPr b="1"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religious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beliefs, practices, teachings and ideas. </a:t>
                      </a:r>
                      <a:endParaRPr sz="13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</a:tr>
              <a:tr h="7223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 2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identify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similarities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and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differences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in belief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, practices, teachings and ideas 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between </a:t>
                      </a:r>
                      <a:r>
                        <a:rPr b="1"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interdenominational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groups within Christianity and Judaism. </a:t>
                      </a:r>
                      <a:endParaRPr sz="13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</a:tr>
              <a:tr h="6176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 3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explain 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similarities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and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differences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in belief, practices, teachings and ideas between both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religious 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and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non religious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b="1"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interdenominational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groups within Christianity and Judaism. </a:t>
                      </a:r>
                      <a:endParaRPr sz="13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</a:tr>
              <a:tr h="6176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 4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assess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and </a:t>
                      </a:r>
                      <a:r>
                        <a:rPr b="1"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evaluate (make judgements on)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the </a:t>
                      </a:r>
                      <a:r>
                        <a:rPr b="1"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importance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of and </a:t>
                      </a:r>
                      <a:r>
                        <a:rPr b="1"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impact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on those beliefs and practices for the religious believer, the religion as a whole, or the world. </a:t>
                      </a:r>
                      <a:endParaRPr sz="13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</a:tr>
              <a:tr h="6176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 5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assess and analyse the </a:t>
                      </a:r>
                      <a:r>
                        <a:rPr b="1"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accuracy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of beliefs and teachings and </a:t>
                      </a:r>
                      <a:r>
                        <a:rPr b="1"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challenge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different beliefs with evidence and sources of wisdom and authority.</a:t>
                      </a:r>
                      <a:endParaRPr sz="13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</a:tr>
              <a:tr h="6176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6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 6</a:t>
                      </a:r>
                      <a:endParaRPr/>
                    </a:p>
                  </a:txBody>
                  <a:tcPr marT="91425" marB="91425" marR="91425" marL="91425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critically </a:t>
                      </a:r>
                      <a:r>
                        <a:rPr b="1"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analyse</a:t>
                      </a: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different Christian, Jewish and other religious perspectives to reach a </a:t>
                      </a:r>
                      <a:r>
                        <a:rPr b="1"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justified personal conclusion.</a:t>
                      </a:r>
                      <a:endParaRPr b="1" sz="13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8"/>
          <p:cNvSpPr txBox="1"/>
          <p:nvPr/>
        </p:nvSpPr>
        <p:spPr>
          <a:xfrm>
            <a:off x="944700" y="172600"/>
            <a:ext cx="7254600" cy="4002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latin typeface="Comic Sans MS"/>
                <a:ea typeface="Comic Sans MS"/>
                <a:cs typeface="Comic Sans MS"/>
                <a:sym typeface="Comic Sans MS"/>
              </a:rPr>
              <a:t>Religious Education Disciplinary Skills for KS3</a:t>
            </a:r>
            <a:endParaRPr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95" name="Google Shape;95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20947" y="94338"/>
            <a:ext cx="732300" cy="55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96" name="Google Shape;96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5972" y="94350"/>
            <a:ext cx="732300" cy="5567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97" name="Google Shape;97;p18"/>
          <p:cNvGraphicFramePr/>
          <p:nvPr/>
        </p:nvGraphicFramePr>
        <p:xfrm>
          <a:off x="91725" y="7070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{72D4063F-AD84-4563-B067-8449F22DC0A8}</a:tableStyleId>
              </a:tblPr>
              <a:tblGrid>
                <a:gridCol w="719175"/>
                <a:gridCol w="8207800"/>
              </a:tblGrid>
              <a:tr h="3520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Skill </a:t>
                      </a:r>
                      <a:endParaRPr sz="13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Responding </a:t>
                      </a:r>
                      <a:endParaRPr sz="13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D9D9D9"/>
                    </a:solidFill>
                  </a:tcPr>
                </a:tc>
              </a:tr>
              <a:tr h="5211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</a:t>
                      </a:r>
                      <a:r>
                        <a:rPr lang="en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1 </a:t>
                      </a:r>
                      <a:endParaRPr sz="9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E066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5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25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identify</a:t>
                      </a:r>
                      <a:r>
                        <a:rPr lang="en" sz="125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lang="en" sz="125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where different forms of expression, individual action/opinion, organisations, celebrations, historical events, political ideals or practices are </a:t>
                      </a:r>
                      <a:r>
                        <a:rPr b="1" lang="en" sz="125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responses to or influenced by Christian belief.</a:t>
                      </a:r>
                      <a:r>
                        <a:rPr lang="en" sz="125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    </a:t>
                      </a:r>
                      <a:endParaRPr sz="125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</a:tr>
              <a:tr h="6971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 2</a:t>
                      </a:r>
                      <a:endParaRPr sz="12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25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25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explain how/why </a:t>
                      </a:r>
                      <a:r>
                        <a:rPr lang="en" sz="125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different forms of expression, individual action/opinion, organisations, celebrations, historical events, political ideals or practices are a </a:t>
                      </a:r>
                      <a:r>
                        <a:rPr b="1" lang="en" sz="125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response to or influenced by specific religious belief (Christian, Catholic, Jewish) </a:t>
                      </a:r>
                      <a:r>
                        <a:rPr lang="en" sz="125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endParaRPr sz="125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/>
                </a:tc>
              </a:tr>
              <a:tr h="5984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 3</a:t>
                      </a:r>
                      <a:endParaRPr sz="12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25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25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construct </a:t>
                      </a:r>
                      <a:r>
                        <a:rPr lang="en" sz="125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an my own </a:t>
                      </a:r>
                      <a:r>
                        <a:rPr b="1" lang="en" sz="125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personal response </a:t>
                      </a:r>
                      <a:r>
                        <a:rPr lang="en" sz="125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to religious belief through different forms of expression, individual action/opinion, affiliation to organisations, political ideals or practices.</a:t>
                      </a:r>
                      <a:endParaRPr sz="1250"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157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 4</a:t>
                      </a:r>
                      <a:endParaRPr sz="12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5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25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construct </a:t>
                      </a:r>
                      <a:r>
                        <a:rPr lang="en" sz="125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an accurate religious response </a:t>
                      </a:r>
                      <a:r>
                        <a:rPr b="1" lang="en" sz="125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(Christian, Catholic, Jewish) </a:t>
                      </a:r>
                      <a:r>
                        <a:rPr lang="en" sz="125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to wider world issues </a:t>
                      </a:r>
                      <a:r>
                        <a:rPr lang="en" sz="125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through</a:t>
                      </a:r>
                      <a:r>
                        <a:rPr lang="en" sz="125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different forms of expression, individual action, </a:t>
                      </a:r>
                      <a:r>
                        <a:rPr lang="en" sz="125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affiliation to organisations, political ideals or practices.</a:t>
                      </a:r>
                      <a:endParaRPr sz="125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971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 5</a:t>
                      </a:r>
                      <a:endParaRPr sz="12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5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25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appraise (suggest the positives &amp; negatives)</a:t>
                      </a:r>
                      <a:r>
                        <a:rPr lang="en" sz="125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different forms of expression, individuals, organisations, political ideals or practices in the accuracy in which religious belief </a:t>
                      </a:r>
                      <a:r>
                        <a:rPr b="1" lang="en" sz="125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(Christian, Catholic, Jewish) </a:t>
                      </a:r>
                      <a:r>
                        <a:rPr lang="en" sz="125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is represented. </a:t>
                      </a:r>
                      <a:endParaRPr sz="125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69715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 6</a:t>
                      </a:r>
                      <a:endParaRPr sz="12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5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25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evaluate</a:t>
                      </a:r>
                      <a:r>
                        <a:rPr lang="en" sz="125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the impact </a:t>
                      </a:r>
                      <a:r>
                        <a:rPr lang="en" sz="125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different forms of expression, individuals, organisations, political ideals or practices that respond to or influenced by religious belief </a:t>
                      </a:r>
                      <a:r>
                        <a:rPr b="1" lang="en" sz="125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(Christian, Catholic, Jewish) </a:t>
                      </a:r>
                      <a:r>
                        <a:rPr lang="en" sz="125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has on the religion itself. </a:t>
                      </a:r>
                      <a:endParaRPr sz="125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9"/>
          <p:cNvSpPr txBox="1"/>
          <p:nvPr/>
        </p:nvSpPr>
        <p:spPr>
          <a:xfrm>
            <a:off x="944700" y="94350"/>
            <a:ext cx="7254600" cy="400200"/>
          </a:xfrm>
          <a:prstGeom prst="rect">
            <a:avLst/>
          </a:prstGeom>
          <a:solidFill>
            <a:srgbClr val="EFEFEF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u="sng">
                <a:latin typeface="Comic Sans MS"/>
                <a:ea typeface="Comic Sans MS"/>
                <a:cs typeface="Comic Sans MS"/>
                <a:sym typeface="Comic Sans MS"/>
              </a:rPr>
              <a:t>Religious Education Disciplinary Skills for KS3</a:t>
            </a:r>
            <a:endParaRPr u="sng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03" name="Google Shape;103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8220947" y="94338"/>
            <a:ext cx="732300" cy="556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4" name="Google Shape;104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15972" y="94350"/>
            <a:ext cx="732300" cy="556725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05" name="Google Shape;105;p19"/>
          <p:cNvGraphicFramePr/>
          <p:nvPr/>
        </p:nvGraphicFramePr>
        <p:xfrm>
          <a:off x="64850" y="456200"/>
          <a:ext cx="3000000" cy="3000000"/>
        </p:xfrm>
        <a:graphic>
          <a:graphicData uri="http://schemas.openxmlformats.org/drawingml/2006/table">
            <a:tbl>
              <a:tblPr>
                <a:noFill/>
                <a:tableStyleId>{72D4063F-AD84-4563-B067-8449F22DC0A8}</a:tableStyleId>
              </a:tblPr>
              <a:tblGrid>
                <a:gridCol w="1218475"/>
                <a:gridCol w="7799350"/>
              </a:tblGrid>
              <a:tr h="36872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Skill </a:t>
                      </a:r>
                      <a:endParaRPr sz="13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Spirituality </a:t>
                      </a:r>
                      <a:r>
                        <a:rPr lang="en" sz="13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endParaRPr sz="13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D9D9D9"/>
                    </a:solidFill>
                  </a:tcPr>
                </a:tc>
              </a:tr>
              <a:tr h="7079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5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 </a:t>
                      </a:r>
                      <a:r>
                        <a:rPr lang="en" sz="15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1 </a:t>
                      </a:r>
                      <a:endParaRPr sz="10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E06666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be an active participant in providing a respectful environment that allows others to engage in communion through prayer, liturgy, reflection, silence or meditation. I can list examples of how religious commitment </a:t>
                      </a:r>
                      <a:r>
                        <a:rPr b="1"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impacts on others.</a:t>
                      </a:r>
                      <a:r>
                        <a:rPr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endParaRPr sz="1300"/>
                    </a:p>
                  </a:txBody>
                  <a:tcPr marT="91425" marB="91425" marR="91425" marL="91425"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7079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5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 2</a:t>
                      </a:r>
                      <a:endParaRPr sz="13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2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participate</a:t>
                      </a:r>
                      <a:r>
                        <a:rPr lang="en" sz="12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(as appropriate) in my classroom prayer, liturgy, reflection, silence or meditation when words, actions, thoughtful questions or directions are provided.  I can recognise how religious commitment </a:t>
                      </a:r>
                      <a:r>
                        <a:rPr b="1" lang="en" sz="12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could impact on others. </a:t>
                      </a:r>
                      <a:endParaRPr sz="12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7079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5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 3</a:t>
                      </a:r>
                      <a:endParaRPr sz="13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FCE5C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2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actively engage</a:t>
                      </a:r>
                      <a:r>
                        <a:rPr lang="en" sz="12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r>
                        <a:rPr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(as appropriate)</a:t>
                      </a:r>
                      <a:r>
                        <a:rPr lang="en" sz="12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in my classroom </a:t>
                      </a:r>
                      <a:r>
                        <a:rPr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prayer, liturgy, reflection, silence or meditation</a:t>
                      </a:r>
                      <a:r>
                        <a:rPr lang="en" sz="12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with little or no direction and regularly ask.  </a:t>
                      </a:r>
                      <a:r>
                        <a:rPr lang="en" sz="12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recognise how religious commitment </a:t>
                      </a:r>
                      <a:r>
                        <a:rPr b="1" lang="en" sz="12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impacts on others and the wider world. </a:t>
                      </a:r>
                      <a:endParaRPr sz="12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7079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5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 4</a:t>
                      </a:r>
                      <a:endParaRPr sz="13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2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choose</a:t>
                      </a:r>
                      <a:r>
                        <a:rPr lang="en" sz="12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relevant and appropriate </a:t>
                      </a:r>
                      <a:r>
                        <a:rPr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classroom prayer, liturgy, reflection, silence or meditation for a given theme, feast or purpose.  I can explain how </a:t>
                      </a:r>
                      <a:r>
                        <a:rPr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religious</a:t>
                      </a:r>
                      <a:r>
                        <a:rPr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commitment impacts on </a:t>
                      </a:r>
                      <a:r>
                        <a:rPr b="1"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me personally others and the wider world.</a:t>
                      </a:r>
                      <a:r>
                        <a:rPr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</a:t>
                      </a:r>
                      <a:endParaRPr sz="12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7079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5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 5</a:t>
                      </a:r>
                      <a:endParaRPr sz="13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lead</a:t>
                      </a:r>
                      <a:r>
                        <a:rPr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others (as appropriate) in relevant and appropriate classroom prayer, liturgy, reflection, silence or meditation for a given theme, feast or purpose.  I can </a:t>
                      </a:r>
                      <a:r>
                        <a:rPr b="1"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recognise how my own </a:t>
                      </a:r>
                      <a:r>
                        <a:rPr b="1"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personal</a:t>
                      </a:r>
                      <a:r>
                        <a:rPr b="1"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religious </a:t>
                      </a:r>
                      <a:r>
                        <a:rPr b="1"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commitment</a:t>
                      </a:r>
                      <a:r>
                        <a:rPr b="1"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has impacted others</a:t>
                      </a:r>
                      <a:r>
                        <a:rPr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and the wider world. </a:t>
                      </a:r>
                      <a:endParaRPr sz="12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L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L>
                    <a:lnR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R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  <a:lnB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B>
                  </a:tcPr>
                </a:tc>
              </a:tr>
              <a:tr h="707975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5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 6</a:t>
                      </a:r>
                      <a:endParaRPr sz="13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solidFill>
                      <a:srgbClr val="93C47D"/>
                    </a:solidFill>
                  </a:tcPr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 can </a:t>
                      </a:r>
                      <a:r>
                        <a:rPr b="1" lang="en" sz="12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seek my own self development</a:t>
                      </a:r>
                      <a:r>
                        <a:rPr lang="en" sz="12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(as appropriate) in </a:t>
                      </a:r>
                      <a:r>
                        <a:rPr lang="en" sz="12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engaging</a:t>
                      </a:r>
                      <a:r>
                        <a:rPr lang="en" sz="12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in </a:t>
                      </a:r>
                      <a:r>
                        <a:rPr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prayer, liturgy, reflection, silence or meditation.  I can </a:t>
                      </a:r>
                      <a:r>
                        <a:rPr b="1"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recognise how my own personal religious commitment has impacted on my own personal growth.  </a:t>
                      </a:r>
                      <a:endParaRPr sz="12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T="91425" marB="91425" marR="91425" marL="91425">
                    <a:lnT cap="flat" cmpd="sng" w="9525">
                      <a:solidFill>
                        <a:srgbClr val="9E9E9E"/>
                      </a:solidFill>
                      <a:prstDash val="solid"/>
                      <a:round/>
                      <a:headEnd len="sm" w="sm" type="none"/>
                      <a:tailEnd len="sm" w="sm" type="none"/>
                    </a:lnT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