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F0567B-94D0-7D00-CEDF-368FEF248B5D}" v="2" dt="2023-06-30T10:46:04.160"/>
    <p1510:client id="{B9FB4239-BF3B-1B44-5BC0-1601BBF8BF5E}" v="4" dt="2023-06-30T10:48:52.91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7" d="100"/>
          <a:sy n="117" d="100"/>
        </p:scale>
        <p:origin x="113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10"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8666"/>
            </a:lvl1pPr>
          </a:lstStyle>
          <a:p>
            <a:r>
              <a:rPr lang="en-US" dirty="0"/>
              <a:t>Click to edit Master title style</a:t>
            </a:r>
          </a:p>
        </p:txBody>
      </p:sp>
      <p:sp>
        <p:nvSpPr>
          <p:cNvPr id="3" name="Subtitle 2"/>
          <p:cNvSpPr>
            <a:spLocks noGrp="1"/>
          </p:cNvSpPr>
          <p:nvPr>
            <p:ph type="subTitle" idx="1"/>
          </p:nvPr>
        </p:nvSpPr>
        <p:spPr>
          <a:xfrm>
            <a:off x="1238250" y="3602038"/>
            <a:ext cx="7429500" cy="1655762"/>
          </a:xfrm>
        </p:spPr>
        <p:txBody>
          <a:bodyPr/>
          <a:lstStyle>
            <a:lvl1pPr marL="0" indent="0" algn="ctr">
              <a:buNone/>
              <a:defRPr sz="3467"/>
            </a:lvl1pPr>
            <a:lvl2pPr marL="660380" indent="0" algn="ctr">
              <a:buNone/>
              <a:defRPr sz="2889"/>
            </a:lvl2pPr>
            <a:lvl3pPr marL="1320759" indent="0" algn="ctr">
              <a:buNone/>
              <a:defRPr sz="2600"/>
            </a:lvl3pPr>
            <a:lvl4pPr marL="1981139" indent="0" algn="ctr">
              <a:buNone/>
              <a:defRPr sz="2311"/>
            </a:lvl4pPr>
            <a:lvl5pPr marL="2641519" indent="0" algn="ctr">
              <a:buNone/>
              <a:defRPr sz="2311"/>
            </a:lvl5pPr>
            <a:lvl6pPr marL="3301898" indent="0" algn="ctr">
              <a:buNone/>
              <a:defRPr sz="2311"/>
            </a:lvl6pPr>
            <a:lvl7pPr marL="3962278" indent="0" algn="ctr">
              <a:buNone/>
              <a:defRPr sz="2311"/>
            </a:lvl7pPr>
            <a:lvl8pPr marL="4622658" indent="0" algn="ctr">
              <a:buNone/>
              <a:defRPr sz="2311"/>
            </a:lvl8pPr>
            <a:lvl9pPr marL="5283037" indent="0" algn="ctr">
              <a:buNone/>
              <a:defRPr sz="2311"/>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7/4/2023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151111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7279218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8666"/>
            </a:lvl1pPr>
          </a:lstStyle>
          <a:p>
            <a:r>
              <a:rPr lang="en-US" dirty="0"/>
              <a:t>Click to edit Master title style</a:t>
            </a:r>
          </a:p>
        </p:txBody>
      </p:sp>
      <p:sp>
        <p:nvSpPr>
          <p:cNvPr id="3" name="Text Placeholder 2"/>
          <p:cNvSpPr>
            <a:spLocks noGrp="1"/>
          </p:cNvSpPr>
          <p:nvPr>
            <p:ph type="body" idx="1"/>
          </p:nvPr>
        </p:nvSpPr>
        <p:spPr>
          <a:xfrm>
            <a:off x="675879" y="4589465"/>
            <a:ext cx="8543925" cy="1500187"/>
          </a:xfrm>
        </p:spPr>
        <p:txBody>
          <a:bodyPr/>
          <a:lstStyle>
            <a:lvl1pPr marL="0" indent="0">
              <a:buNone/>
              <a:defRPr sz="3467">
                <a:solidFill>
                  <a:schemeClr val="tx1"/>
                </a:solidFill>
              </a:defRPr>
            </a:lvl1pPr>
            <a:lvl2pPr marL="660380" indent="0">
              <a:buNone/>
              <a:defRPr sz="2889">
                <a:solidFill>
                  <a:schemeClr val="tx1">
                    <a:tint val="75000"/>
                  </a:schemeClr>
                </a:solidFill>
              </a:defRPr>
            </a:lvl2pPr>
            <a:lvl3pPr marL="1320759" indent="0">
              <a:buNone/>
              <a:defRPr sz="2600">
                <a:solidFill>
                  <a:schemeClr val="tx1">
                    <a:tint val="75000"/>
                  </a:schemeClr>
                </a:solidFill>
              </a:defRPr>
            </a:lvl3pPr>
            <a:lvl4pPr marL="1981139" indent="0">
              <a:buNone/>
              <a:defRPr sz="2311">
                <a:solidFill>
                  <a:schemeClr val="tx1">
                    <a:tint val="75000"/>
                  </a:schemeClr>
                </a:solidFill>
              </a:defRPr>
            </a:lvl4pPr>
            <a:lvl5pPr marL="2641519" indent="0">
              <a:buNone/>
              <a:defRPr sz="2311">
                <a:solidFill>
                  <a:schemeClr val="tx1">
                    <a:tint val="75000"/>
                  </a:schemeClr>
                </a:solidFill>
              </a:defRPr>
            </a:lvl5pPr>
            <a:lvl6pPr marL="3301898" indent="0">
              <a:buNone/>
              <a:defRPr sz="2311">
                <a:solidFill>
                  <a:schemeClr val="tx1">
                    <a:tint val="75000"/>
                  </a:schemeClr>
                </a:solidFill>
              </a:defRPr>
            </a:lvl6pPr>
            <a:lvl7pPr marL="3962278" indent="0">
              <a:buNone/>
              <a:defRPr sz="2311">
                <a:solidFill>
                  <a:schemeClr val="tx1">
                    <a:tint val="75000"/>
                  </a:schemeClr>
                </a:solidFill>
              </a:defRPr>
            </a:lvl7pPr>
            <a:lvl8pPr marL="4622658" indent="0">
              <a:buNone/>
              <a:defRPr sz="2311">
                <a:solidFill>
                  <a:schemeClr val="tx1">
                    <a:tint val="75000"/>
                  </a:schemeClr>
                </a:solidFill>
              </a:defRPr>
            </a:lvl8pPr>
            <a:lvl9pPr marL="5283037" indent="0">
              <a:buNone/>
              <a:defRPr sz="2311">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7/4/2023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607501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81038" y="1825625"/>
            <a:ext cx="421005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014913" y="1825625"/>
            <a:ext cx="421005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7/4/2023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650154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dirty="0"/>
              <a:t>Click to edit Master title style</a:t>
            </a:r>
          </a:p>
        </p:txBody>
      </p:sp>
      <p:sp>
        <p:nvSpPr>
          <p:cNvPr id="3" name="Text Placeholder 2"/>
          <p:cNvSpPr>
            <a:spLocks noGrp="1"/>
          </p:cNvSpPr>
          <p:nvPr>
            <p:ph type="body" idx="1"/>
          </p:nvPr>
        </p:nvSpPr>
        <p:spPr>
          <a:xfrm>
            <a:off x="682329" y="1681163"/>
            <a:ext cx="4190702" cy="823912"/>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dirty="0"/>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dirty="0"/>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7/4/2023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873785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7/4/2023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5621979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7/4/2023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1556336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4622"/>
            </a:lvl1pPr>
          </a:lstStyle>
          <a:p>
            <a:r>
              <a:rPr lang="en-US" dirty="0"/>
              <a:t>Click to edit Master title style</a:t>
            </a:r>
          </a:p>
        </p:txBody>
      </p:sp>
      <p:sp>
        <p:nvSpPr>
          <p:cNvPr id="3" name="Content Placeholder 2"/>
          <p:cNvSpPr>
            <a:spLocks noGrp="1"/>
          </p:cNvSpPr>
          <p:nvPr>
            <p:ph idx="1"/>
          </p:nvPr>
        </p:nvSpPr>
        <p:spPr>
          <a:xfrm>
            <a:off x="4211340" y="987427"/>
            <a:ext cx="5014913" cy="4873625"/>
          </a:xfrm>
        </p:spPr>
        <p:txBody>
          <a:bodyPr/>
          <a:lstStyle>
            <a:lvl1pPr>
              <a:defRPr sz="4622"/>
            </a:lvl1pPr>
            <a:lvl2pPr>
              <a:defRPr sz="4044"/>
            </a:lvl2pPr>
            <a:lvl3pPr>
              <a:defRPr sz="3467"/>
            </a:lvl3pPr>
            <a:lvl4pPr>
              <a:defRPr sz="2889"/>
            </a:lvl4pPr>
            <a:lvl5pPr>
              <a:defRPr sz="2889"/>
            </a:lvl5pPr>
            <a:lvl6pPr>
              <a:defRPr sz="2889"/>
            </a:lvl6pPr>
            <a:lvl7pPr>
              <a:defRPr sz="2889"/>
            </a:lvl7pPr>
            <a:lvl8pPr>
              <a:defRPr sz="2889"/>
            </a:lvl8pPr>
            <a:lvl9pPr>
              <a:defRPr sz="2889"/>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2311"/>
            </a:lvl1pPr>
            <a:lvl2pPr marL="660380" indent="0">
              <a:buNone/>
              <a:defRPr sz="2022"/>
            </a:lvl2pPr>
            <a:lvl3pPr marL="1320759" indent="0">
              <a:buNone/>
              <a:defRPr sz="1733"/>
            </a:lvl3pPr>
            <a:lvl4pPr marL="1981139" indent="0">
              <a:buNone/>
              <a:defRPr sz="1444"/>
            </a:lvl4pPr>
            <a:lvl5pPr marL="2641519" indent="0">
              <a:buNone/>
              <a:defRPr sz="1444"/>
            </a:lvl5pPr>
            <a:lvl6pPr marL="3301898" indent="0">
              <a:buNone/>
              <a:defRPr sz="1444"/>
            </a:lvl6pPr>
            <a:lvl7pPr marL="3962278" indent="0">
              <a:buNone/>
              <a:defRPr sz="1444"/>
            </a:lvl7pPr>
            <a:lvl8pPr marL="4622658" indent="0">
              <a:buNone/>
              <a:defRPr sz="1444"/>
            </a:lvl8pPr>
            <a:lvl9pPr marL="5283037" indent="0">
              <a:buNone/>
              <a:defRPr sz="1444"/>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7/4/2023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273731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4622"/>
            </a:lvl1pPr>
          </a:lstStyle>
          <a:p>
            <a:r>
              <a:rPr lang="en-US" dirty="0"/>
              <a:t>Click to edit Master title style</a:t>
            </a:r>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4622"/>
            </a:lvl1pPr>
            <a:lvl2pPr marL="660380" indent="0">
              <a:buNone/>
              <a:defRPr sz="4044"/>
            </a:lvl2pPr>
            <a:lvl3pPr marL="1320759" indent="0">
              <a:buNone/>
              <a:defRPr sz="3467"/>
            </a:lvl3pPr>
            <a:lvl4pPr marL="1981139" indent="0">
              <a:buNone/>
              <a:defRPr sz="2889"/>
            </a:lvl4pPr>
            <a:lvl5pPr marL="2641519" indent="0">
              <a:buNone/>
              <a:defRPr sz="2889"/>
            </a:lvl5pPr>
            <a:lvl6pPr marL="3301898" indent="0">
              <a:buNone/>
              <a:defRPr sz="2889"/>
            </a:lvl6pPr>
            <a:lvl7pPr marL="3962278" indent="0">
              <a:buNone/>
              <a:defRPr sz="2889"/>
            </a:lvl7pPr>
            <a:lvl8pPr marL="4622658" indent="0">
              <a:buNone/>
              <a:defRPr sz="2889"/>
            </a:lvl8pPr>
            <a:lvl9pPr marL="5283037" indent="0">
              <a:buNone/>
              <a:defRPr sz="2889"/>
            </a:lvl9pPr>
          </a:lstStyle>
          <a:p>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2311"/>
            </a:lvl1pPr>
            <a:lvl2pPr marL="660380" indent="0">
              <a:buNone/>
              <a:defRPr sz="2022"/>
            </a:lvl2pPr>
            <a:lvl3pPr marL="1320759" indent="0">
              <a:buNone/>
              <a:defRPr sz="1733"/>
            </a:lvl3pPr>
            <a:lvl4pPr marL="1981139" indent="0">
              <a:buNone/>
              <a:defRPr sz="1444"/>
            </a:lvl4pPr>
            <a:lvl5pPr marL="2641519" indent="0">
              <a:buNone/>
              <a:defRPr sz="1444"/>
            </a:lvl5pPr>
            <a:lvl6pPr marL="3301898" indent="0">
              <a:buNone/>
              <a:defRPr sz="1444"/>
            </a:lvl6pPr>
            <a:lvl7pPr marL="3962278" indent="0">
              <a:buNone/>
              <a:defRPr sz="1444"/>
            </a:lvl7pPr>
            <a:lvl8pPr marL="4622658" indent="0">
              <a:buNone/>
              <a:defRPr sz="1444"/>
            </a:lvl8pPr>
            <a:lvl9pPr marL="5283037" indent="0">
              <a:buNone/>
              <a:defRPr sz="1444"/>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7/4/2023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462806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617404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0866140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733">
                <a:solidFill>
                  <a:schemeClr val="tx1">
                    <a:tint val="75000"/>
                  </a:schemeClr>
                </a:solidFill>
              </a:defRPr>
            </a:lvl1pPr>
          </a:lstStyle>
          <a:p>
            <a:fld id="{C764DE79-268F-4C1A-8933-263129D2AF90}" type="datetimeFigureOut">
              <a:rPr lang="en-US" dirty="0"/>
              <a:t>7/4/2023</a:t>
            </a:fld>
            <a:endParaRPr lang="en-US"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733">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733">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34162504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grpSp>
        <p:nvGrpSpPr>
          <p:cNvPr id="15" name="Group 14"/>
          <p:cNvGrpSpPr/>
          <p:nvPr/>
        </p:nvGrpSpPr>
        <p:grpSpPr>
          <a:xfrm>
            <a:off x="511233" y="2291999"/>
            <a:ext cx="8055032" cy="1014412"/>
            <a:chOff x="1687787" y="2203613"/>
            <a:chExt cx="7951837" cy="1014412"/>
          </a:xfrm>
        </p:grpSpPr>
        <p:sp>
          <p:nvSpPr>
            <p:cNvPr id="8" name="Text Box 3"/>
            <p:cNvSpPr txBox="1">
              <a:spLocks noChangeArrowheads="1"/>
            </p:cNvSpPr>
            <p:nvPr/>
          </p:nvSpPr>
          <p:spPr bwMode="auto">
            <a:xfrm>
              <a:off x="1687787" y="2203613"/>
              <a:ext cx="7951837" cy="101441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200"/>
                </a:spcAft>
                <a:buClrTx/>
                <a:buSzTx/>
                <a:buFontTx/>
                <a:buNone/>
                <a:tabLst/>
              </a:pPr>
              <a:r>
                <a:rPr lang="en-US" altLang="en-US" sz="3600" dirty="0">
                  <a:solidFill>
                    <a:srgbClr val="538135"/>
                  </a:solidFill>
                  <a:latin typeface="Calibri Light" panose="020F0302020204030204" pitchFamily="34" charset="0"/>
                </a:rPr>
                <a:t>Our Lady’s Catholic College</a:t>
              </a:r>
              <a:endParaRPr lang="en-US" altLang="en-US" sz="4000" dirty="0">
                <a:solidFill>
                  <a:srgbClr val="538135"/>
                </a:solidFill>
                <a:latin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dirty="0">
                  <a:latin typeface="Calibri Light" panose="020F030202020403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p:txBody>
        </p:sp>
        <p:cxnSp>
          <p:nvCxnSpPr>
            <p:cNvPr id="10" name="Straight Connector 9"/>
            <p:cNvCxnSpPr/>
            <p:nvPr/>
          </p:nvCxnSpPr>
          <p:spPr>
            <a:xfrm>
              <a:off x="2360645" y="2854131"/>
              <a:ext cx="7278979" cy="0"/>
            </a:xfrm>
            <a:prstGeom prst="line">
              <a:avLst/>
            </a:prstGeom>
            <a:ln w="127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2360645" y="2203613"/>
              <a:ext cx="7278979" cy="0"/>
            </a:xfrm>
            <a:prstGeom prst="line">
              <a:avLst/>
            </a:prstGeom>
            <a:ln w="127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7" name="Text Box 142"/>
          <p:cNvSpPr txBox="1">
            <a:spLocks noChangeArrowheads="1"/>
          </p:cNvSpPr>
          <p:nvPr/>
        </p:nvSpPr>
        <p:spPr bwMode="auto">
          <a:xfrm>
            <a:off x="315249" y="5942954"/>
            <a:ext cx="8863012"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ts val="200"/>
              </a:spcAft>
              <a:buClrTx/>
              <a:buSzTx/>
              <a:buFontTx/>
              <a:buNone/>
              <a:tabLst/>
            </a:pPr>
            <a:r>
              <a:rPr lang="en-US" altLang="en-US" sz="2600" dirty="0" smtClean="0">
                <a:solidFill>
                  <a:srgbClr val="538135"/>
                </a:solidFill>
                <a:latin typeface="Calibri Light" panose="020F0302020204030204" pitchFamily="34" charset="0"/>
              </a:rPr>
              <a:t>Religious Education – Year 10 Assessment (MIG) Tracker </a:t>
            </a:r>
            <a:endParaRPr lang="en-US" altLang="en-US" sz="1400" dirty="0" smtClean="0">
              <a:solidFill>
                <a:srgbClr val="5B9BD5"/>
              </a:solidFill>
              <a:latin typeface="Calibri Light" panose="020F03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lang="en-US" altLang="en-US" sz="900" dirty="0" smtClean="0">
                <a:solidFill>
                  <a:srgbClr val="595959"/>
                </a:solidFill>
                <a:latin typeface="Calibri Light" panose="020F0302020204030204" pitchFamily="34" charset="0"/>
              </a:rPr>
              <a:t>Our </a:t>
            </a:r>
            <a:r>
              <a:rPr lang="en-US" altLang="en-US" sz="900" dirty="0">
                <a:solidFill>
                  <a:srgbClr val="595959"/>
                </a:solidFill>
                <a:latin typeface="Calibri Light" panose="020F0302020204030204" pitchFamily="34" charset="0"/>
              </a:rPr>
              <a:t>Lady’s Catholic College, Morecambe road, Lancaster, La12rx</a:t>
            </a:r>
            <a:endParaRPr lang="en-US" altLang="en-US" sz="900" dirty="0">
              <a:solidFill>
                <a:srgbClr val="538135"/>
              </a:solidFill>
              <a:latin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p:txBody>
      </p:sp>
      <p:sp>
        <p:nvSpPr>
          <p:cNvPr id="7" name="TextBox 6"/>
          <p:cNvSpPr txBox="1"/>
          <p:nvPr/>
        </p:nvSpPr>
        <p:spPr>
          <a:xfrm>
            <a:off x="2408464" y="3118633"/>
            <a:ext cx="7209065" cy="2585323"/>
          </a:xfrm>
          <a:prstGeom prst="rect">
            <a:avLst/>
          </a:prstGeom>
          <a:noFill/>
        </p:spPr>
        <p:txBody>
          <a:bodyPr wrap="square" rtlCol="0">
            <a:spAutoFit/>
          </a:bodyPr>
          <a:lstStyle/>
          <a:p>
            <a:r>
              <a:rPr lang="en-US" b="1" i="1" dirty="0" smtClean="0"/>
              <a:t>Assessment Rationale in RE:</a:t>
            </a:r>
            <a:endParaRPr lang="en-US" i="1" dirty="0"/>
          </a:p>
          <a:p>
            <a:r>
              <a:rPr lang="en-US" i="1" dirty="0" smtClean="0">
                <a:solidFill>
                  <a:schemeClr val="accent3"/>
                </a:solidFill>
              </a:rPr>
              <a:t>Assessment forms the backbone of our curriculum across all key stages. All assessments are planned in conjunction with our curriculum to ensure summative assessments happen at the optimum time in the sequence of a students learning.  All staff in addition to the standardised formative assessments listed here use a range of strategies in the classroom to continuously assess, adapt and respond to students to maximise learning and development.  Assessment is the road to celebration of the progress all students make throughout their time in RE at OLCC. </a:t>
            </a:r>
            <a:endParaRPr lang="en-GB" i="1" dirty="0">
              <a:solidFill>
                <a:schemeClr val="accent3"/>
              </a:solidFill>
            </a:endParaRPr>
          </a:p>
        </p:txBody>
      </p:sp>
    </p:spTree>
    <p:extLst>
      <p:ext uri="{BB962C8B-B14F-4D97-AF65-F5344CB8AC3E}">
        <p14:creationId xmlns:p14="http://schemas.microsoft.com/office/powerpoint/2010/main" val="24158318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42"/>
          <p:cNvSpPr txBox="1">
            <a:spLocks noChangeArrowheads="1"/>
          </p:cNvSpPr>
          <p:nvPr/>
        </p:nvSpPr>
        <p:spPr bwMode="auto">
          <a:xfrm>
            <a:off x="587624" y="0"/>
            <a:ext cx="8863012"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ts val="200"/>
              </a:spcAft>
              <a:buClrTx/>
              <a:buSzTx/>
              <a:buFontTx/>
              <a:buNone/>
              <a:tabLst/>
            </a:pPr>
            <a:r>
              <a:rPr lang="en-US" altLang="en-US" sz="2600" dirty="0" smtClean="0">
                <a:solidFill>
                  <a:srgbClr val="538135"/>
                </a:solidFill>
                <a:latin typeface="Calibri Light" panose="020F0302020204030204" pitchFamily="34" charset="0"/>
              </a:rPr>
              <a:t>Religious Education – Year 10 Assessment (MIG) Tracker </a:t>
            </a:r>
            <a:endParaRPr lang="en-US" altLang="en-US" sz="1400" dirty="0" smtClean="0">
              <a:solidFill>
                <a:srgbClr val="5B9BD5"/>
              </a:solidFill>
              <a:latin typeface="Calibri Light" panose="020F030202020403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009992296"/>
              </p:ext>
            </p:extLst>
          </p:nvPr>
        </p:nvGraphicFramePr>
        <p:xfrm>
          <a:off x="587624" y="2064244"/>
          <a:ext cx="8994120" cy="1727563"/>
        </p:xfrm>
        <a:graphic>
          <a:graphicData uri="http://schemas.openxmlformats.org/drawingml/2006/table">
            <a:tbl>
              <a:tblPr firstRow="1" bandRow="1">
                <a:tableStyleId>{5940675A-B579-460E-94D1-54222C63F5DA}</a:tableStyleId>
              </a:tblPr>
              <a:tblGrid>
                <a:gridCol w="2998040">
                  <a:extLst>
                    <a:ext uri="{9D8B030D-6E8A-4147-A177-3AD203B41FA5}">
                      <a16:colId xmlns:a16="http://schemas.microsoft.com/office/drawing/2014/main" val="2580080799"/>
                    </a:ext>
                  </a:extLst>
                </a:gridCol>
                <a:gridCol w="2998040">
                  <a:extLst>
                    <a:ext uri="{9D8B030D-6E8A-4147-A177-3AD203B41FA5}">
                      <a16:colId xmlns:a16="http://schemas.microsoft.com/office/drawing/2014/main" val="3072346180"/>
                    </a:ext>
                  </a:extLst>
                </a:gridCol>
                <a:gridCol w="1499020">
                  <a:extLst>
                    <a:ext uri="{9D8B030D-6E8A-4147-A177-3AD203B41FA5}">
                      <a16:colId xmlns:a16="http://schemas.microsoft.com/office/drawing/2014/main" val="3122818973"/>
                    </a:ext>
                  </a:extLst>
                </a:gridCol>
                <a:gridCol w="1499020">
                  <a:extLst>
                    <a:ext uri="{9D8B030D-6E8A-4147-A177-3AD203B41FA5}">
                      <a16:colId xmlns:a16="http://schemas.microsoft.com/office/drawing/2014/main" val="4202752468"/>
                    </a:ext>
                  </a:extLst>
                </a:gridCol>
              </a:tblGrid>
              <a:tr h="406582">
                <a:tc>
                  <a:txBody>
                    <a:bodyPr/>
                    <a:lstStyle/>
                    <a:p>
                      <a:pPr algn="ctr"/>
                      <a:r>
                        <a:rPr lang="en-US" dirty="0" smtClean="0"/>
                        <a:t> Term 1 </a:t>
                      </a:r>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Term 2</a:t>
                      </a:r>
                      <a:endParaRPr lang="en-GB" dirty="0" smtClean="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Half Term 5</a:t>
                      </a:r>
                      <a:endParaRPr lang="en-GB" dirty="0" smtClean="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Half Term 6 </a:t>
                      </a:r>
                      <a:endParaRPr lang="en-GB" dirty="0" smtClean="0"/>
                    </a:p>
                  </a:txBody>
                  <a:tcPr>
                    <a:solidFill>
                      <a:schemeClr val="bg2"/>
                    </a:solidFill>
                  </a:tcPr>
                </a:tc>
                <a:extLst>
                  <a:ext uri="{0D108BD9-81ED-4DB2-BD59-A6C34878D82A}">
                    <a16:rowId xmlns:a16="http://schemas.microsoft.com/office/drawing/2014/main" val="2268274286"/>
                  </a:ext>
                </a:extLst>
              </a:tr>
              <a:tr h="1320981">
                <a:tc>
                  <a:txBody>
                    <a:bodyPr/>
                    <a:lstStyle/>
                    <a:p>
                      <a:pPr algn="ctr"/>
                      <a:endParaRPr lang="en-US" baseline="0" dirty="0" smtClean="0"/>
                    </a:p>
                    <a:p>
                      <a:pPr algn="ctr"/>
                      <a:r>
                        <a:rPr lang="en-US" baseline="0" dirty="0" smtClean="0"/>
                        <a:t>Philosophy &amp; Ethics Arguments for the Existence of God. </a:t>
                      </a:r>
                      <a:endParaRPr lang="en-GB" dirty="0"/>
                    </a:p>
                  </a:txBody>
                  <a:tcPr/>
                </a:tc>
                <a:tc>
                  <a:txBody>
                    <a:bodyPr/>
                    <a:lstStyle/>
                    <a:p>
                      <a:pPr algn="ctr"/>
                      <a:endParaRPr lang="en-US" dirty="0" smtClean="0"/>
                    </a:p>
                    <a:p>
                      <a:pPr algn="ctr"/>
                      <a:r>
                        <a:rPr lang="en-US" dirty="0" smtClean="0"/>
                        <a:t>Catholic</a:t>
                      </a:r>
                      <a:r>
                        <a:rPr lang="en-US" baseline="0" dirty="0" smtClean="0"/>
                        <a:t> Christianity – Catholic Practices </a:t>
                      </a:r>
                      <a:endParaRPr lang="en-US" dirty="0" smtClean="0"/>
                    </a:p>
                  </a:txBody>
                  <a:tcPr/>
                </a:tc>
                <a:tc>
                  <a:txBody>
                    <a:bodyPr/>
                    <a:lstStyle/>
                    <a:p>
                      <a:pPr algn="ctr"/>
                      <a:endParaRPr lang="en-US" dirty="0" smtClean="0"/>
                    </a:p>
                    <a:p>
                      <a:pPr algn="ctr"/>
                      <a:r>
                        <a:rPr lang="en-US" dirty="0" smtClean="0"/>
                        <a:t>Revision</a:t>
                      </a:r>
                      <a:r>
                        <a:rPr lang="en-US" baseline="0" dirty="0" smtClean="0"/>
                        <a:t> for EOY Exam </a:t>
                      </a:r>
                      <a:endParaRPr lang="en-GB" dirty="0"/>
                    </a:p>
                  </a:txBody>
                  <a:tcPr/>
                </a:tc>
                <a:tc>
                  <a:txBody>
                    <a:bodyPr/>
                    <a:lstStyle/>
                    <a:p>
                      <a:pPr algn="ctr"/>
                      <a:endParaRPr lang="en-US" dirty="0" smtClean="0"/>
                    </a:p>
                    <a:p>
                      <a:pPr algn="ctr"/>
                      <a:r>
                        <a:rPr lang="en-US" dirty="0" smtClean="0"/>
                        <a:t>Marriage and Family </a:t>
                      </a:r>
                      <a:endParaRPr lang="en-GB" dirty="0"/>
                    </a:p>
                  </a:txBody>
                  <a:tcPr/>
                </a:tc>
                <a:extLst>
                  <a:ext uri="{0D108BD9-81ED-4DB2-BD59-A6C34878D82A}">
                    <a16:rowId xmlns:a16="http://schemas.microsoft.com/office/drawing/2014/main" val="3367056621"/>
                  </a:ext>
                </a:extLst>
              </a:tr>
            </a:tbl>
          </a:graphicData>
        </a:graphic>
      </p:graphicFrame>
      <p:cxnSp>
        <p:nvCxnSpPr>
          <p:cNvPr id="5" name="Straight Connector 4"/>
          <p:cNvCxnSpPr/>
          <p:nvPr/>
        </p:nvCxnSpPr>
        <p:spPr>
          <a:xfrm>
            <a:off x="2081720" y="1011676"/>
            <a:ext cx="9727" cy="4085618"/>
          </a:xfrm>
          <a:prstGeom prst="line">
            <a:avLst/>
          </a:prstGeom>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a:off x="3571852" y="1011676"/>
            <a:ext cx="9727" cy="4085618"/>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a:off x="5074957" y="1011676"/>
            <a:ext cx="9727" cy="4085618"/>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p:cNvCxnSpPr/>
          <p:nvPr/>
        </p:nvCxnSpPr>
        <p:spPr>
          <a:xfrm>
            <a:off x="6578062" y="1011676"/>
            <a:ext cx="9727" cy="4085618"/>
          </a:xfrm>
          <a:prstGeom prst="line">
            <a:avLst/>
          </a:prstGeom>
        </p:spPr>
        <p:style>
          <a:lnRef idx="1">
            <a:schemeClr val="dk1"/>
          </a:lnRef>
          <a:fillRef idx="0">
            <a:schemeClr val="dk1"/>
          </a:fillRef>
          <a:effectRef idx="0">
            <a:schemeClr val="dk1"/>
          </a:effectRef>
          <a:fontRef idx="minor">
            <a:schemeClr val="tx1"/>
          </a:fontRef>
        </p:style>
      </p:cxnSp>
      <p:cxnSp>
        <p:nvCxnSpPr>
          <p:cNvPr id="13" name="Straight Connector 12"/>
          <p:cNvCxnSpPr/>
          <p:nvPr/>
        </p:nvCxnSpPr>
        <p:spPr>
          <a:xfrm>
            <a:off x="8079903" y="1011676"/>
            <a:ext cx="9727" cy="4085618"/>
          </a:xfrm>
          <a:prstGeom prst="line">
            <a:avLst/>
          </a:prstGeom>
        </p:spPr>
        <p:style>
          <a:lnRef idx="1">
            <a:schemeClr val="dk1"/>
          </a:lnRef>
          <a:fillRef idx="0">
            <a:schemeClr val="dk1"/>
          </a:fillRef>
          <a:effectRef idx="0">
            <a:schemeClr val="dk1"/>
          </a:effectRef>
          <a:fontRef idx="minor">
            <a:schemeClr val="tx1"/>
          </a:fontRef>
        </p:style>
      </p:cxnSp>
      <p:sp>
        <p:nvSpPr>
          <p:cNvPr id="24" name="TextBox 23"/>
          <p:cNvSpPr txBox="1"/>
          <p:nvPr/>
        </p:nvSpPr>
        <p:spPr>
          <a:xfrm>
            <a:off x="3119133" y="3883779"/>
            <a:ext cx="409689" cy="369332"/>
          </a:xfrm>
          <a:prstGeom prst="rect">
            <a:avLst/>
          </a:prstGeom>
          <a:solidFill>
            <a:schemeClr val="accent1">
              <a:lumMod val="40000"/>
              <a:lumOff val="60000"/>
            </a:schemeClr>
          </a:solidFill>
          <a:ln>
            <a:solidFill>
              <a:schemeClr val="tx1"/>
            </a:solidFill>
          </a:ln>
        </p:spPr>
        <p:txBody>
          <a:bodyPr wrap="square" rtlCol="0">
            <a:spAutoFit/>
          </a:bodyPr>
          <a:lstStyle/>
          <a:p>
            <a:pPr algn="ctr"/>
            <a:r>
              <a:rPr lang="en-US" dirty="0" smtClean="0"/>
              <a:t>SS</a:t>
            </a:r>
            <a:endParaRPr lang="en-GB" dirty="0"/>
          </a:p>
        </p:txBody>
      </p:sp>
      <p:sp>
        <p:nvSpPr>
          <p:cNvPr id="32" name="TextBox 31"/>
          <p:cNvSpPr txBox="1"/>
          <p:nvPr/>
        </p:nvSpPr>
        <p:spPr>
          <a:xfrm>
            <a:off x="4621087" y="3883779"/>
            <a:ext cx="401785" cy="369332"/>
          </a:xfrm>
          <a:prstGeom prst="rect">
            <a:avLst/>
          </a:prstGeom>
          <a:solidFill>
            <a:schemeClr val="accent1">
              <a:lumMod val="40000"/>
              <a:lumOff val="60000"/>
            </a:schemeClr>
          </a:solidFill>
          <a:ln>
            <a:solidFill>
              <a:schemeClr val="tx1"/>
            </a:solidFill>
          </a:ln>
        </p:spPr>
        <p:txBody>
          <a:bodyPr wrap="square" rtlCol="0">
            <a:spAutoFit/>
          </a:bodyPr>
          <a:lstStyle/>
          <a:p>
            <a:pPr algn="ctr"/>
            <a:r>
              <a:rPr lang="en-US" dirty="0" smtClean="0"/>
              <a:t>SS</a:t>
            </a:r>
            <a:endParaRPr lang="en-GB" dirty="0"/>
          </a:p>
        </p:txBody>
      </p:sp>
      <p:sp>
        <p:nvSpPr>
          <p:cNvPr id="36" name="TextBox 35"/>
          <p:cNvSpPr txBox="1"/>
          <p:nvPr/>
        </p:nvSpPr>
        <p:spPr>
          <a:xfrm>
            <a:off x="6115137" y="3883779"/>
            <a:ext cx="408073" cy="369332"/>
          </a:xfrm>
          <a:prstGeom prst="rect">
            <a:avLst/>
          </a:prstGeom>
          <a:solidFill>
            <a:schemeClr val="accent1">
              <a:lumMod val="40000"/>
              <a:lumOff val="60000"/>
            </a:schemeClr>
          </a:solidFill>
          <a:ln>
            <a:solidFill>
              <a:schemeClr val="tx1"/>
            </a:solidFill>
          </a:ln>
        </p:spPr>
        <p:txBody>
          <a:bodyPr wrap="square" rtlCol="0">
            <a:spAutoFit/>
          </a:bodyPr>
          <a:lstStyle/>
          <a:p>
            <a:pPr algn="ctr"/>
            <a:r>
              <a:rPr lang="en-US" dirty="0" smtClean="0"/>
              <a:t>SS</a:t>
            </a:r>
            <a:endParaRPr lang="en-GB" dirty="0"/>
          </a:p>
        </p:txBody>
      </p:sp>
      <p:sp>
        <p:nvSpPr>
          <p:cNvPr id="40" name="TextBox 39"/>
          <p:cNvSpPr txBox="1"/>
          <p:nvPr/>
        </p:nvSpPr>
        <p:spPr>
          <a:xfrm>
            <a:off x="7622869" y="3883779"/>
            <a:ext cx="407380" cy="369332"/>
          </a:xfrm>
          <a:prstGeom prst="rect">
            <a:avLst/>
          </a:prstGeom>
          <a:solidFill>
            <a:schemeClr val="accent1">
              <a:lumMod val="40000"/>
              <a:lumOff val="60000"/>
            </a:schemeClr>
          </a:solidFill>
          <a:ln>
            <a:solidFill>
              <a:schemeClr val="tx1"/>
            </a:solidFill>
          </a:ln>
        </p:spPr>
        <p:txBody>
          <a:bodyPr wrap="square" rtlCol="0">
            <a:spAutoFit/>
          </a:bodyPr>
          <a:lstStyle/>
          <a:p>
            <a:pPr algn="ctr"/>
            <a:r>
              <a:rPr lang="en-US" dirty="0" smtClean="0"/>
              <a:t>SS</a:t>
            </a:r>
            <a:endParaRPr lang="en-GB" dirty="0"/>
          </a:p>
        </p:txBody>
      </p:sp>
      <p:sp>
        <p:nvSpPr>
          <p:cNvPr id="44" name="TextBox 43"/>
          <p:cNvSpPr txBox="1"/>
          <p:nvPr/>
        </p:nvSpPr>
        <p:spPr>
          <a:xfrm>
            <a:off x="9129908" y="3883779"/>
            <a:ext cx="392455" cy="369332"/>
          </a:xfrm>
          <a:prstGeom prst="rect">
            <a:avLst/>
          </a:prstGeom>
          <a:solidFill>
            <a:schemeClr val="accent1">
              <a:lumMod val="40000"/>
              <a:lumOff val="60000"/>
            </a:schemeClr>
          </a:solidFill>
          <a:ln>
            <a:solidFill>
              <a:schemeClr val="tx1"/>
            </a:solidFill>
          </a:ln>
        </p:spPr>
        <p:txBody>
          <a:bodyPr wrap="square" rtlCol="0">
            <a:spAutoFit/>
          </a:bodyPr>
          <a:lstStyle/>
          <a:p>
            <a:pPr algn="ctr"/>
            <a:r>
              <a:rPr lang="en-US" dirty="0" smtClean="0"/>
              <a:t>SS</a:t>
            </a:r>
            <a:endParaRPr lang="en-GB" dirty="0"/>
          </a:p>
        </p:txBody>
      </p:sp>
      <p:sp>
        <p:nvSpPr>
          <p:cNvPr id="45" name="Rectangle 44"/>
          <p:cNvSpPr/>
          <p:nvPr/>
        </p:nvSpPr>
        <p:spPr>
          <a:xfrm>
            <a:off x="1318708" y="5549695"/>
            <a:ext cx="2136032" cy="646331"/>
          </a:xfrm>
          <a:prstGeom prst="rect">
            <a:avLst/>
          </a:prstGeom>
          <a:ln>
            <a:solidFill>
              <a:schemeClr val="tx1"/>
            </a:solidFill>
          </a:ln>
        </p:spPr>
        <p:txBody>
          <a:bodyPr wrap="square">
            <a:spAutoFit/>
          </a:bodyPr>
          <a:lstStyle/>
          <a:p>
            <a:pPr algn="ctr"/>
            <a:r>
              <a:rPr lang="en-GB" dirty="0">
                <a:solidFill>
                  <a:srgbClr val="000000"/>
                </a:solidFill>
              </a:rPr>
              <a:t>Formative Assessment </a:t>
            </a:r>
            <a:endParaRPr lang="en-GB" dirty="0"/>
          </a:p>
        </p:txBody>
      </p:sp>
      <p:sp>
        <p:nvSpPr>
          <p:cNvPr id="46" name="TextBox 45"/>
          <p:cNvSpPr txBox="1"/>
          <p:nvPr/>
        </p:nvSpPr>
        <p:spPr>
          <a:xfrm>
            <a:off x="907187" y="5688196"/>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47" name="TextBox 46"/>
          <p:cNvSpPr txBox="1"/>
          <p:nvPr/>
        </p:nvSpPr>
        <p:spPr>
          <a:xfrm>
            <a:off x="3861502" y="5685392"/>
            <a:ext cx="340468" cy="369332"/>
          </a:xfrm>
          <a:prstGeom prst="rect">
            <a:avLst/>
          </a:prstGeom>
          <a:solidFill>
            <a:schemeClr val="accent1"/>
          </a:solidFill>
          <a:ln>
            <a:solidFill>
              <a:schemeClr val="tx1"/>
            </a:solidFill>
          </a:ln>
        </p:spPr>
        <p:txBody>
          <a:bodyPr wrap="square" rtlCol="0">
            <a:spAutoFit/>
          </a:bodyPr>
          <a:lstStyle/>
          <a:p>
            <a:pPr algn="ctr"/>
            <a:r>
              <a:rPr lang="en-US" dirty="0"/>
              <a:t>S</a:t>
            </a:r>
            <a:endParaRPr lang="en-GB" dirty="0"/>
          </a:p>
        </p:txBody>
      </p:sp>
      <p:sp>
        <p:nvSpPr>
          <p:cNvPr id="48" name="Rectangle 47"/>
          <p:cNvSpPr/>
          <p:nvPr/>
        </p:nvSpPr>
        <p:spPr>
          <a:xfrm>
            <a:off x="4314204" y="5549695"/>
            <a:ext cx="2136032" cy="646331"/>
          </a:xfrm>
          <a:prstGeom prst="rect">
            <a:avLst/>
          </a:prstGeom>
          <a:ln>
            <a:solidFill>
              <a:schemeClr val="tx1"/>
            </a:solidFill>
          </a:ln>
        </p:spPr>
        <p:txBody>
          <a:bodyPr wrap="square">
            <a:spAutoFit/>
          </a:bodyPr>
          <a:lstStyle/>
          <a:p>
            <a:pPr algn="ctr"/>
            <a:r>
              <a:rPr lang="en-GB" dirty="0" smtClean="0">
                <a:solidFill>
                  <a:srgbClr val="000000"/>
                </a:solidFill>
              </a:rPr>
              <a:t>Summative </a:t>
            </a:r>
            <a:r>
              <a:rPr lang="en-GB" dirty="0">
                <a:solidFill>
                  <a:srgbClr val="000000"/>
                </a:solidFill>
              </a:rPr>
              <a:t>Assessment </a:t>
            </a:r>
            <a:endParaRPr lang="en-GB" dirty="0"/>
          </a:p>
        </p:txBody>
      </p:sp>
      <p:sp>
        <p:nvSpPr>
          <p:cNvPr id="50" name="Rectangle 49"/>
          <p:cNvSpPr/>
          <p:nvPr/>
        </p:nvSpPr>
        <p:spPr>
          <a:xfrm>
            <a:off x="7386331" y="5549695"/>
            <a:ext cx="2136032" cy="646331"/>
          </a:xfrm>
          <a:prstGeom prst="rect">
            <a:avLst/>
          </a:prstGeom>
          <a:ln>
            <a:solidFill>
              <a:schemeClr val="tx1"/>
            </a:solidFill>
          </a:ln>
        </p:spPr>
        <p:txBody>
          <a:bodyPr wrap="square">
            <a:spAutoFit/>
          </a:bodyPr>
          <a:lstStyle/>
          <a:p>
            <a:pPr algn="ctr"/>
            <a:r>
              <a:rPr lang="en-GB" dirty="0" smtClean="0">
                <a:solidFill>
                  <a:srgbClr val="000000"/>
                </a:solidFill>
              </a:rPr>
              <a:t>Synoptic Summative </a:t>
            </a:r>
            <a:r>
              <a:rPr lang="en-GB" dirty="0">
                <a:solidFill>
                  <a:srgbClr val="000000"/>
                </a:solidFill>
              </a:rPr>
              <a:t>Assessment </a:t>
            </a:r>
            <a:endParaRPr lang="en-GB" dirty="0"/>
          </a:p>
        </p:txBody>
      </p:sp>
      <p:sp>
        <p:nvSpPr>
          <p:cNvPr id="51" name="TextBox 50"/>
          <p:cNvSpPr txBox="1"/>
          <p:nvPr/>
        </p:nvSpPr>
        <p:spPr>
          <a:xfrm>
            <a:off x="6877455" y="5685392"/>
            <a:ext cx="405298" cy="369332"/>
          </a:xfrm>
          <a:prstGeom prst="rect">
            <a:avLst/>
          </a:prstGeom>
          <a:solidFill>
            <a:schemeClr val="accent1">
              <a:lumMod val="40000"/>
              <a:lumOff val="60000"/>
            </a:schemeClr>
          </a:solidFill>
          <a:ln>
            <a:solidFill>
              <a:schemeClr val="tx1"/>
            </a:solidFill>
          </a:ln>
        </p:spPr>
        <p:txBody>
          <a:bodyPr wrap="square" rtlCol="0">
            <a:spAutoFit/>
          </a:bodyPr>
          <a:lstStyle/>
          <a:p>
            <a:pPr algn="ctr"/>
            <a:r>
              <a:rPr lang="en-US" dirty="0" smtClean="0"/>
              <a:t>SS</a:t>
            </a:r>
            <a:endParaRPr lang="en-GB" dirty="0"/>
          </a:p>
        </p:txBody>
      </p:sp>
      <p:sp>
        <p:nvSpPr>
          <p:cNvPr id="60" name="TextBox 59"/>
          <p:cNvSpPr txBox="1"/>
          <p:nvPr/>
        </p:nvSpPr>
        <p:spPr>
          <a:xfrm>
            <a:off x="2322765" y="1592930"/>
            <a:ext cx="201995"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61" name="TextBox 60"/>
          <p:cNvSpPr txBox="1"/>
          <p:nvPr/>
        </p:nvSpPr>
        <p:spPr>
          <a:xfrm>
            <a:off x="2750989" y="1592930"/>
            <a:ext cx="201995"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66" name="TextBox 65"/>
          <p:cNvSpPr txBox="1"/>
          <p:nvPr/>
        </p:nvSpPr>
        <p:spPr>
          <a:xfrm>
            <a:off x="1378799" y="1592930"/>
            <a:ext cx="201995"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67" name="TextBox 66"/>
          <p:cNvSpPr txBox="1"/>
          <p:nvPr/>
        </p:nvSpPr>
        <p:spPr>
          <a:xfrm>
            <a:off x="1803366" y="1592930"/>
            <a:ext cx="20969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68" name="TextBox 67"/>
          <p:cNvSpPr txBox="1"/>
          <p:nvPr/>
        </p:nvSpPr>
        <p:spPr>
          <a:xfrm>
            <a:off x="645087" y="1598199"/>
            <a:ext cx="201995"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69" name="TextBox 68"/>
          <p:cNvSpPr txBox="1"/>
          <p:nvPr/>
        </p:nvSpPr>
        <p:spPr>
          <a:xfrm>
            <a:off x="889825" y="1598199"/>
            <a:ext cx="201995"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83" name="TextBox 82"/>
          <p:cNvSpPr txBox="1"/>
          <p:nvPr/>
        </p:nvSpPr>
        <p:spPr>
          <a:xfrm>
            <a:off x="6643866" y="1627183"/>
            <a:ext cx="201995"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84" name="TextBox 83"/>
          <p:cNvSpPr txBox="1"/>
          <p:nvPr/>
        </p:nvSpPr>
        <p:spPr>
          <a:xfrm>
            <a:off x="6888604" y="1627183"/>
            <a:ext cx="201995"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88" name="TextBox 87"/>
          <p:cNvSpPr txBox="1"/>
          <p:nvPr/>
        </p:nvSpPr>
        <p:spPr>
          <a:xfrm>
            <a:off x="8157302" y="1616131"/>
            <a:ext cx="201995"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89" name="TextBox 88"/>
          <p:cNvSpPr txBox="1"/>
          <p:nvPr/>
        </p:nvSpPr>
        <p:spPr>
          <a:xfrm>
            <a:off x="8402040" y="1616131"/>
            <a:ext cx="201995"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90" name="TextBox 89"/>
          <p:cNvSpPr txBox="1"/>
          <p:nvPr/>
        </p:nvSpPr>
        <p:spPr>
          <a:xfrm>
            <a:off x="8846032" y="1616131"/>
            <a:ext cx="201995"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98" name="TextBox 97"/>
          <p:cNvSpPr txBox="1"/>
          <p:nvPr/>
        </p:nvSpPr>
        <p:spPr>
          <a:xfrm>
            <a:off x="5311260" y="1615896"/>
            <a:ext cx="201995"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99" name="TextBox 98"/>
          <p:cNvSpPr txBox="1"/>
          <p:nvPr/>
        </p:nvSpPr>
        <p:spPr>
          <a:xfrm>
            <a:off x="5739484" y="1615896"/>
            <a:ext cx="201995"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100" name="TextBox 99"/>
          <p:cNvSpPr txBox="1"/>
          <p:nvPr/>
        </p:nvSpPr>
        <p:spPr>
          <a:xfrm>
            <a:off x="4367294" y="1615896"/>
            <a:ext cx="201995"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101" name="TextBox 100"/>
          <p:cNvSpPr txBox="1"/>
          <p:nvPr/>
        </p:nvSpPr>
        <p:spPr>
          <a:xfrm>
            <a:off x="4791861" y="1615896"/>
            <a:ext cx="20969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102" name="TextBox 101"/>
          <p:cNvSpPr txBox="1"/>
          <p:nvPr/>
        </p:nvSpPr>
        <p:spPr>
          <a:xfrm>
            <a:off x="3633582" y="1621165"/>
            <a:ext cx="201995"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103" name="TextBox 102"/>
          <p:cNvSpPr txBox="1"/>
          <p:nvPr/>
        </p:nvSpPr>
        <p:spPr>
          <a:xfrm>
            <a:off x="3878320" y="1621165"/>
            <a:ext cx="201995"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42" name="TextBox 41"/>
          <p:cNvSpPr txBox="1"/>
          <p:nvPr/>
        </p:nvSpPr>
        <p:spPr>
          <a:xfrm>
            <a:off x="7420874" y="1621165"/>
            <a:ext cx="201995"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Tree>
    <p:extLst>
      <p:ext uri="{BB962C8B-B14F-4D97-AF65-F5344CB8AC3E}">
        <p14:creationId xmlns:p14="http://schemas.microsoft.com/office/powerpoint/2010/main" val="22369003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42"/>
          <p:cNvSpPr txBox="1">
            <a:spLocks noChangeArrowheads="1"/>
          </p:cNvSpPr>
          <p:nvPr/>
        </p:nvSpPr>
        <p:spPr bwMode="auto">
          <a:xfrm>
            <a:off x="587624" y="0"/>
            <a:ext cx="8863012"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ts val="200"/>
              </a:spcAft>
              <a:buClrTx/>
              <a:buSzTx/>
              <a:buFontTx/>
              <a:buNone/>
              <a:tabLst/>
            </a:pPr>
            <a:r>
              <a:rPr lang="en-US" altLang="en-US" sz="2600" dirty="0" smtClean="0">
                <a:solidFill>
                  <a:srgbClr val="538135"/>
                </a:solidFill>
                <a:latin typeface="Calibri Light" panose="020F0302020204030204" pitchFamily="34" charset="0"/>
              </a:rPr>
              <a:t>Religious Education – Year 10 Assessment (MIG) Rationale </a:t>
            </a:r>
            <a:endParaRPr lang="en-US" altLang="en-US" sz="1400" dirty="0" smtClean="0">
              <a:solidFill>
                <a:srgbClr val="5B9BD5"/>
              </a:solidFill>
              <a:latin typeface="Calibri Light" panose="020F0302020204030204"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3659711153"/>
              </p:ext>
            </p:extLst>
          </p:nvPr>
        </p:nvGraphicFramePr>
        <p:xfrm>
          <a:off x="252577" y="1422980"/>
          <a:ext cx="9533106" cy="5085102"/>
        </p:xfrm>
        <a:graphic>
          <a:graphicData uri="http://schemas.openxmlformats.org/drawingml/2006/table">
            <a:tbl>
              <a:tblPr firstRow="1" bandRow="1">
                <a:tableStyleId>{5940675A-B579-460E-94D1-54222C63F5DA}</a:tableStyleId>
              </a:tblPr>
              <a:tblGrid>
                <a:gridCol w="980771">
                  <a:extLst>
                    <a:ext uri="{9D8B030D-6E8A-4147-A177-3AD203B41FA5}">
                      <a16:colId xmlns:a16="http://schemas.microsoft.com/office/drawing/2014/main" val="276405610"/>
                    </a:ext>
                  </a:extLst>
                </a:gridCol>
                <a:gridCol w="5521748">
                  <a:extLst>
                    <a:ext uri="{9D8B030D-6E8A-4147-A177-3AD203B41FA5}">
                      <a16:colId xmlns:a16="http://schemas.microsoft.com/office/drawing/2014/main" val="2057694696"/>
                    </a:ext>
                  </a:extLst>
                </a:gridCol>
                <a:gridCol w="3030587">
                  <a:extLst>
                    <a:ext uri="{9D8B030D-6E8A-4147-A177-3AD203B41FA5}">
                      <a16:colId xmlns:a16="http://schemas.microsoft.com/office/drawing/2014/main" val="450241128"/>
                    </a:ext>
                  </a:extLst>
                </a:gridCol>
              </a:tblGrid>
              <a:tr h="307067">
                <a:tc>
                  <a:txBody>
                    <a:bodyPr/>
                    <a:lstStyle/>
                    <a:p>
                      <a:pPr algn="ctr"/>
                      <a:r>
                        <a:rPr lang="en-US" sz="1200" dirty="0" smtClean="0"/>
                        <a:t>Assessment</a:t>
                      </a:r>
                      <a:r>
                        <a:rPr lang="en-US" sz="1200" baseline="0" dirty="0" smtClean="0"/>
                        <a:t> </a:t>
                      </a:r>
                      <a:endParaRPr lang="en-GB" sz="1200" dirty="0"/>
                    </a:p>
                  </a:txBody>
                  <a:tcPr>
                    <a:solidFill>
                      <a:schemeClr val="accent3">
                        <a:lumMod val="60000"/>
                        <a:lumOff val="40000"/>
                      </a:schemeClr>
                    </a:solidFill>
                  </a:tcPr>
                </a:tc>
                <a:tc>
                  <a:txBody>
                    <a:bodyPr/>
                    <a:lstStyle/>
                    <a:p>
                      <a:pPr algn="ctr"/>
                      <a:r>
                        <a:rPr lang="en-US" sz="1200" dirty="0" smtClean="0"/>
                        <a:t>Rationale</a:t>
                      </a:r>
                      <a:r>
                        <a:rPr lang="en-US" sz="1200" baseline="0" dirty="0" smtClean="0"/>
                        <a:t>  </a:t>
                      </a:r>
                      <a:endParaRPr lang="en-GB" sz="1200" dirty="0"/>
                    </a:p>
                  </a:txBody>
                  <a:tcPr>
                    <a:solidFill>
                      <a:schemeClr val="accent3">
                        <a:lumMod val="60000"/>
                        <a:lumOff val="40000"/>
                      </a:schemeClr>
                    </a:solidFill>
                  </a:tcPr>
                </a:tc>
                <a:tc>
                  <a:txBody>
                    <a:bodyPr/>
                    <a:lstStyle/>
                    <a:p>
                      <a:pPr algn="ctr"/>
                      <a:r>
                        <a:rPr lang="en-US" sz="1200" dirty="0" smtClean="0"/>
                        <a:t>Feedback </a:t>
                      </a:r>
                      <a:endParaRPr lang="en-GB" sz="1200" dirty="0"/>
                    </a:p>
                  </a:txBody>
                  <a:tcPr>
                    <a:solidFill>
                      <a:schemeClr val="accent3">
                        <a:lumMod val="60000"/>
                        <a:lumOff val="40000"/>
                      </a:schemeClr>
                    </a:solidFill>
                  </a:tcPr>
                </a:tc>
                <a:extLst>
                  <a:ext uri="{0D108BD9-81ED-4DB2-BD59-A6C34878D82A}">
                    <a16:rowId xmlns:a16="http://schemas.microsoft.com/office/drawing/2014/main" val="3302611503"/>
                  </a:ext>
                </a:extLst>
              </a:tr>
              <a:tr h="637358">
                <a:tc>
                  <a:txBody>
                    <a:bodyPr/>
                    <a:lstStyle/>
                    <a:p>
                      <a:r>
                        <a:rPr lang="en-US" sz="1200" dirty="0" smtClean="0"/>
                        <a:t>Baseline</a:t>
                      </a:r>
                      <a:r>
                        <a:rPr lang="en-US" sz="1200" baseline="0" dirty="0" smtClean="0"/>
                        <a:t> </a:t>
                      </a:r>
                      <a:endParaRPr lang="en-GB" sz="1200" dirty="0"/>
                    </a:p>
                  </a:txBody>
                  <a:tcPr/>
                </a:tc>
                <a:tc>
                  <a:txBody>
                    <a:bodyPr/>
                    <a:lstStyle/>
                    <a:p>
                      <a:r>
                        <a:rPr lang="en-US" sz="1200" dirty="0" smtClean="0"/>
                        <a:t>A</a:t>
                      </a:r>
                      <a:r>
                        <a:rPr lang="en-US" sz="1200" baseline="0" dirty="0" smtClean="0"/>
                        <a:t> baseline assessment is designed to assess the </a:t>
                      </a:r>
                      <a:r>
                        <a:rPr lang="en-US" sz="1200" b="1" baseline="0" dirty="0" smtClean="0"/>
                        <a:t>prior knowledge and skills </a:t>
                      </a:r>
                      <a:r>
                        <a:rPr lang="en-US" sz="1200" baseline="0" dirty="0" smtClean="0"/>
                        <a:t>needed to access the topic.  The results of this allows staff to adapt their planning to add in extra teaching if foundational knowledge is missing or contains misconceptions.  </a:t>
                      </a:r>
                      <a:endParaRPr lang="en-GB" sz="1200" dirty="0"/>
                    </a:p>
                  </a:txBody>
                  <a:tcPr/>
                </a:tc>
                <a:tc>
                  <a:txBody>
                    <a:bodyPr/>
                    <a:lstStyle/>
                    <a:p>
                      <a:r>
                        <a:rPr lang="en-US" sz="1200" dirty="0" smtClean="0"/>
                        <a:t>Self/Peer Assessed – Teacher analysis of scores</a:t>
                      </a:r>
                      <a:r>
                        <a:rPr lang="en-US" sz="1200" baseline="0" dirty="0" smtClean="0"/>
                        <a:t> &amp; misconceptions </a:t>
                      </a:r>
                      <a:r>
                        <a:rPr lang="en-US" sz="1200" dirty="0" smtClean="0"/>
                        <a:t>for responsive planning. </a:t>
                      </a:r>
                      <a:endParaRPr lang="en-GB" sz="1200" dirty="0"/>
                    </a:p>
                  </a:txBody>
                  <a:tcPr/>
                </a:tc>
                <a:extLst>
                  <a:ext uri="{0D108BD9-81ED-4DB2-BD59-A6C34878D82A}">
                    <a16:rowId xmlns:a16="http://schemas.microsoft.com/office/drawing/2014/main" val="4017417596"/>
                  </a:ext>
                </a:extLst>
              </a:tr>
              <a:tr h="754675">
                <a:tc>
                  <a:txBody>
                    <a:bodyPr/>
                    <a:lstStyle/>
                    <a:p>
                      <a:r>
                        <a:rPr lang="en-US" sz="1200" dirty="0" smtClean="0"/>
                        <a:t>Vocab</a:t>
                      </a:r>
                      <a:r>
                        <a:rPr lang="en-US" sz="1200" baseline="0" dirty="0" smtClean="0"/>
                        <a:t>ulary Test </a:t>
                      </a:r>
                      <a:endParaRPr lang="en-GB" sz="1200" dirty="0"/>
                    </a:p>
                  </a:txBody>
                  <a:tcPr/>
                </a:tc>
                <a:tc>
                  <a:txBody>
                    <a:bodyPr/>
                    <a:lstStyle/>
                    <a:p>
                      <a:r>
                        <a:rPr lang="en-US" sz="1200" dirty="0" smtClean="0"/>
                        <a:t>This assesses the</a:t>
                      </a:r>
                      <a:r>
                        <a:rPr lang="en-US" sz="1200" baseline="0" dirty="0" smtClean="0"/>
                        <a:t> recall of the key religious (disciplinary) words for the topic and will test </a:t>
                      </a:r>
                      <a:r>
                        <a:rPr lang="en-US" sz="1200" b="1" baseline="0" dirty="0" smtClean="0"/>
                        <a:t>spelling, definitions and the application</a:t>
                      </a:r>
                      <a:r>
                        <a:rPr lang="en-US" sz="1200" baseline="0" dirty="0" smtClean="0"/>
                        <a:t> of the words being used in the correct context. </a:t>
                      </a:r>
                      <a:endParaRPr lang="en-GB"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Self/Peer Assessed – Teacher analysis of scores</a:t>
                      </a:r>
                      <a:r>
                        <a:rPr lang="en-US" sz="1200" baseline="0" dirty="0" smtClean="0"/>
                        <a:t> &amp; misconceptions </a:t>
                      </a:r>
                      <a:r>
                        <a:rPr lang="en-US" sz="1200" dirty="0" smtClean="0"/>
                        <a:t>for responsive planning. </a:t>
                      </a:r>
                      <a:endParaRPr lang="en-GB" sz="1200" dirty="0" smtClean="0"/>
                    </a:p>
                  </a:txBody>
                  <a:tcPr/>
                </a:tc>
                <a:extLst>
                  <a:ext uri="{0D108BD9-81ED-4DB2-BD59-A6C34878D82A}">
                    <a16:rowId xmlns:a16="http://schemas.microsoft.com/office/drawing/2014/main" val="1661118267"/>
                  </a:ext>
                </a:extLst>
              </a:tr>
              <a:tr h="637358">
                <a:tc>
                  <a:txBody>
                    <a:bodyPr/>
                    <a:lstStyle/>
                    <a:p>
                      <a:r>
                        <a:rPr lang="en-US" sz="1200" dirty="0" smtClean="0"/>
                        <a:t>Hinge Question 1</a:t>
                      </a:r>
                      <a:endParaRPr lang="en-GB" sz="1200" dirty="0"/>
                    </a:p>
                  </a:txBody>
                  <a:tcPr/>
                </a:tc>
                <a:tc>
                  <a:txBody>
                    <a:bodyPr/>
                    <a:lstStyle/>
                    <a:p>
                      <a:r>
                        <a:rPr lang="en-US" sz="1200" dirty="0" smtClean="0"/>
                        <a:t>A</a:t>
                      </a:r>
                      <a:r>
                        <a:rPr lang="en-US" sz="1200" baseline="0" dirty="0" smtClean="0"/>
                        <a:t> hinge point assessment is when students reach a pivotal point in learning where they are able to demonstrate a range of components such as </a:t>
                      </a:r>
                      <a:r>
                        <a:rPr lang="en-US" sz="1200" b="1" baseline="0" dirty="0" smtClean="0"/>
                        <a:t>knowledge and skills </a:t>
                      </a:r>
                      <a:r>
                        <a:rPr lang="en-US" sz="1200" baseline="0" dirty="0" smtClean="0"/>
                        <a:t>to be assessed. </a:t>
                      </a:r>
                      <a:endParaRPr lang="en-GB" sz="1200" dirty="0"/>
                    </a:p>
                  </a:txBody>
                  <a:tcPr/>
                </a:tc>
                <a:tc>
                  <a:txBody>
                    <a:bodyPr/>
                    <a:lstStyle/>
                    <a:p>
                      <a:r>
                        <a:rPr lang="en-US" sz="1200" dirty="0" smtClean="0"/>
                        <a:t>Teache</a:t>
                      </a:r>
                      <a:r>
                        <a:rPr lang="en-US" sz="1200" baseline="0" dirty="0" smtClean="0"/>
                        <a:t>r Marked – Feedback given as score and percentage with a specific target and action based on knowledge and skills. </a:t>
                      </a:r>
                      <a:endParaRPr lang="en-GB" sz="1200" dirty="0"/>
                    </a:p>
                  </a:txBody>
                  <a:tcPr/>
                </a:tc>
                <a:extLst>
                  <a:ext uri="{0D108BD9-81ED-4DB2-BD59-A6C34878D82A}">
                    <a16:rowId xmlns:a16="http://schemas.microsoft.com/office/drawing/2014/main" val="2949853649"/>
                  </a:ext>
                </a:extLst>
              </a:tr>
              <a:tr h="637358">
                <a:tc>
                  <a:txBody>
                    <a:bodyPr/>
                    <a:lstStyle/>
                    <a:p>
                      <a:r>
                        <a:rPr lang="en-US" sz="1200" dirty="0" smtClean="0"/>
                        <a:t>Hinge Question 2</a:t>
                      </a:r>
                      <a:endParaRPr lang="en-GB" sz="1200" dirty="0"/>
                    </a:p>
                  </a:txBody>
                  <a:tcPr/>
                </a:tc>
                <a:tc>
                  <a:txBody>
                    <a:bodyPr/>
                    <a:lstStyle/>
                    <a:p>
                      <a:r>
                        <a:rPr lang="en-US" sz="1200" dirty="0" smtClean="0"/>
                        <a:t>A</a:t>
                      </a:r>
                      <a:r>
                        <a:rPr lang="en-US" sz="1200" baseline="0" dirty="0" smtClean="0"/>
                        <a:t> hinge point assessment is when students reach a pivotal point in learning where they are able to demonstrate a range of components such as </a:t>
                      </a:r>
                      <a:r>
                        <a:rPr lang="en-US" sz="1200" b="1" baseline="0" dirty="0" smtClean="0"/>
                        <a:t>knowledge and skills </a:t>
                      </a:r>
                      <a:r>
                        <a:rPr lang="en-US" sz="1200" baseline="0" dirty="0" smtClean="0"/>
                        <a:t>to be assessed. </a:t>
                      </a:r>
                      <a:endParaRPr lang="en-GB" sz="1200" dirty="0"/>
                    </a:p>
                  </a:txBody>
                  <a:tcPr/>
                </a:tc>
                <a:tc>
                  <a:txBody>
                    <a:bodyPr/>
                    <a:lstStyle/>
                    <a:p>
                      <a:r>
                        <a:rPr lang="en-US" sz="1200" dirty="0" smtClean="0"/>
                        <a:t>Teache</a:t>
                      </a:r>
                      <a:r>
                        <a:rPr lang="en-US" sz="1200" baseline="0" dirty="0" smtClean="0"/>
                        <a:t>r Marked – Feedback given as score and percentage with a specific target and action based on knowledge and skills. </a:t>
                      </a:r>
                      <a:endParaRPr lang="en-GB" sz="1200" dirty="0"/>
                    </a:p>
                  </a:txBody>
                  <a:tcPr/>
                </a:tc>
                <a:extLst>
                  <a:ext uri="{0D108BD9-81ED-4DB2-BD59-A6C34878D82A}">
                    <a16:rowId xmlns:a16="http://schemas.microsoft.com/office/drawing/2014/main" val="81826545"/>
                  </a:ext>
                </a:extLst>
              </a:tr>
              <a:tr h="637358">
                <a:tc>
                  <a:txBody>
                    <a:bodyPr/>
                    <a:lstStyle/>
                    <a:p>
                      <a:r>
                        <a:rPr lang="en-US" sz="1200" dirty="0" smtClean="0"/>
                        <a:t>Hinge Question 3</a:t>
                      </a:r>
                      <a:endParaRPr lang="en-GB" sz="1200" dirty="0"/>
                    </a:p>
                  </a:txBody>
                  <a:tcPr/>
                </a:tc>
                <a:tc>
                  <a:txBody>
                    <a:bodyPr/>
                    <a:lstStyle/>
                    <a:p>
                      <a:r>
                        <a:rPr lang="en-US" sz="1200" dirty="0" smtClean="0"/>
                        <a:t>A</a:t>
                      </a:r>
                      <a:r>
                        <a:rPr lang="en-US" sz="1200" baseline="0" dirty="0" smtClean="0"/>
                        <a:t> hinge point assessment is when students reach a pivotal point in learning where they are able to demonstrate a range of components such as </a:t>
                      </a:r>
                      <a:r>
                        <a:rPr lang="en-US" sz="1200" b="1" baseline="0" dirty="0" smtClean="0"/>
                        <a:t>knowledge and skills </a:t>
                      </a:r>
                      <a:r>
                        <a:rPr lang="en-US" sz="1200" baseline="0" dirty="0" smtClean="0"/>
                        <a:t>to be assessed. </a:t>
                      </a:r>
                      <a:endParaRPr lang="en-GB"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Self/Peer Assessed – Teacher analysis of scores</a:t>
                      </a:r>
                      <a:r>
                        <a:rPr lang="en-US" sz="1200" baseline="0" dirty="0" smtClean="0"/>
                        <a:t> &amp; misconceptions </a:t>
                      </a:r>
                      <a:r>
                        <a:rPr lang="en-US" sz="1200" dirty="0" smtClean="0"/>
                        <a:t>for responsive planning. </a:t>
                      </a:r>
                      <a:endParaRPr lang="en-GB" sz="1200" dirty="0" smtClean="0"/>
                    </a:p>
                  </a:txBody>
                  <a:tcPr/>
                </a:tc>
                <a:extLst>
                  <a:ext uri="{0D108BD9-81ED-4DB2-BD59-A6C34878D82A}">
                    <a16:rowId xmlns:a16="http://schemas.microsoft.com/office/drawing/2014/main" val="3152553540"/>
                  </a:ext>
                </a:extLst>
              </a:tr>
              <a:tr h="637358">
                <a:tc>
                  <a:txBody>
                    <a:bodyPr/>
                    <a:lstStyle/>
                    <a:p>
                      <a:r>
                        <a:rPr lang="en-US" sz="1200" dirty="0" smtClean="0"/>
                        <a:t>Hinge Question 4</a:t>
                      </a:r>
                      <a:endParaRPr lang="en-GB" sz="1200" dirty="0"/>
                    </a:p>
                  </a:txBody>
                  <a:tcPr/>
                </a:tc>
                <a:tc>
                  <a:txBody>
                    <a:bodyPr/>
                    <a:lstStyle/>
                    <a:p>
                      <a:r>
                        <a:rPr lang="en-US" sz="1200" dirty="0" smtClean="0"/>
                        <a:t>A</a:t>
                      </a:r>
                      <a:r>
                        <a:rPr lang="en-US" sz="1200" baseline="0" dirty="0" smtClean="0"/>
                        <a:t> hinge point assessment is when students reach a pivotal point in learning where they are able to demonstrate a range of components such as </a:t>
                      </a:r>
                      <a:r>
                        <a:rPr lang="en-US" sz="1200" b="1" baseline="0" dirty="0" smtClean="0"/>
                        <a:t>knowledge and skills </a:t>
                      </a:r>
                      <a:r>
                        <a:rPr lang="en-US" sz="1200" baseline="0" dirty="0" smtClean="0"/>
                        <a:t>to be assessed. </a:t>
                      </a:r>
                      <a:endParaRPr lang="en-GB" sz="1200" dirty="0"/>
                    </a:p>
                  </a:txBody>
                  <a:tcPr/>
                </a:tc>
                <a:tc>
                  <a:txBody>
                    <a:bodyPr/>
                    <a:lstStyle/>
                    <a:p>
                      <a:r>
                        <a:rPr lang="en-US" sz="1200" dirty="0" smtClean="0"/>
                        <a:t>Teache</a:t>
                      </a:r>
                      <a:r>
                        <a:rPr lang="en-US" sz="1200" baseline="0" dirty="0" smtClean="0"/>
                        <a:t>r Marked – Feedback given as score and percentage with a specific target and action based on knowledge and skills </a:t>
                      </a:r>
                      <a:endParaRPr lang="en-GB" sz="1200" dirty="0"/>
                    </a:p>
                  </a:txBody>
                  <a:tcPr/>
                </a:tc>
                <a:extLst>
                  <a:ext uri="{0D108BD9-81ED-4DB2-BD59-A6C34878D82A}">
                    <a16:rowId xmlns:a16="http://schemas.microsoft.com/office/drawing/2014/main" val="2809269652"/>
                  </a:ext>
                </a:extLst>
              </a:tr>
              <a:tr h="637358">
                <a:tc>
                  <a:txBody>
                    <a:bodyPr/>
                    <a:lstStyle/>
                    <a:p>
                      <a:r>
                        <a:rPr lang="en-US" sz="1200" dirty="0" smtClean="0"/>
                        <a:t>End of Unit Assessment</a:t>
                      </a:r>
                      <a:r>
                        <a:rPr lang="en-US" sz="1200" baseline="0" dirty="0" smtClean="0"/>
                        <a:t> </a:t>
                      </a:r>
                      <a:endParaRPr lang="en-GB" sz="1200" dirty="0"/>
                    </a:p>
                  </a:txBody>
                  <a:tcPr/>
                </a:tc>
                <a:tc>
                  <a:txBody>
                    <a:bodyPr/>
                    <a:lstStyle/>
                    <a:p>
                      <a:r>
                        <a:rPr lang="en-US" sz="1200" dirty="0" smtClean="0"/>
                        <a:t>End</a:t>
                      </a:r>
                      <a:r>
                        <a:rPr lang="en-US" sz="1200" baseline="0" dirty="0" smtClean="0"/>
                        <a:t> </a:t>
                      </a:r>
                      <a:r>
                        <a:rPr lang="en-US" sz="1200" dirty="0" smtClean="0"/>
                        <a:t>of unit assessments</a:t>
                      </a:r>
                      <a:r>
                        <a:rPr lang="en-US" sz="1200" baseline="0" dirty="0" smtClean="0"/>
                        <a:t> are </a:t>
                      </a:r>
                      <a:r>
                        <a:rPr lang="en-US" sz="1200" b="1" baseline="0" dirty="0" smtClean="0"/>
                        <a:t>SYNOPTIC</a:t>
                      </a:r>
                      <a:r>
                        <a:rPr lang="en-US" sz="1200" baseline="0" dirty="0" smtClean="0"/>
                        <a:t> so test on the knowledge and skills from the current topic and previous topics including </a:t>
                      </a:r>
                      <a:r>
                        <a:rPr lang="en-US" sz="1200" b="1" baseline="0" dirty="0" smtClean="0"/>
                        <a:t>previous years learning </a:t>
                      </a:r>
                      <a:r>
                        <a:rPr lang="en-US" sz="1200" baseline="0" dirty="0" smtClean="0"/>
                        <a:t>so that we can check the learning over time and will have a range of questions to test students on their outline, explain and evaluate skills.  </a:t>
                      </a:r>
                      <a:endParaRPr lang="en-GB" sz="1200" dirty="0"/>
                    </a:p>
                  </a:txBody>
                  <a:tcPr/>
                </a:tc>
                <a:tc>
                  <a:txBody>
                    <a:bodyPr/>
                    <a:lstStyle/>
                    <a:p>
                      <a:r>
                        <a:rPr lang="en-US" sz="1200" dirty="0" smtClean="0"/>
                        <a:t>Teache</a:t>
                      </a:r>
                      <a:r>
                        <a:rPr lang="en-US" sz="1200" baseline="0" dirty="0" smtClean="0"/>
                        <a:t>r Marked – Feedback given as score and percentage with a specific target and action based on knowledge and skills. </a:t>
                      </a:r>
                      <a:endParaRPr lang="en-GB" sz="1200" dirty="0"/>
                    </a:p>
                  </a:txBody>
                  <a:tcPr/>
                </a:tc>
                <a:extLst>
                  <a:ext uri="{0D108BD9-81ED-4DB2-BD59-A6C34878D82A}">
                    <a16:rowId xmlns:a16="http://schemas.microsoft.com/office/drawing/2014/main" val="2707972300"/>
                  </a:ext>
                </a:extLst>
              </a:tr>
            </a:tbl>
          </a:graphicData>
        </a:graphic>
      </p:graphicFrame>
      <p:sp>
        <p:nvSpPr>
          <p:cNvPr id="5" name="TextBox 4"/>
          <p:cNvSpPr txBox="1"/>
          <p:nvPr/>
        </p:nvSpPr>
        <p:spPr>
          <a:xfrm>
            <a:off x="326091" y="924127"/>
            <a:ext cx="9124545" cy="369332"/>
          </a:xfrm>
          <a:prstGeom prst="rect">
            <a:avLst/>
          </a:prstGeom>
          <a:solidFill>
            <a:schemeClr val="accent6">
              <a:lumMod val="60000"/>
              <a:lumOff val="40000"/>
            </a:schemeClr>
          </a:solidFill>
        </p:spPr>
        <p:txBody>
          <a:bodyPr wrap="square" rtlCol="0">
            <a:spAutoFit/>
          </a:bodyPr>
          <a:lstStyle/>
          <a:p>
            <a:r>
              <a:rPr lang="en-US" dirty="0" smtClean="0"/>
              <a:t>In Year 10 RE the first two </a:t>
            </a:r>
            <a:r>
              <a:rPr lang="en-US" b="1" dirty="0" smtClean="0"/>
              <a:t>terms</a:t>
            </a:r>
            <a:r>
              <a:rPr lang="en-US" dirty="0" smtClean="0"/>
              <a:t> will have the same type of assessments as detailed below: </a:t>
            </a:r>
            <a:endParaRPr lang="en-GB" dirty="0"/>
          </a:p>
        </p:txBody>
      </p:sp>
    </p:spTree>
    <p:extLst>
      <p:ext uri="{BB962C8B-B14F-4D97-AF65-F5344CB8AC3E}">
        <p14:creationId xmlns:p14="http://schemas.microsoft.com/office/powerpoint/2010/main" val="24737936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42"/>
          <p:cNvSpPr txBox="1">
            <a:spLocks noChangeArrowheads="1"/>
          </p:cNvSpPr>
          <p:nvPr/>
        </p:nvSpPr>
        <p:spPr bwMode="auto">
          <a:xfrm>
            <a:off x="587624" y="0"/>
            <a:ext cx="8863012"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ts val="200"/>
              </a:spcAft>
              <a:buClrTx/>
              <a:buSzTx/>
              <a:buFontTx/>
              <a:buNone/>
              <a:tabLst/>
            </a:pPr>
            <a:r>
              <a:rPr lang="en-US" altLang="en-US" sz="2600" dirty="0" smtClean="0">
                <a:solidFill>
                  <a:srgbClr val="538135"/>
                </a:solidFill>
                <a:latin typeface="Calibri Light" panose="020F0302020204030204" pitchFamily="34" charset="0"/>
              </a:rPr>
              <a:t>Religious Education – Year 10 Assessment (MIG) Rationale </a:t>
            </a:r>
            <a:endParaRPr lang="en-US" altLang="en-US" sz="1400" dirty="0" smtClean="0">
              <a:solidFill>
                <a:srgbClr val="5B9BD5"/>
              </a:solidFill>
              <a:latin typeface="Calibri Light" panose="020F0302020204030204"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273153057"/>
              </p:ext>
            </p:extLst>
          </p:nvPr>
        </p:nvGraphicFramePr>
        <p:xfrm>
          <a:off x="433921" y="1291822"/>
          <a:ext cx="9142785" cy="2639377"/>
        </p:xfrm>
        <a:graphic>
          <a:graphicData uri="http://schemas.openxmlformats.org/drawingml/2006/table">
            <a:tbl>
              <a:tblPr firstRow="1" bandRow="1">
                <a:tableStyleId>{5940675A-B579-460E-94D1-54222C63F5DA}</a:tableStyleId>
              </a:tblPr>
              <a:tblGrid>
                <a:gridCol w="1084635">
                  <a:extLst>
                    <a:ext uri="{9D8B030D-6E8A-4147-A177-3AD203B41FA5}">
                      <a16:colId xmlns:a16="http://schemas.microsoft.com/office/drawing/2014/main" val="276405610"/>
                    </a:ext>
                  </a:extLst>
                </a:gridCol>
                <a:gridCol w="4735286">
                  <a:extLst>
                    <a:ext uri="{9D8B030D-6E8A-4147-A177-3AD203B41FA5}">
                      <a16:colId xmlns:a16="http://schemas.microsoft.com/office/drawing/2014/main" val="2057694696"/>
                    </a:ext>
                  </a:extLst>
                </a:gridCol>
                <a:gridCol w="3322864">
                  <a:extLst>
                    <a:ext uri="{9D8B030D-6E8A-4147-A177-3AD203B41FA5}">
                      <a16:colId xmlns:a16="http://schemas.microsoft.com/office/drawing/2014/main" val="450241128"/>
                    </a:ext>
                  </a:extLst>
                </a:gridCol>
              </a:tblGrid>
              <a:tr h="307067">
                <a:tc>
                  <a:txBody>
                    <a:bodyPr/>
                    <a:lstStyle/>
                    <a:p>
                      <a:pPr algn="ctr"/>
                      <a:r>
                        <a:rPr lang="en-US" sz="1400" dirty="0" smtClean="0"/>
                        <a:t>Assessment</a:t>
                      </a:r>
                      <a:r>
                        <a:rPr lang="en-US" sz="1400" baseline="0" dirty="0" smtClean="0"/>
                        <a:t> </a:t>
                      </a:r>
                      <a:endParaRPr lang="en-GB" sz="1400" dirty="0"/>
                    </a:p>
                  </a:txBody>
                  <a:tcPr>
                    <a:solidFill>
                      <a:schemeClr val="accent3">
                        <a:lumMod val="60000"/>
                        <a:lumOff val="40000"/>
                      </a:schemeClr>
                    </a:solidFill>
                  </a:tcPr>
                </a:tc>
                <a:tc>
                  <a:txBody>
                    <a:bodyPr/>
                    <a:lstStyle/>
                    <a:p>
                      <a:pPr algn="ctr"/>
                      <a:r>
                        <a:rPr lang="en-US" sz="1400" dirty="0" smtClean="0"/>
                        <a:t>Rationale</a:t>
                      </a:r>
                      <a:r>
                        <a:rPr lang="en-US" sz="1400" baseline="0" dirty="0" smtClean="0"/>
                        <a:t> </a:t>
                      </a:r>
                      <a:endParaRPr lang="en-GB" sz="1400" dirty="0"/>
                    </a:p>
                  </a:txBody>
                  <a:tcPr>
                    <a:solidFill>
                      <a:schemeClr val="accent3">
                        <a:lumMod val="60000"/>
                        <a:lumOff val="40000"/>
                      </a:schemeClr>
                    </a:solidFill>
                  </a:tcPr>
                </a:tc>
                <a:tc>
                  <a:txBody>
                    <a:bodyPr/>
                    <a:lstStyle/>
                    <a:p>
                      <a:pPr algn="ctr"/>
                      <a:r>
                        <a:rPr lang="en-US" sz="1400" dirty="0" smtClean="0"/>
                        <a:t>Feedback </a:t>
                      </a:r>
                      <a:endParaRPr lang="en-GB" sz="1400" dirty="0"/>
                    </a:p>
                  </a:txBody>
                  <a:tcPr>
                    <a:solidFill>
                      <a:schemeClr val="accent3">
                        <a:lumMod val="60000"/>
                        <a:lumOff val="40000"/>
                      </a:schemeClr>
                    </a:solidFill>
                  </a:tcPr>
                </a:tc>
                <a:extLst>
                  <a:ext uri="{0D108BD9-81ED-4DB2-BD59-A6C34878D82A}">
                    <a16:rowId xmlns:a16="http://schemas.microsoft.com/office/drawing/2014/main" val="3302611503"/>
                  </a:ext>
                </a:extLst>
              </a:tr>
              <a:tr h="637358">
                <a:tc>
                  <a:txBody>
                    <a:bodyPr/>
                    <a:lstStyle/>
                    <a:p>
                      <a:r>
                        <a:rPr lang="en-US" sz="1200" dirty="0" smtClean="0"/>
                        <a:t>Baseline</a:t>
                      </a:r>
                      <a:r>
                        <a:rPr lang="en-US" sz="1200" baseline="0" dirty="0" smtClean="0"/>
                        <a:t> </a:t>
                      </a:r>
                      <a:endParaRPr lang="en-GB" sz="1200" dirty="0"/>
                    </a:p>
                  </a:txBody>
                  <a:tcPr/>
                </a:tc>
                <a:tc>
                  <a:txBody>
                    <a:bodyPr/>
                    <a:lstStyle/>
                    <a:p>
                      <a:r>
                        <a:rPr lang="en-US" sz="1200" dirty="0" smtClean="0"/>
                        <a:t>A</a:t>
                      </a:r>
                      <a:r>
                        <a:rPr lang="en-US" sz="1200" baseline="0" dirty="0" smtClean="0"/>
                        <a:t> baseline assessment is designed to assess the </a:t>
                      </a:r>
                      <a:r>
                        <a:rPr lang="en-US" sz="1200" b="1" baseline="0" dirty="0" smtClean="0"/>
                        <a:t>prior knowledge and skills </a:t>
                      </a:r>
                      <a:r>
                        <a:rPr lang="en-US" sz="1200" baseline="0" dirty="0" smtClean="0"/>
                        <a:t>needed to access the topic.  The results of this allows staff to adapt their planning for the revision lessons ahead to ensure misconceptions or gaps are taught. </a:t>
                      </a:r>
                      <a:endParaRPr lang="en-GB" sz="1200" dirty="0"/>
                    </a:p>
                  </a:txBody>
                  <a:tcPr/>
                </a:tc>
                <a:tc>
                  <a:txBody>
                    <a:bodyPr/>
                    <a:lstStyle/>
                    <a:p>
                      <a:r>
                        <a:rPr lang="en-US" sz="1200" dirty="0" smtClean="0"/>
                        <a:t>Self/Peer Assessed – Teacher analysis of scores</a:t>
                      </a:r>
                      <a:r>
                        <a:rPr lang="en-US" sz="1200" baseline="0" dirty="0" smtClean="0"/>
                        <a:t> &amp; misconceptions </a:t>
                      </a:r>
                      <a:r>
                        <a:rPr lang="en-US" sz="1200" dirty="0" smtClean="0"/>
                        <a:t>for responsive planning. </a:t>
                      </a:r>
                      <a:endParaRPr lang="en-GB" sz="1200" dirty="0"/>
                    </a:p>
                  </a:txBody>
                  <a:tcPr/>
                </a:tc>
                <a:extLst>
                  <a:ext uri="{0D108BD9-81ED-4DB2-BD59-A6C34878D82A}">
                    <a16:rowId xmlns:a16="http://schemas.microsoft.com/office/drawing/2014/main" val="4017417596"/>
                  </a:ext>
                </a:extLst>
              </a:tr>
              <a:tr h="754675">
                <a:tc>
                  <a:txBody>
                    <a:bodyPr/>
                    <a:lstStyle/>
                    <a:p>
                      <a:r>
                        <a:rPr lang="en-US" sz="1200" dirty="0" smtClean="0"/>
                        <a:t>Vocab</a:t>
                      </a:r>
                      <a:r>
                        <a:rPr lang="en-US" sz="1200" baseline="0" dirty="0" smtClean="0"/>
                        <a:t>ulary Test </a:t>
                      </a:r>
                      <a:endParaRPr lang="en-GB" sz="1200" dirty="0"/>
                    </a:p>
                  </a:txBody>
                  <a:tcPr/>
                </a:tc>
                <a:tc>
                  <a:txBody>
                    <a:bodyPr/>
                    <a:lstStyle/>
                    <a:p>
                      <a:r>
                        <a:rPr lang="en-US" sz="1200" dirty="0" smtClean="0"/>
                        <a:t>This assesses the</a:t>
                      </a:r>
                      <a:r>
                        <a:rPr lang="en-US" sz="1200" baseline="0" dirty="0" smtClean="0"/>
                        <a:t> recall of the key religious (disciplinary) words for the topics and will test </a:t>
                      </a:r>
                      <a:r>
                        <a:rPr lang="en-US" sz="1200" b="1" baseline="0" dirty="0" smtClean="0"/>
                        <a:t>spelling, definitions and the application</a:t>
                      </a:r>
                      <a:r>
                        <a:rPr lang="en-US" sz="1200" baseline="0" dirty="0" smtClean="0"/>
                        <a:t> of the words being used in the correct context. </a:t>
                      </a:r>
                      <a:endParaRPr lang="en-GB"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Self/Peer Assessed – Teacher analysis of scores</a:t>
                      </a:r>
                      <a:r>
                        <a:rPr lang="en-US" sz="1200" baseline="0" dirty="0" smtClean="0"/>
                        <a:t> &amp; misconceptions </a:t>
                      </a:r>
                      <a:r>
                        <a:rPr lang="en-US" sz="1200" dirty="0" smtClean="0"/>
                        <a:t>for responsive planning. </a:t>
                      </a:r>
                      <a:endParaRPr lang="en-GB" sz="1200" dirty="0" smtClean="0"/>
                    </a:p>
                  </a:txBody>
                  <a:tcPr/>
                </a:tc>
                <a:extLst>
                  <a:ext uri="{0D108BD9-81ED-4DB2-BD59-A6C34878D82A}">
                    <a16:rowId xmlns:a16="http://schemas.microsoft.com/office/drawing/2014/main" val="1661118267"/>
                  </a:ext>
                </a:extLst>
              </a:tr>
              <a:tr h="754675">
                <a:tc>
                  <a:txBody>
                    <a:bodyPr/>
                    <a:lstStyle/>
                    <a:p>
                      <a:r>
                        <a:rPr lang="en-US" sz="1200" dirty="0" smtClean="0"/>
                        <a:t>Hinge Question </a:t>
                      </a:r>
                      <a:endParaRPr lang="en-GB" sz="1200" dirty="0"/>
                    </a:p>
                  </a:txBody>
                  <a:tcPr/>
                </a:tc>
                <a:tc>
                  <a:txBody>
                    <a:bodyPr/>
                    <a:lstStyle/>
                    <a:p>
                      <a:r>
                        <a:rPr lang="en-US" sz="1200" dirty="0" smtClean="0"/>
                        <a:t>A</a:t>
                      </a:r>
                      <a:r>
                        <a:rPr lang="en-US" sz="1200" baseline="0" dirty="0" smtClean="0"/>
                        <a:t> hinge point assessment is when students reach a pivotal point in learning where they are able to demonstrate a range of components such as </a:t>
                      </a:r>
                      <a:r>
                        <a:rPr lang="en-US" sz="1200" b="1" baseline="0" dirty="0" smtClean="0"/>
                        <a:t>knowledge and skills </a:t>
                      </a:r>
                      <a:r>
                        <a:rPr lang="en-US" sz="1200" baseline="0" dirty="0" smtClean="0"/>
                        <a:t>to be assessed. </a:t>
                      </a:r>
                      <a:endParaRPr lang="en-GB" sz="1200" dirty="0"/>
                    </a:p>
                  </a:txBody>
                  <a:tcPr/>
                </a:tc>
                <a:tc>
                  <a:txBody>
                    <a:bodyPr/>
                    <a:lstStyle/>
                    <a:p>
                      <a:r>
                        <a:rPr lang="en-US" sz="1200" dirty="0" smtClean="0"/>
                        <a:t>Teache</a:t>
                      </a:r>
                      <a:r>
                        <a:rPr lang="en-US" sz="1200" baseline="0" dirty="0" smtClean="0"/>
                        <a:t>r Marked – Feedback given as score and percentage with a specific target and action based on knowledge and skills. </a:t>
                      </a:r>
                      <a:endParaRPr lang="en-GB" sz="1200" dirty="0"/>
                    </a:p>
                  </a:txBody>
                  <a:tcPr/>
                </a:tc>
                <a:extLst>
                  <a:ext uri="{0D108BD9-81ED-4DB2-BD59-A6C34878D82A}">
                    <a16:rowId xmlns:a16="http://schemas.microsoft.com/office/drawing/2014/main" val="119099406"/>
                  </a:ext>
                </a:extLst>
              </a:tr>
            </a:tbl>
          </a:graphicData>
        </a:graphic>
      </p:graphicFrame>
      <p:sp>
        <p:nvSpPr>
          <p:cNvPr id="5" name="TextBox 4"/>
          <p:cNvSpPr txBox="1"/>
          <p:nvPr/>
        </p:nvSpPr>
        <p:spPr>
          <a:xfrm>
            <a:off x="433920" y="840541"/>
            <a:ext cx="9124545" cy="369332"/>
          </a:xfrm>
          <a:prstGeom prst="rect">
            <a:avLst/>
          </a:prstGeom>
          <a:solidFill>
            <a:schemeClr val="accent6">
              <a:lumMod val="60000"/>
              <a:lumOff val="40000"/>
            </a:schemeClr>
          </a:solidFill>
        </p:spPr>
        <p:txBody>
          <a:bodyPr wrap="square" rtlCol="0">
            <a:spAutoFit/>
          </a:bodyPr>
          <a:lstStyle/>
          <a:p>
            <a:r>
              <a:rPr lang="en-US" dirty="0" smtClean="0"/>
              <a:t>In Year 10 RE Half Term 5 + 6  will have assessments as detailed below: </a:t>
            </a:r>
            <a:endParaRPr lang="en-GB" dirty="0"/>
          </a:p>
        </p:txBody>
      </p:sp>
      <p:graphicFrame>
        <p:nvGraphicFramePr>
          <p:cNvPr id="3" name="Table 2"/>
          <p:cNvGraphicFramePr>
            <a:graphicFrameLocks noGrp="1"/>
          </p:cNvGraphicFramePr>
          <p:nvPr>
            <p:extLst>
              <p:ext uri="{D42A27DB-BD31-4B8C-83A1-F6EECF244321}">
                <p14:modId xmlns:p14="http://schemas.microsoft.com/office/powerpoint/2010/main" val="163971573"/>
              </p:ext>
            </p:extLst>
          </p:nvPr>
        </p:nvGraphicFramePr>
        <p:xfrm>
          <a:off x="433921" y="4404993"/>
          <a:ext cx="9142785" cy="1005840"/>
        </p:xfrm>
        <a:graphic>
          <a:graphicData uri="http://schemas.openxmlformats.org/drawingml/2006/table">
            <a:tbl>
              <a:tblPr firstRow="1" bandRow="1">
                <a:tableStyleId>{5940675A-B579-460E-94D1-54222C63F5DA}</a:tableStyleId>
              </a:tblPr>
              <a:tblGrid>
                <a:gridCol w="1054410">
                  <a:extLst>
                    <a:ext uri="{9D8B030D-6E8A-4147-A177-3AD203B41FA5}">
                      <a16:colId xmlns:a16="http://schemas.microsoft.com/office/drawing/2014/main" val="4065362839"/>
                    </a:ext>
                  </a:extLst>
                </a:gridCol>
                <a:gridCol w="4765511">
                  <a:extLst>
                    <a:ext uri="{9D8B030D-6E8A-4147-A177-3AD203B41FA5}">
                      <a16:colId xmlns:a16="http://schemas.microsoft.com/office/drawing/2014/main" val="2393354196"/>
                    </a:ext>
                  </a:extLst>
                </a:gridCol>
                <a:gridCol w="3322864">
                  <a:extLst>
                    <a:ext uri="{9D8B030D-6E8A-4147-A177-3AD203B41FA5}">
                      <a16:colId xmlns:a16="http://schemas.microsoft.com/office/drawing/2014/main" val="2626999075"/>
                    </a:ext>
                  </a:extLst>
                </a:gridCol>
              </a:tblGrid>
              <a:tr h="637358">
                <a:tc>
                  <a:txBody>
                    <a:bodyPr/>
                    <a:lstStyle/>
                    <a:p>
                      <a:r>
                        <a:rPr lang="en-US" sz="1200" dirty="0" smtClean="0"/>
                        <a:t>End of Year</a:t>
                      </a:r>
                      <a:r>
                        <a:rPr lang="en-US" sz="1200" baseline="0" dirty="0" smtClean="0"/>
                        <a:t> </a:t>
                      </a:r>
                      <a:r>
                        <a:rPr lang="en-US" sz="1200" dirty="0" smtClean="0"/>
                        <a:t> Assessment</a:t>
                      </a:r>
                      <a:r>
                        <a:rPr lang="en-US" sz="1200" baseline="0" dirty="0" smtClean="0"/>
                        <a:t> </a:t>
                      </a:r>
                      <a:endParaRPr lang="en-GB" sz="1200" dirty="0"/>
                    </a:p>
                  </a:txBody>
                  <a:tcPr/>
                </a:tc>
                <a:tc>
                  <a:txBody>
                    <a:bodyPr/>
                    <a:lstStyle/>
                    <a:p>
                      <a:r>
                        <a:rPr lang="en-US" sz="1200" dirty="0" smtClean="0"/>
                        <a:t>End</a:t>
                      </a:r>
                      <a:r>
                        <a:rPr lang="en-US" sz="1200" baseline="0" dirty="0" smtClean="0"/>
                        <a:t> </a:t>
                      </a:r>
                      <a:r>
                        <a:rPr lang="en-US" sz="1200" dirty="0" smtClean="0"/>
                        <a:t>of Year assessments</a:t>
                      </a:r>
                      <a:r>
                        <a:rPr lang="en-US" sz="1200" baseline="0" dirty="0" smtClean="0"/>
                        <a:t> are </a:t>
                      </a:r>
                      <a:r>
                        <a:rPr lang="en-US" sz="1200" b="1" baseline="0" dirty="0" smtClean="0"/>
                        <a:t>SYNOPTIC</a:t>
                      </a:r>
                      <a:r>
                        <a:rPr lang="en-US" sz="1200" baseline="0" dirty="0" smtClean="0"/>
                        <a:t> so test on the knowledge and skills </a:t>
                      </a:r>
                      <a:r>
                        <a:rPr lang="en-US" sz="1200" baseline="0" dirty="0" smtClean="0">
                          <a:solidFill>
                            <a:srgbClr val="FF0000"/>
                          </a:solidFill>
                        </a:rPr>
                        <a:t>all five previous GCSE </a:t>
                      </a:r>
                      <a:r>
                        <a:rPr lang="en-US" sz="1200" baseline="0" dirty="0" smtClean="0"/>
                        <a:t>topics so that we can check the learning over time and will have a range of questions to test students on their outline, explain and evaluate skills.  This will take the form of at least two exam papers. </a:t>
                      </a:r>
                      <a:endParaRPr lang="en-GB" sz="1200" dirty="0"/>
                    </a:p>
                  </a:txBody>
                  <a:tcPr/>
                </a:tc>
                <a:tc>
                  <a:txBody>
                    <a:bodyPr/>
                    <a:lstStyle/>
                    <a:p>
                      <a:r>
                        <a:rPr lang="en-US" sz="1200" dirty="0" smtClean="0"/>
                        <a:t>Teache</a:t>
                      </a:r>
                      <a:r>
                        <a:rPr lang="en-US" sz="1200" baseline="0" dirty="0" smtClean="0"/>
                        <a:t>r Marked – Feedback given as score and percentage with a specific target and action based on knowledge and skills. </a:t>
                      </a:r>
                      <a:endParaRPr lang="en-GB" sz="1200" dirty="0"/>
                    </a:p>
                  </a:txBody>
                  <a:tcPr/>
                </a:tc>
                <a:extLst>
                  <a:ext uri="{0D108BD9-81ED-4DB2-BD59-A6C34878D82A}">
                    <a16:rowId xmlns:a16="http://schemas.microsoft.com/office/drawing/2014/main" val="1422706053"/>
                  </a:ext>
                </a:extLst>
              </a:tr>
            </a:tbl>
          </a:graphicData>
        </a:graphic>
      </p:graphicFrame>
      <p:sp>
        <p:nvSpPr>
          <p:cNvPr id="7" name="TextBox 6"/>
          <p:cNvSpPr txBox="1"/>
          <p:nvPr/>
        </p:nvSpPr>
        <p:spPr>
          <a:xfrm>
            <a:off x="433919" y="3969035"/>
            <a:ext cx="9124545" cy="369332"/>
          </a:xfrm>
          <a:prstGeom prst="rect">
            <a:avLst/>
          </a:prstGeom>
          <a:solidFill>
            <a:schemeClr val="accent1">
              <a:lumMod val="40000"/>
              <a:lumOff val="60000"/>
            </a:schemeClr>
          </a:solidFill>
        </p:spPr>
        <p:txBody>
          <a:bodyPr wrap="square" rtlCol="0">
            <a:spAutoFit/>
          </a:bodyPr>
          <a:lstStyle/>
          <a:p>
            <a:r>
              <a:rPr lang="en-US" dirty="0" smtClean="0"/>
              <a:t>In Year 10 RE Half Term 5  will have SYNOPTIC assessments as detailed below: </a:t>
            </a:r>
            <a:endParaRPr lang="en-GB" dirty="0"/>
          </a:p>
        </p:txBody>
      </p:sp>
      <p:sp>
        <p:nvSpPr>
          <p:cNvPr id="8" name="TextBox 7"/>
          <p:cNvSpPr txBox="1"/>
          <p:nvPr/>
        </p:nvSpPr>
        <p:spPr>
          <a:xfrm>
            <a:off x="433918" y="5477459"/>
            <a:ext cx="9124545" cy="369332"/>
          </a:xfrm>
          <a:prstGeom prst="rect">
            <a:avLst/>
          </a:prstGeom>
          <a:solidFill>
            <a:schemeClr val="accent1">
              <a:lumMod val="40000"/>
              <a:lumOff val="60000"/>
            </a:schemeClr>
          </a:solidFill>
        </p:spPr>
        <p:txBody>
          <a:bodyPr wrap="square" rtlCol="0">
            <a:spAutoFit/>
          </a:bodyPr>
          <a:lstStyle/>
          <a:p>
            <a:r>
              <a:rPr lang="en-US" dirty="0" smtClean="0"/>
              <a:t>In Year 10 RE Half Term 6  will have SYNOPTIC assessment as detailed below: </a:t>
            </a:r>
            <a:endParaRPr lang="en-GB" dirty="0"/>
          </a:p>
        </p:txBody>
      </p:sp>
      <p:graphicFrame>
        <p:nvGraphicFramePr>
          <p:cNvPr id="9" name="Table 8"/>
          <p:cNvGraphicFramePr>
            <a:graphicFrameLocks noGrp="1"/>
          </p:cNvGraphicFramePr>
          <p:nvPr>
            <p:extLst>
              <p:ext uri="{D42A27DB-BD31-4B8C-83A1-F6EECF244321}">
                <p14:modId xmlns:p14="http://schemas.microsoft.com/office/powerpoint/2010/main" val="2577897294"/>
              </p:ext>
            </p:extLst>
          </p:nvPr>
        </p:nvGraphicFramePr>
        <p:xfrm>
          <a:off x="433918" y="5913417"/>
          <a:ext cx="9124545" cy="822960"/>
        </p:xfrm>
        <a:graphic>
          <a:graphicData uri="http://schemas.openxmlformats.org/drawingml/2006/table">
            <a:tbl>
              <a:tblPr firstRow="1" bandRow="1">
                <a:tableStyleId>{5940675A-B579-460E-94D1-54222C63F5DA}</a:tableStyleId>
              </a:tblPr>
              <a:tblGrid>
                <a:gridCol w="938738">
                  <a:extLst>
                    <a:ext uri="{9D8B030D-6E8A-4147-A177-3AD203B41FA5}">
                      <a16:colId xmlns:a16="http://schemas.microsoft.com/office/drawing/2014/main" val="3845770694"/>
                    </a:ext>
                  </a:extLst>
                </a:gridCol>
                <a:gridCol w="5285102">
                  <a:extLst>
                    <a:ext uri="{9D8B030D-6E8A-4147-A177-3AD203B41FA5}">
                      <a16:colId xmlns:a16="http://schemas.microsoft.com/office/drawing/2014/main" val="3588782692"/>
                    </a:ext>
                  </a:extLst>
                </a:gridCol>
                <a:gridCol w="2900705">
                  <a:extLst>
                    <a:ext uri="{9D8B030D-6E8A-4147-A177-3AD203B41FA5}">
                      <a16:colId xmlns:a16="http://schemas.microsoft.com/office/drawing/2014/main" val="2867804025"/>
                    </a:ext>
                  </a:extLst>
                </a:gridCol>
              </a:tblGrid>
              <a:tr h="637358">
                <a:tc>
                  <a:txBody>
                    <a:bodyPr/>
                    <a:lstStyle/>
                    <a:p>
                      <a:r>
                        <a:rPr lang="en-US" sz="1200" dirty="0" smtClean="0"/>
                        <a:t>End of Unit Assessment</a:t>
                      </a:r>
                      <a:r>
                        <a:rPr lang="en-US" sz="1200" baseline="0" dirty="0" smtClean="0"/>
                        <a:t> </a:t>
                      </a:r>
                      <a:endParaRPr lang="en-GB" sz="1200" dirty="0"/>
                    </a:p>
                  </a:txBody>
                  <a:tcPr/>
                </a:tc>
                <a:tc>
                  <a:txBody>
                    <a:bodyPr/>
                    <a:lstStyle/>
                    <a:p>
                      <a:r>
                        <a:rPr lang="en-US" sz="1200" dirty="0" smtClean="0"/>
                        <a:t>End</a:t>
                      </a:r>
                      <a:r>
                        <a:rPr lang="en-US" sz="1200" baseline="0" dirty="0" smtClean="0"/>
                        <a:t> </a:t>
                      </a:r>
                      <a:r>
                        <a:rPr lang="en-US" sz="1200" dirty="0" smtClean="0"/>
                        <a:t>of unit assessments</a:t>
                      </a:r>
                      <a:r>
                        <a:rPr lang="en-US" sz="1200" baseline="0" dirty="0" smtClean="0"/>
                        <a:t> are </a:t>
                      </a:r>
                      <a:r>
                        <a:rPr lang="en-US" sz="1200" b="1" baseline="0" dirty="0" smtClean="0"/>
                        <a:t>SYNOPTIC</a:t>
                      </a:r>
                      <a:r>
                        <a:rPr lang="en-US" sz="1200" baseline="0" dirty="0" smtClean="0"/>
                        <a:t> so test on the knowledge and skills from the current topic and previous topics including </a:t>
                      </a:r>
                      <a:r>
                        <a:rPr lang="en-US" sz="1200" b="1" baseline="0" dirty="0" smtClean="0"/>
                        <a:t>previous years learning </a:t>
                      </a:r>
                      <a:r>
                        <a:rPr lang="en-US" sz="1200" baseline="0" dirty="0" smtClean="0"/>
                        <a:t>so that we can check the learning over time and will have a range of questions to test students on their outline, explain and evaluate skills.  </a:t>
                      </a:r>
                      <a:endParaRPr lang="en-GB" sz="1200" dirty="0"/>
                    </a:p>
                  </a:txBody>
                  <a:tcPr/>
                </a:tc>
                <a:tc>
                  <a:txBody>
                    <a:bodyPr/>
                    <a:lstStyle/>
                    <a:p>
                      <a:r>
                        <a:rPr lang="en-US" sz="1200" dirty="0" smtClean="0"/>
                        <a:t>Teache</a:t>
                      </a:r>
                      <a:r>
                        <a:rPr lang="en-US" sz="1200" baseline="0" dirty="0" smtClean="0"/>
                        <a:t>r Marked – Feedback given as score and percentage with a specific target and action based on knowledge and skills. </a:t>
                      </a:r>
                      <a:endParaRPr lang="en-GB" sz="1200" dirty="0"/>
                    </a:p>
                  </a:txBody>
                  <a:tcPr/>
                </a:tc>
                <a:extLst>
                  <a:ext uri="{0D108BD9-81ED-4DB2-BD59-A6C34878D82A}">
                    <a16:rowId xmlns:a16="http://schemas.microsoft.com/office/drawing/2014/main" val="2353612573"/>
                  </a:ext>
                </a:extLst>
              </a:tr>
            </a:tbl>
          </a:graphicData>
        </a:graphic>
      </p:graphicFrame>
    </p:spTree>
    <p:extLst>
      <p:ext uri="{BB962C8B-B14F-4D97-AF65-F5344CB8AC3E}">
        <p14:creationId xmlns:p14="http://schemas.microsoft.com/office/powerpoint/2010/main" val="326816633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240</TotalTime>
  <Words>1005</Words>
  <Application>Microsoft Office PowerPoint</Application>
  <PresentationFormat>A4 Paper (210x297 mm)</PresentationFormat>
  <Paragraphs>96</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Simon Newby</dc:creator>
  <cp:lastModifiedBy>laura finley</cp:lastModifiedBy>
  <cp:revision>28</cp:revision>
  <dcterms:created xsi:type="dcterms:W3CDTF">2023-06-13T09:38:34Z</dcterms:created>
  <dcterms:modified xsi:type="dcterms:W3CDTF">2023-07-04T11:50:26Z</dcterms:modified>
</cp:coreProperties>
</file>