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F0567B-94D0-7D00-CEDF-368FEF248B5D}" v="2" dt="2023-06-30T10:46:04.160"/>
    <p1510:client id="{B9FB4239-BF3B-1B44-5BC0-1601BBF8BF5E}" v="4" dt="2023-06-30T10:48:52.9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9" d="100"/>
          <a:sy n="69" d="100"/>
        </p:scale>
        <p:origin x="102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 Id="rId9"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8666"/>
            </a:lvl1pPr>
          </a:lstStyle>
          <a:p>
            <a:r>
              <a:rPr lang="en-US" dirty="0"/>
              <a:t>Click to edit Master title style</a:t>
            </a:r>
          </a:p>
        </p:txBody>
      </p:sp>
      <p:sp>
        <p:nvSpPr>
          <p:cNvPr id="3" name="Subtitle 2"/>
          <p:cNvSpPr>
            <a:spLocks noGrp="1"/>
          </p:cNvSpPr>
          <p:nvPr>
            <p:ph type="subTitle" idx="1"/>
          </p:nvPr>
        </p:nvSpPr>
        <p:spPr>
          <a:xfrm>
            <a:off x="1238250" y="3602038"/>
            <a:ext cx="7429500" cy="1655762"/>
          </a:xfrm>
        </p:spPr>
        <p:txBody>
          <a:bodyPr/>
          <a:lstStyle>
            <a:lvl1pPr marL="0" indent="0" algn="ctr">
              <a:buNone/>
              <a:defRPr sz="3467"/>
            </a:lvl1pPr>
            <a:lvl2pPr marL="660380" indent="0" algn="ctr">
              <a:buNone/>
              <a:defRPr sz="2889"/>
            </a:lvl2pPr>
            <a:lvl3pPr marL="1320759" indent="0" algn="ctr">
              <a:buNone/>
              <a:defRPr sz="2600"/>
            </a:lvl3pPr>
            <a:lvl4pPr marL="1981139" indent="0" algn="ctr">
              <a:buNone/>
              <a:defRPr sz="2311"/>
            </a:lvl4pPr>
            <a:lvl5pPr marL="2641519" indent="0" algn="ctr">
              <a:buNone/>
              <a:defRPr sz="2311"/>
            </a:lvl5pPr>
            <a:lvl6pPr marL="3301898" indent="0" algn="ctr">
              <a:buNone/>
              <a:defRPr sz="2311"/>
            </a:lvl6pPr>
            <a:lvl7pPr marL="3962278" indent="0" algn="ctr">
              <a:buNone/>
              <a:defRPr sz="2311"/>
            </a:lvl7pPr>
            <a:lvl8pPr marL="4622658" indent="0" algn="ctr">
              <a:buNone/>
              <a:defRPr sz="2311"/>
            </a:lvl8pPr>
            <a:lvl9pPr marL="5283037" indent="0" algn="ctr">
              <a:buNone/>
              <a:defRPr sz="2311"/>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7/9/2023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15111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7279218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8666"/>
            </a:lvl1pPr>
          </a:lstStyle>
          <a:p>
            <a:r>
              <a:rPr lang="en-US" dirty="0"/>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3467">
                <a:solidFill>
                  <a:schemeClr val="tx1"/>
                </a:solidFill>
              </a:defRPr>
            </a:lvl1pPr>
            <a:lvl2pPr marL="660380" indent="0">
              <a:buNone/>
              <a:defRPr sz="2889">
                <a:solidFill>
                  <a:schemeClr val="tx1">
                    <a:tint val="75000"/>
                  </a:schemeClr>
                </a:solidFill>
              </a:defRPr>
            </a:lvl2pPr>
            <a:lvl3pPr marL="1320759" indent="0">
              <a:buNone/>
              <a:defRPr sz="2600">
                <a:solidFill>
                  <a:schemeClr val="tx1">
                    <a:tint val="75000"/>
                  </a:schemeClr>
                </a:solidFill>
              </a:defRPr>
            </a:lvl3pPr>
            <a:lvl4pPr marL="1981139" indent="0">
              <a:buNone/>
              <a:defRPr sz="2311">
                <a:solidFill>
                  <a:schemeClr val="tx1">
                    <a:tint val="75000"/>
                  </a:schemeClr>
                </a:solidFill>
              </a:defRPr>
            </a:lvl4pPr>
            <a:lvl5pPr marL="2641519" indent="0">
              <a:buNone/>
              <a:defRPr sz="2311">
                <a:solidFill>
                  <a:schemeClr val="tx1">
                    <a:tint val="75000"/>
                  </a:schemeClr>
                </a:solidFill>
              </a:defRPr>
            </a:lvl5pPr>
            <a:lvl6pPr marL="3301898" indent="0">
              <a:buNone/>
              <a:defRPr sz="2311">
                <a:solidFill>
                  <a:schemeClr val="tx1">
                    <a:tint val="75000"/>
                  </a:schemeClr>
                </a:solidFill>
              </a:defRPr>
            </a:lvl6pPr>
            <a:lvl7pPr marL="3962278" indent="0">
              <a:buNone/>
              <a:defRPr sz="2311">
                <a:solidFill>
                  <a:schemeClr val="tx1">
                    <a:tint val="75000"/>
                  </a:schemeClr>
                </a:solidFill>
              </a:defRPr>
            </a:lvl7pPr>
            <a:lvl8pPr marL="4622658" indent="0">
              <a:buNone/>
              <a:defRPr sz="2311">
                <a:solidFill>
                  <a:schemeClr val="tx1">
                    <a:tint val="75000"/>
                  </a:schemeClr>
                </a:solidFill>
              </a:defRPr>
            </a:lvl8pPr>
            <a:lvl9pPr marL="5283037" indent="0">
              <a:buNone/>
              <a:defRPr sz="2311">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7/9/2023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60750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81038" y="1825625"/>
            <a:ext cx="4210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14913" y="1825625"/>
            <a:ext cx="4210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7/9/2023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650154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dirty="0"/>
              <a:t>Click to edit Master title style</a:t>
            </a:r>
          </a:p>
        </p:txBody>
      </p:sp>
      <p:sp>
        <p:nvSpPr>
          <p:cNvPr id="3" name="Text Placeholder 2"/>
          <p:cNvSpPr>
            <a:spLocks noGrp="1"/>
          </p:cNvSpPr>
          <p:nvPr>
            <p:ph type="body" idx="1"/>
          </p:nvPr>
        </p:nvSpPr>
        <p:spPr>
          <a:xfrm>
            <a:off x="682329" y="1681163"/>
            <a:ext cx="4190702"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7/9/2023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87378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7/9/2023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62197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7/9/2023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155633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dirty="0"/>
              <a:t>Click to edit Master title style</a:t>
            </a:r>
          </a:p>
        </p:txBody>
      </p:sp>
      <p:sp>
        <p:nvSpPr>
          <p:cNvPr id="3" name="Content Placeholder 2"/>
          <p:cNvSpPr>
            <a:spLocks noGrp="1"/>
          </p:cNvSpPr>
          <p:nvPr>
            <p:ph idx="1"/>
          </p:nvPr>
        </p:nvSpPr>
        <p:spPr>
          <a:xfrm>
            <a:off x="4211340" y="987427"/>
            <a:ext cx="5014913" cy="4873625"/>
          </a:xfrm>
        </p:spPr>
        <p:txBody>
          <a:bodyPr/>
          <a:lstStyle>
            <a:lvl1pPr>
              <a:defRPr sz="4622"/>
            </a:lvl1pPr>
            <a:lvl2pPr>
              <a:defRPr sz="4044"/>
            </a:lvl2pPr>
            <a:lvl3pPr>
              <a:defRPr sz="3467"/>
            </a:lvl3pPr>
            <a:lvl4pPr>
              <a:defRPr sz="2889"/>
            </a:lvl4pPr>
            <a:lvl5pPr>
              <a:defRPr sz="2889"/>
            </a:lvl5pPr>
            <a:lvl6pPr>
              <a:defRPr sz="2889"/>
            </a:lvl6pPr>
            <a:lvl7pPr>
              <a:defRPr sz="2889"/>
            </a:lvl7pPr>
            <a:lvl8pPr>
              <a:defRPr sz="2889"/>
            </a:lvl8pPr>
            <a:lvl9pPr>
              <a:defRPr sz="2889"/>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273731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dirty="0"/>
              <a:t>Click to edit Master title style</a:t>
            </a:r>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4622"/>
            </a:lvl1pPr>
            <a:lvl2pPr marL="660380" indent="0">
              <a:buNone/>
              <a:defRPr sz="4044"/>
            </a:lvl2pPr>
            <a:lvl3pPr marL="1320759" indent="0">
              <a:buNone/>
              <a:defRPr sz="3467"/>
            </a:lvl3pPr>
            <a:lvl4pPr marL="1981139" indent="0">
              <a:buNone/>
              <a:defRPr sz="2889"/>
            </a:lvl4pPr>
            <a:lvl5pPr marL="2641519" indent="0">
              <a:buNone/>
              <a:defRPr sz="2889"/>
            </a:lvl5pPr>
            <a:lvl6pPr marL="3301898" indent="0">
              <a:buNone/>
              <a:defRPr sz="2889"/>
            </a:lvl6pPr>
            <a:lvl7pPr marL="3962278" indent="0">
              <a:buNone/>
              <a:defRPr sz="2889"/>
            </a:lvl7pPr>
            <a:lvl8pPr marL="4622658" indent="0">
              <a:buNone/>
              <a:defRPr sz="2889"/>
            </a:lvl8pPr>
            <a:lvl9pPr marL="5283037" indent="0">
              <a:buNone/>
              <a:defRPr sz="2889"/>
            </a:lvl9pPr>
          </a:lstStyle>
          <a:p>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46280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617404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086614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733">
                <a:solidFill>
                  <a:schemeClr val="tx1">
                    <a:tint val="75000"/>
                  </a:schemeClr>
                </a:solidFill>
              </a:defRPr>
            </a:lvl1pPr>
          </a:lstStyle>
          <a:p>
            <a:fld id="{C764DE79-268F-4C1A-8933-263129D2AF90}" type="datetimeFigureOut">
              <a:rPr lang="en-US" dirty="0"/>
              <a:t>7/9/2023</a:t>
            </a:fld>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733">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733">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4162504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grpSp>
        <p:nvGrpSpPr>
          <p:cNvPr id="15" name="Group 14"/>
          <p:cNvGrpSpPr/>
          <p:nvPr/>
        </p:nvGrpSpPr>
        <p:grpSpPr>
          <a:xfrm>
            <a:off x="511233" y="2291999"/>
            <a:ext cx="8055032" cy="1014412"/>
            <a:chOff x="1687787" y="2203613"/>
            <a:chExt cx="7951837" cy="1014412"/>
          </a:xfrm>
        </p:grpSpPr>
        <p:sp>
          <p:nvSpPr>
            <p:cNvPr id="8" name="Text Box 3"/>
            <p:cNvSpPr txBox="1">
              <a:spLocks noChangeArrowheads="1"/>
            </p:cNvSpPr>
            <p:nvPr/>
          </p:nvSpPr>
          <p:spPr bwMode="auto">
            <a:xfrm>
              <a:off x="1687787" y="2203613"/>
              <a:ext cx="7951837" cy="101441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200"/>
                </a:spcAft>
                <a:buClrTx/>
                <a:buSzTx/>
                <a:buFontTx/>
                <a:buNone/>
                <a:tabLst/>
              </a:pPr>
              <a:r>
                <a:rPr lang="en-US" altLang="en-US" sz="3600" dirty="0">
                  <a:solidFill>
                    <a:srgbClr val="538135"/>
                  </a:solidFill>
                  <a:latin typeface="Calibri Light" panose="020F0302020204030204" pitchFamily="34" charset="0"/>
                </a:rPr>
                <a:t>Our Lady’s Catholic College</a:t>
              </a:r>
              <a:endParaRPr lang="en-US" altLang="en-US" sz="4000" dirty="0">
                <a:solidFill>
                  <a:srgbClr val="538135"/>
                </a:solidFill>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dirty="0">
                  <a:latin typeface="Calibri Light" panose="020F030202020403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p:txBody>
        </p:sp>
        <p:cxnSp>
          <p:nvCxnSpPr>
            <p:cNvPr id="10" name="Straight Connector 9"/>
            <p:cNvCxnSpPr/>
            <p:nvPr/>
          </p:nvCxnSpPr>
          <p:spPr>
            <a:xfrm>
              <a:off x="2360645" y="2854131"/>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2360645" y="2203613"/>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7" name="Text Box 142"/>
          <p:cNvSpPr txBox="1">
            <a:spLocks noChangeArrowheads="1"/>
          </p:cNvSpPr>
          <p:nvPr/>
        </p:nvSpPr>
        <p:spPr bwMode="auto">
          <a:xfrm>
            <a:off x="315249" y="5942954"/>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1400" dirty="0" smtClean="0">
                <a:solidFill>
                  <a:schemeClr val="accent6">
                    <a:lumMod val="75000"/>
                  </a:schemeClr>
                </a:solidFill>
                <a:latin typeface="Calibri Light" panose="020F0302020204030204" pitchFamily="34" charset="0"/>
              </a:rPr>
              <a:t>Career Development in PSHE</a:t>
            </a:r>
            <a:endParaRPr lang="en-US" altLang="en-US" sz="1400" dirty="0">
              <a:solidFill>
                <a:schemeClr val="accent6">
                  <a:lumMod val="75000"/>
                </a:schemeClr>
              </a:solidFill>
              <a:latin typeface="Calibri Light" panose="020F03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900" dirty="0">
                <a:solidFill>
                  <a:srgbClr val="595959"/>
                </a:solidFill>
                <a:latin typeface="Calibri Light" panose="020F0302020204030204" pitchFamily="34" charset="0"/>
              </a:rPr>
              <a:t>Our Lady’s Catholic College, </a:t>
            </a:r>
            <a:r>
              <a:rPr lang="en-US" altLang="en-US" sz="900" dirty="0" err="1">
                <a:solidFill>
                  <a:srgbClr val="595959"/>
                </a:solidFill>
                <a:latin typeface="Calibri Light" panose="020F0302020204030204" pitchFamily="34" charset="0"/>
              </a:rPr>
              <a:t>Morecambe</a:t>
            </a:r>
            <a:r>
              <a:rPr lang="en-US" altLang="en-US" sz="900" dirty="0">
                <a:solidFill>
                  <a:srgbClr val="595959"/>
                </a:solidFill>
                <a:latin typeface="Calibri Light" panose="020F0302020204030204" pitchFamily="34" charset="0"/>
              </a:rPr>
              <a:t> road, Lancaster, La12rx</a:t>
            </a:r>
            <a:endParaRPr lang="en-US" altLang="en-US" sz="900" dirty="0">
              <a:solidFill>
                <a:srgbClr val="538135"/>
              </a:solidFill>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p:txBody>
      </p:sp>
    </p:spTree>
    <p:extLst>
      <p:ext uri="{BB962C8B-B14F-4D97-AF65-F5344CB8AC3E}">
        <p14:creationId xmlns:p14="http://schemas.microsoft.com/office/powerpoint/2010/main" val="24158318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extBox 1"/>
          <p:cNvSpPr txBox="1"/>
          <p:nvPr/>
        </p:nvSpPr>
        <p:spPr>
          <a:xfrm>
            <a:off x="2364509" y="822036"/>
            <a:ext cx="7102764" cy="6432530"/>
          </a:xfrm>
          <a:prstGeom prst="rect">
            <a:avLst/>
          </a:prstGeom>
          <a:noFill/>
        </p:spPr>
        <p:txBody>
          <a:bodyPr wrap="square" rtlCol="0">
            <a:spAutoFit/>
          </a:bodyPr>
          <a:lstStyle/>
          <a:p>
            <a:r>
              <a:rPr lang="en-GB" sz="1400" dirty="0" smtClean="0"/>
              <a:t>In PSHE there is no specific career links, instead we educate students about careers, different routes into careers post-16 and plays </a:t>
            </a:r>
            <a:r>
              <a:rPr lang="en-GB" sz="1400" dirty="0"/>
              <a:t>a crucial role in supporting the development of soft skills that are highly valued in future careers. </a:t>
            </a:r>
            <a:endParaRPr lang="en-GB" sz="1400" dirty="0" smtClean="0"/>
          </a:p>
          <a:p>
            <a:endParaRPr lang="en-GB" sz="1400" dirty="0"/>
          </a:p>
          <a:p>
            <a:r>
              <a:rPr lang="en-GB" sz="1400" dirty="0" smtClean="0"/>
              <a:t>Soft </a:t>
            </a:r>
            <a:r>
              <a:rPr lang="en-GB" sz="1400" dirty="0"/>
              <a:t>skills, also known as transferable skills or employability skills, are personal attributes that enable individuals to effectively interact with others, adapt to new situations, and succeed in the workplace. </a:t>
            </a:r>
            <a:endParaRPr lang="en-GB" sz="1400" dirty="0" smtClean="0"/>
          </a:p>
          <a:p>
            <a:endParaRPr lang="en-GB" sz="1400" dirty="0"/>
          </a:p>
          <a:p>
            <a:r>
              <a:rPr lang="en-GB" sz="1400" dirty="0" smtClean="0"/>
              <a:t>The curriculum developed at Our Lady’s incorporates </a:t>
            </a:r>
            <a:r>
              <a:rPr lang="en-GB" sz="1400" dirty="0"/>
              <a:t>activities and discussions that enhance communication skills. Through group work, presentations, and debates, students learn to express themselves clearly, listen actively, and engage in effective dialogue. These communication skills are vital in various professional settings, enabling individuals to convey their ideas, collaborate with colleagues, and build positive relationships with clients or customers.</a:t>
            </a:r>
            <a:endParaRPr lang="en-GB" sz="1400" dirty="0" smtClean="0"/>
          </a:p>
          <a:p>
            <a:endParaRPr lang="en-GB" sz="1400" dirty="0" smtClean="0"/>
          </a:p>
          <a:p>
            <a:r>
              <a:rPr lang="en-GB" sz="1400" dirty="0" smtClean="0"/>
              <a:t>We strive to emphasise </a:t>
            </a:r>
            <a:r>
              <a:rPr lang="en-GB" sz="1400" dirty="0"/>
              <a:t>the value of teamwork and collaboration. Group projects and cooperative learning activities provide opportunities for students to work together, share responsibilities, and achieve common goals. By participating in such activities, students develop skills in teamwork, cooperation, negotiation, and compromise, which are essential for collaborative work environments and project-based assignments in future careers</a:t>
            </a:r>
            <a:r>
              <a:rPr lang="en-GB" sz="1400" dirty="0" smtClean="0"/>
              <a:t>.</a:t>
            </a:r>
          </a:p>
          <a:p>
            <a:endParaRPr lang="en-GB" sz="1400" dirty="0"/>
          </a:p>
          <a:p>
            <a:r>
              <a:rPr lang="en-GB" sz="1400" dirty="0" smtClean="0"/>
              <a:t>Lessons are planned to encourage </a:t>
            </a:r>
            <a:r>
              <a:rPr lang="en-GB" sz="1400" dirty="0"/>
              <a:t>students to think critically, </a:t>
            </a:r>
            <a:r>
              <a:rPr lang="en-GB" sz="1400" dirty="0" smtClean="0"/>
              <a:t>analyse </a:t>
            </a:r>
            <a:r>
              <a:rPr lang="en-GB" sz="1400" dirty="0"/>
              <a:t>information, and develop problem-solving skills. It teaches them to evaluate options, make informed decisions, and consider the consequences of their actions. These skills are highly sought after in the workplace, as employees are often required to identify and solve complex problems, think creatively, and make sound judgments in various professional scenarios</a:t>
            </a:r>
            <a:r>
              <a:rPr lang="en-GB" sz="1400" dirty="0" smtClean="0"/>
              <a:t>.</a:t>
            </a:r>
          </a:p>
          <a:p>
            <a:endParaRPr lang="en-GB" sz="1200" dirty="0"/>
          </a:p>
          <a:p>
            <a:endParaRPr lang="en-GB" dirty="0"/>
          </a:p>
          <a:p>
            <a:endParaRPr lang="en-GB" dirty="0"/>
          </a:p>
        </p:txBody>
      </p:sp>
      <p:sp>
        <p:nvSpPr>
          <p:cNvPr id="3" name="TextBox 2"/>
          <p:cNvSpPr txBox="1"/>
          <p:nvPr/>
        </p:nvSpPr>
        <p:spPr>
          <a:xfrm>
            <a:off x="2429164" y="147782"/>
            <a:ext cx="4498109" cy="369332"/>
          </a:xfrm>
          <a:prstGeom prst="rect">
            <a:avLst/>
          </a:prstGeom>
          <a:noFill/>
        </p:spPr>
        <p:txBody>
          <a:bodyPr wrap="square" rtlCol="0">
            <a:spAutoFit/>
          </a:bodyPr>
          <a:lstStyle/>
          <a:p>
            <a:r>
              <a:rPr lang="en-GB" u="sng" dirty="0" smtClean="0"/>
              <a:t>Career Development in PSHE</a:t>
            </a:r>
            <a:endParaRPr lang="en-GB" u="sng" dirty="0"/>
          </a:p>
        </p:txBody>
      </p:sp>
    </p:spTree>
    <p:extLst>
      <p:ext uri="{BB962C8B-B14F-4D97-AF65-F5344CB8AC3E}">
        <p14:creationId xmlns:p14="http://schemas.microsoft.com/office/powerpoint/2010/main" val="20300155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extBox 1"/>
          <p:cNvSpPr txBox="1"/>
          <p:nvPr/>
        </p:nvSpPr>
        <p:spPr>
          <a:xfrm>
            <a:off x="2364509" y="822036"/>
            <a:ext cx="7102764" cy="646331"/>
          </a:xfrm>
          <a:prstGeom prst="rect">
            <a:avLst/>
          </a:prstGeom>
          <a:noFill/>
        </p:spPr>
        <p:txBody>
          <a:bodyPr wrap="square" rtlCol="0">
            <a:spAutoFit/>
          </a:bodyPr>
          <a:lstStyle/>
          <a:p>
            <a:endParaRPr lang="en-GB" dirty="0"/>
          </a:p>
          <a:p>
            <a:endParaRPr lang="en-GB" dirty="0"/>
          </a:p>
        </p:txBody>
      </p:sp>
      <p:sp>
        <p:nvSpPr>
          <p:cNvPr id="4" name="TextBox 3"/>
          <p:cNvSpPr txBox="1"/>
          <p:nvPr/>
        </p:nvSpPr>
        <p:spPr>
          <a:xfrm>
            <a:off x="2364509" y="240145"/>
            <a:ext cx="7324436" cy="5478423"/>
          </a:xfrm>
          <a:prstGeom prst="rect">
            <a:avLst/>
          </a:prstGeom>
          <a:noFill/>
        </p:spPr>
        <p:txBody>
          <a:bodyPr wrap="square" rtlCol="0">
            <a:spAutoFit/>
          </a:bodyPr>
          <a:lstStyle/>
          <a:p>
            <a:r>
              <a:rPr lang="en-GB" sz="1400" dirty="0"/>
              <a:t>Through lessons taught within the health and wellbeing units of work, PSHE promotes the development of emotional intelligence and self-awareness, which are essential for effective interpersonal relationships and self-management in the workplace. Students learn to recognize and understand their own emotions and those of others, manage stress and conflicts, and demonstrate empathy and respect. These skills contribute to positive workplace dynamics, teamwork, and the ability to navigate challenging situations with empathy and professionalism</a:t>
            </a:r>
            <a:r>
              <a:rPr lang="en-GB" sz="1400" dirty="0" smtClean="0"/>
              <a:t>.</a:t>
            </a:r>
          </a:p>
          <a:p>
            <a:endParaRPr lang="en-GB" sz="1400" dirty="0"/>
          </a:p>
          <a:p>
            <a:r>
              <a:rPr lang="en-GB" sz="1400" dirty="0" smtClean="0"/>
              <a:t>Likewise, through the health and wellbeing units, students are encouraged and supported to develop </a:t>
            </a:r>
            <a:r>
              <a:rPr lang="en-GB" sz="1400" dirty="0"/>
              <a:t>resilience and adaptability, which are vital in an ever-changing work environment. Through discussions on mental health, coping strategies, and personal resilience, students learn to bounce back from setbacks, manage stress, and adapt to new challenges. These skills enable individuals to thrive in dynamic work environments, embrace change, and maintain a positive attitude in the face of adversity</a:t>
            </a:r>
            <a:r>
              <a:rPr lang="en-GB" sz="1400" dirty="0" smtClean="0"/>
              <a:t>.</a:t>
            </a:r>
          </a:p>
          <a:p>
            <a:endParaRPr lang="en-GB" sz="1400" dirty="0"/>
          </a:p>
          <a:p>
            <a:r>
              <a:rPr lang="en-GB" sz="1400" dirty="0"/>
              <a:t>The economic education component of PSHE equips students with financial literacy and enterprise skills. Students learn about budgeting, saving, managing personal finances, and understanding economic systems. These skills are essential for making informed financial decisions, managing resources effectively, and developing an </a:t>
            </a:r>
            <a:r>
              <a:rPr lang="en-GB" sz="1400"/>
              <a:t>entrepreneurial </a:t>
            </a:r>
            <a:r>
              <a:rPr lang="en-GB" sz="1400" smtClean="0"/>
              <a:t>mind-set, </a:t>
            </a:r>
            <a:r>
              <a:rPr lang="en-GB" sz="1400" dirty="0"/>
              <a:t>which can be valuable for future careers in business and entrepreneurship</a:t>
            </a:r>
            <a:r>
              <a:rPr lang="en-GB" sz="1400" dirty="0" smtClean="0"/>
              <a:t>.</a:t>
            </a:r>
          </a:p>
          <a:p>
            <a:endParaRPr lang="en-GB" sz="1400" dirty="0"/>
          </a:p>
          <a:p>
            <a:r>
              <a:rPr lang="en-GB" sz="1400" dirty="0"/>
              <a:t>By providing a holistic education that addresses personal, social, health, and economic aspects, PSHE equips students with a range of soft skills that are highly relevant to future careers. These skills, including communication, teamwork, problem-solving, emotional intelligence, resilience, and financial literacy, contribute to students' overall employability and prepare them to succeed in a wide range of professional contexts.</a:t>
            </a:r>
            <a:endParaRPr lang="en-GB" sz="1400" dirty="0"/>
          </a:p>
        </p:txBody>
      </p:sp>
    </p:spTree>
    <p:extLst>
      <p:ext uri="{BB962C8B-B14F-4D97-AF65-F5344CB8AC3E}">
        <p14:creationId xmlns:p14="http://schemas.microsoft.com/office/powerpoint/2010/main" val="347478089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TotalTime>
  <Words>607</Words>
  <Application>Microsoft Office PowerPoint</Application>
  <PresentationFormat>A4 Paper (210x297 mm)</PresentationFormat>
  <Paragraphs>22</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Newby</dc:creator>
  <cp:lastModifiedBy>HK</cp:lastModifiedBy>
  <cp:revision>10</cp:revision>
  <dcterms:created xsi:type="dcterms:W3CDTF">2023-06-13T09:38:34Z</dcterms:created>
  <dcterms:modified xsi:type="dcterms:W3CDTF">2023-07-09T20:52:20Z</dcterms:modified>
</cp:coreProperties>
</file>