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2" r:id="rId3"/>
    <p:sldId id="263" r:id="rId4"/>
    <p:sldId id="257" r:id="rId5"/>
    <p:sldId id="258" r:id="rId6"/>
    <p:sldId id="259"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12" autoAdjust="0"/>
    <p:restoredTop sz="94660"/>
  </p:normalViewPr>
  <p:slideViewPr>
    <p:cSldViewPr snapToGrid="0">
      <p:cViewPr varScale="1">
        <p:scale>
          <a:sx n="69" d="100"/>
          <a:sy n="69" d="100"/>
        </p:scale>
        <p:origin x="81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09/07/2023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26678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09/07/2023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2828594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C023BC8-42AC-4C6A-B115-C4C86C55CA82}" type="datetimeFigureOut">
              <a:rPr lang="en-GB" smtClean="0"/>
              <a:t>09/07/2023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3942705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C023BC8-42AC-4C6A-B115-C4C86C55CA82}" type="datetimeFigureOut">
              <a:rPr lang="en-GB" smtClean="0"/>
              <a:t>09/07/2023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1070880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C023BC8-42AC-4C6A-B115-C4C86C55CA82}" type="datetimeFigureOut">
              <a:rPr lang="en-GB" smtClean="0"/>
              <a:t>09/07/2023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194303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C023BC8-42AC-4C6A-B115-C4C86C55CA82}" type="datetimeFigureOut">
              <a:rPr lang="en-GB" smtClean="0"/>
              <a:t>09/07/2023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1338196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023BC8-42AC-4C6A-B115-C4C86C55CA82}" type="datetimeFigureOut">
              <a:rPr lang="en-GB" smtClean="0"/>
              <a:t>09/07/2023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41063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C023BC8-42AC-4C6A-B115-C4C86C55CA82}" type="datetimeFigureOut">
              <a:rPr lang="en-GB" smtClean="0"/>
              <a:t>09/07/2023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858113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C023BC8-42AC-4C6A-B115-C4C86C55CA82}" type="datetimeFigureOut">
              <a:rPr lang="en-GB" smtClean="0"/>
              <a:t>09/07/2023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960916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09/07/2023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3502518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09/07/2023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2012842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10753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283322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41"/>
            <a:ext cx="10515600"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831852" y="4589466"/>
            <a:ext cx="10515600"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61474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1"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1"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46234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8"/>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90" y="1681163"/>
            <a:ext cx="5157787"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839790"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35905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641918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999060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5183188" y="987428"/>
            <a:ext cx="6172201"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9" y="2057400"/>
            <a:ext cx="3932238"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85604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5183188" y="987428"/>
            <a:ext cx="6172201"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839789" y="2057400"/>
            <a:ext cx="3932238"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8958420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694188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85762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023BC8-42AC-4C6A-B115-C4C86C55CA82}" type="datetimeFigureOut">
              <a:rPr lang="en-GB" smtClean="0"/>
              <a:t>09/07/2023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392DFD-CD35-4BE8-B21B-C01F5CFE4DEE}" type="slidenum">
              <a:rPr lang="en-GB" smtClean="0"/>
              <a:t>‹#›</a:t>
            </a:fld>
            <a:endParaRPr lang="en-GB"/>
          </a:p>
        </p:txBody>
      </p:sp>
    </p:spTree>
    <p:extLst>
      <p:ext uri="{BB962C8B-B14F-4D97-AF65-F5344CB8AC3E}">
        <p14:creationId xmlns:p14="http://schemas.microsoft.com/office/powerpoint/2010/main" val="419053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8"/>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1" y="6356353"/>
            <a:ext cx="274320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smtClean="0">
                <a:solidFill>
                  <a:prstClr val="black">
                    <a:tint val="75000"/>
                  </a:prstClr>
                </a:solidFill>
              </a:rPr>
              <a:pPr/>
              <a:t>7/9/2023</a:t>
            </a:fld>
            <a:endParaRPr lang="en-US" dirty="0">
              <a:solidFill>
                <a:prstClr val="black">
                  <a:tint val="75000"/>
                </a:prstClr>
              </a:solidFill>
            </a:endParaRPr>
          </a:p>
        </p:txBody>
      </p:sp>
      <p:sp>
        <p:nvSpPr>
          <p:cNvPr id="5" name="Footer Placeholder 4"/>
          <p:cNvSpPr>
            <a:spLocks noGrp="1"/>
          </p:cNvSpPr>
          <p:nvPr>
            <p:ph type="ftr" sz="quarter" idx="3"/>
          </p:nvPr>
        </p:nvSpPr>
        <p:spPr>
          <a:xfrm>
            <a:off x="4038601" y="6356353"/>
            <a:ext cx="4114800"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8610601" y="6356353"/>
            <a:ext cx="274320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770536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1654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ts val="1200"/>
                </a:spcAf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eaLnBrk="0" fontAlgn="base" hangingPunct="0">
                <a:spcBef>
                  <a:spcPct val="0"/>
                </a:spcBef>
                <a:spcAft>
                  <a:spcPct val="0"/>
                </a:spcAft>
              </a:pPr>
              <a:r>
                <a:rPr lang="en-GB" altLang="en-US" sz="1200" dirty="0">
                  <a:solidFill>
                    <a:prstClr val="black"/>
                  </a:solidFill>
                  <a:latin typeface="Calibri Light" panose="020F0302020204030204" pitchFamily="34" charset="0"/>
                </a:rPr>
                <a:t>	</a:t>
              </a:r>
            </a:p>
            <a:p>
              <a:pPr eaLnBrk="0" fontAlgn="base" hangingPunct="0">
                <a:spcBef>
                  <a:spcPct val="0"/>
                </a:spcBef>
                <a:spcAft>
                  <a:spcPct val="0"/>
                </a:spcAft>
              </a:pPr>
              <a:endParaRPr lang="en-US" altLang="en-US" dirty="0">
                <a:solidFill>
                  <a:prstClr val="black"/>
                </a:solidFill>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1458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algn="ctr" eaLnBrk="0" fontAlgn="base" hangingPunct="0">
              <a:spcBef>
                <a:spcPct val="0"/>
              </a:spcBef>
              <a:spcAft>
                <a:spcPts val="200"/>
              </a:spcAft>
            </a:pPr>
            <a:r>
              <a:rPr lang="en-US" altLang="en-US" sz="2600" dirty="0">
                <a:solidFill>
                  <a:srgbClr val="538135"/>
                </a:solidFill>
                <a:latin typeface="Calibri Light" panose="020F0302020204030204" pitchFamily="34" charset="0"/>
              </a:rPr>
              <a:t>PSHE </a:t>
            </a:r>
            <a:r>
              <a:rPr lang="en-US" altLang="en-US" sz="2600" dirty="0" smtClean="0">
                <a:solidFill>
                  <a:srgbClr val="538135"/>
                </a:solidFill>
                <a:latin typeface="Calibri Light" panose="020F0302020204030204" pitchFamily="34" charset="0"/>
              </a:rPr>
              <a:t>Assessment Rationale and Mapping </a:t>
            </a:r>
            <a:endParaRPr lang="en-US" altLang="en-US" sz="2600" dirty="0">
              <a:solidFill>
                <a:srgbClr val="538135"/>
              </a:solidFill>
              <a:latin typeface="Calibri Light" panose="020F0302020204030204" pitchFamily="34" charset="0"/>
            </a:endParaRPr>
          </a:p>
          <a:p>
            <a:pPr algn="ctr" eaLnBrk="0" fontAlgn="base" hangingPunct="0">
              <a:spcBef>
                <a:spcPct val="0"/>
              </a:spcBef>
              <a:spcAft>
                <a:spcPts val="200"/>
              </a:spcAft>
            </a:pPr>
            <a:r>
              <a:rPr lang="en-US" altLang="en-US" sz="900" dirty="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a:t>
            </a:r>
            <a:r>
              <a:rPr lang="en-US" altLang="en-US" sz="900" dirty="0" err="1">
                <a:solidFill>
                  <a:srgbClr val="595959"/>
                </a:solidFill>
                <a:latin typeface="Calibri Light" panose="020F0302020204030204" pitchFamily="34" charset="0"/>
              </a:rPr>
              <a:t>Morecambe</a:t>
            </a:r>
            <a:r>
              <a:rPr lang="en-US" altLang="en-US" sz="900" dirty="0">
                <a:solidFill>
                  <a:srgbClr val="595959"/>
                </a:solidFill>
                <a:latin typeface="Calibri Light" panose="020F0302020204030204" pitchFamily="34" charset="0"/>
              </a:rPr>
              <a:t> road, Lancaster, La12rx</a:t>
            </a:r>
            <a:endParaRPr lang="en-US" altLang="en-US" sz="900" dirty="0">
              <a:solidFill>
                <a:srgbClr val="538135"/>
              </a:solidFill>
              <a:latin typeface="Calibri Light" panose="020F0302020204030204" pitchFamily="34" charset="0"/>
            </a:endParaRPr>
          </a:p>
          <a:p>
            <a:pPr eaLnBrk="0" fontAlgn="base" hangingPunct="0">
              <a:spcBef>
                <a:spcPct val="0"/>
              </a:spcBef>
              <a:spcAft>
                <a:spcPct val="0"/>
              </a:spcAft>
            </a:pPr>
            <a:endParaRPr lang="en-US" altLang="en-US" dirty="0">
              <a:solidFill>
                <a:prstClr val="black"/>
              </a:solidFill>
              <a:latin typeface="Arial" panose="020B0604020202020204" pitchFamily="34" charset="0"/>
            </a:endParaRPr>
          </a:p>
        </p:txBody>
      </p:sp>
    </p:spTree>
    <p:extLst>
      <p:ext uri="{BB962C8B-B14F-4D97-AF65-F5344CB8AC3E}">
        <p14:creationId xmlns:p14="http://schemas.microsoft.com/office/powerpoint/2010/main" val="40756531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946400" y="323273"/>
            <a:ext cx="8146473" cy="7048083"/>
          </a:xfrm>
          <a:prstGeom prst="rect">
            <a:avLst/>
          </a:prstGeom>
          <a:noFill/>
        </p:spPr>
        <p:txBody>
          <a:bodyPr wrap="square" rtlCol="0">
            <a:spAutoFit/>
          </a:bodyPr>
          <a:lstStyle/>
          <a:p>
            <a:r>
              <a:rPr lang="en-GB" u="sng" dirty="0" smtClean="0"/>
              <a:t>Assessment Rationale: </a:t>
            </a:r>
          </a:p>
          <a:p>
            <a:endParaRPr lang="en-GB" sz="1400" dirty="0"/>
          </a:p>
          <a:p>
            <a:r>
              <a:rPr lang="en-GB" sz="1400" dirty="0"/>
              <a:t>Assessment plays a crucial role in Personal, Social, Health, and Economic Education (PSHE) for several important reasons. PSHE is a comprehensive educational program that aims to promote the personal, social, and emotional well-being of individuals, enabling them to make informed decisions and lead fulfilling lives</a:t>
            </a:r>
            <a:r>
              <a:rPr lang="en-GB" sz="1400" dirty="0" smtClean="0"/>
              <a:t>. The assessments developed at Our Lady’s Catholic College reflect the fact that our students must be able to manage the risks they are likely to encounter in their lifetime. </a:t>
            </a:r>
          </a:p>
          <a:p>
            <a:endParaRPr lang="en-GB" sz="1400" dirty="0"/>
          </a:p>
          <a:p>
            <a:r>
              <a:rPr lang="en-GB" sz="1400" dirty="0"/>
              <a:t>At the beginning of each unit we will ask the students to complete a baseline assessment which can be anything from creating a spider diagram of what they already know, to drawing and annotating a picture amongst other tasks. This informs how the teacher will then deliver the lessons for the unit, being mindful to ensure any gaps in knowledge are filled to remove barriers to learning. </a:t>
            </a:r>
            <a:endParaRPr lang="en-GB" sz="1400" dirty="0" smtClean="0"/>
          </a:p>
          <a:p>
            <a:endParaRPr lang="en-GB" sz="1400" dirty="0"/>
          </a:p>
          <a:p>
            <a:r>
              <a:rPr lang="en-GB" sz="1400" dirty="0"/>
              <a:t>Due to the demographic of the students who attend Our Lady’s we understand the value in ensuring our students learn disciplinary vocabulary and thus a large proportion of the formative assessment allows the students to demonstrate they are able to use the key vocabulary. </a:t>
            </a:r>
          </a:p>
          <a:p>
            <a:endParaRPr lang="en-GB" sz="1400" dirty="0" smtClean="0"/>
          </a:p>
          <a:p>
            <a:r>
              <a:rPr lang="en-GB" sz="1400" dirty="0" smtClean="0"/>
              <a:t>Following each unit of work is a summative assessment designed to assess their ability to recall a fact, for example a piece of legislation; a piece of new vocabulary; how the unit of work has developed a particular British Value or Catholic Virtue dependant on the unit; and a scenario which allows us to assess their ability to assess and manage the risk involved. </a:t>
            </a:r>
          </a:p>
          <a:p>
            <a:endParaRPr lang="en-GB" sz="1400" dirty="0"/>
          </a:p>
          <a:p>
            <a:r>
              <a:rPr lang="en-GB" sz="1400" dirty="0" smtClean="0"/>
              <a:t>Within each lesson there will be multiple opportunities to continually assess the students understanding through conversations, activities and show me boards. </a:t>
            </a:r>
            <a:r>
              <a:rPr lang="en-GB" sz="1400" dirty="0"/>
              <a:t>The </a:t>
            </a:r>
            <a:r>
              <a:rPr lang="en-GB" sz="1400" dirty="0" smtClean="0"/>
              <a:t>formative assessments; which are mapped on the subsequent pages; encourage </a:t>
            </a:r>
            <a:r>
              <a:rPr lang="en-GB" sz="1400" dirty="0"/>
              <a:t>active learning and engagement among students. They can take the form of group discussions, projects, presentations, or written reflections. These assessments promote critical thinking, problem-solving, and decision-making skills, enabling students to apply their knowledge and skills to real-life situations. Active learning assessments also facilitate peer-to-peer learning and collaboration, promoting social skills and empathy</a:t>
            </a:r>
            <a:r>
              <a:rPr lang="en-GB" sz="1400" dirty="0" smtClean="0"/>
              <a:t>. These soft skills are a vital part of the PSHE curriculum. </a:t>
            </a:r>
          </a:p>
          <a:p>
            <a:endParaRPr lang="en-GB" sz="1400" dirty="0"/>
          </a:p>
          <a:p>
            <a:endParaRPr lang="en-GB" sz="1400" dirty="0" smtClean="0"/>
          </a:p>
          <a:p>
            <a:endParaRPr lang="en-GB" sz="1400" dirty="0"/>
          </a:p>
        </p:txBody>
      </p:sp>
    </p:spTree>
    <p:extLst>
      <p:ext uri="{BB962C8B-B14F-4D97-AF65-F5344CB8AC3E}">
        <p14:creationId xmlns:p14="http://schemas.microsoft.com/office/powerpoint/2010/main" val="1454506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7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830997"/>
          </a:xfrm>
          <a:prstGeom prst="rect">
            <a:avLst/>
          </a:prstGeom>
          <a:noFill/>
        </p:spPr>
        <p:txBody>
          <a:bodyPr wrap="square" rtlCol="0">
            <a:spAutoFit/>
          </a:bodyPr>
          <a:lstStyle/>
          <a:p>
            <a:pPr algn="ctr"/>
            <a:r>
              <a:rPr lang="en-US" sz="1200" dirty="0" smtClean="0"/>
              <a:t>How can I keep myself safe as I grow more independent?</a:t>
            </a:r>
            <a:endParaRPr lang="en-GB" sz="1200" dirty="0"/>
          </a:p>
        </p:txBody>
      </p:sp>
      <p:sp>
        <p:nvSpPr>
          <p:cNvPr id="53" name="TextBox 52"/>
          <p:cNvSpPr txBox="1"/>
          <p:nvPr/>
        </p:nvSpPr>
        <p:spPr>
          <a:xfrm>
            <a:off x="2808629" y="1046339"/>
            <a:ext cx="1186955" cy="646331"/>
          </a:xfrm>
          <a:prstGeom prst="rect">
            <a:avLst/>
          </a:prstGeom>
          <a:noFill/>
        </p:spPr>
        <p:txBody>
          <a:bodyPr wrap="square" rtlCol="0">
            <a:spAutoFit/>
          </a:bodyPr>
          <a:lstStyle/>
          <a:p>
            <a:pPr algn="ctr"/>
            <a:r>
              <a:rPr lang="en-US" sz="1200" dirty="0" smtClean="0"/>
              <a:t>How can I make good choices about money?</a:t>
            </a:r>
            <a:endParaRPr lang="en-GB" sz="1200" dirty="0"/>
          </a:p>
        </p:txBody>
      </p:sp>
      <p:sp>
        <p:nvSpPr>
          <p:cNvPr id="54" name="TextBox 53"/>
          <p:cNvSpPr txBox="1"/>
          <p:nvPr/>
        </p:nvSpPr>
        <p:spPr>
          <a:xfrm>
            <a:off x="4531928" y="1048345"/>
            <a:ext cx="1263538" cy="646331"/>
          </a:xfrm>
          <a:prstGeom prst="rect">
            <a:avLst/>
          </a:prstGeom>
          <a:noFill/>
        </p:spPr>
        <p:txBody>
          <a:bodyPr wrap="square" rtlCol="0">
            <a:spAutoFit/>
          </a:bodyPr>
          <a:lstStyle/>
          <a:p>
            <a:pPr algn="ctr"/>
            <a:r>
              <a:rPr lang="en-US" sz="1200" dirty="0" smtClean="0"/>
              <a:t>How many different people are in the world?</a:t>
            </a:r>
            <a:endParaRPr lang="en-GB" sz="1200" dirty="0"/>
          </a:p>
        </p:txBody>
      </p:sp>
      <p:sp>
        <p:nvSpPr>
          <p:cNvPr id="55" name="TextBox 54"/>
          <p:cNvSpPr txBox="1"/>
          <p:nvPr/>
        </p:nvSpPr>
        <p:spPr>
          <a:xfrm>
            <a:off x="6336553" y="1046338"/>
            <a:ext cx="1318219" cy="830997"/>
          </a:xfrm>
          <a:prstGeom prst="rect">
            <a:avLst/>
          </a:prstGeom>
          <a:noFill/>
        </p:spPr>
        <p:txBody>
          <a:bodyPr wrap="square" rtlCol="0">
            <a:spAutoFit/>
          </a:bodyPr>
          <a:lstStyle/>
          <a:p>
            <a:pPr algn="ctr"/>
            <a:r>
              <a:rPr lang="en-US" sz="1200" dirty="0" smtClean="0"/>
              <a:t>How do I keep my mind and body healthy as I grow into an adult?</a:t>
            </a:r>
            <a:endParaRPr lang="en-GB" sz="1200" dirty="0"/>
          </a:p>
        </p:txBody>
      </p:sp>
      <p:sp>
        <p:nvSpPr>
          <p:cNvPr id="56" name="TextBox 55"/>
          <p:cNvSpPr txBox="1"/>
          <p:nvPr/>
        </p:nvSpPr>
        <p:spPr>
          <a:xfrm>
            <a:off x="8125758" y="1046337"/>
            <a:ext cx="1305041" cy="830997"/>
          </a:xfrm>
          <a:prstGeom prst="rect">
            <a:avLst/>
          </a:prstGeom>
          <a:noFill/>
        </p:spPr>
        <p:txBody>
          <a:bodyPr wrap="square" rtlCol="0">
            <a:spAutoFit/>
          </a:bodyPr>
          <a:lstStyle/>
          <a:p>
            <a:pPr algn="ctr"/>
            <a:r>
              <a:rPr lang="en-US" sz="1200" dirty="0" smtClean="0"/>
              <a:t>What do good friendships and relationships look like?</a:t>
            </a:r>
            <a:endParaRPr lang="en-GB" sz="1200" dirty="0"/>
          </a:p>
        </p:txBody>
      </p:sp>
      <p:sp>
        <p:nvSpPr>
          <p:cNvPr id="57" name="TextBox 56"/>
          <p:cNvSpPr txBox="1"/>
          <p:nvPr/>
        </p:nvSpPr>
        <p:spPr>
          <a:xfrm>
            <a:off x="9976433" y="1049001"/>
            <a:ext cx="1165123" cy="830997"/>
          </a:xfrm>
          <a:prstGeom prst="rect">
            <a:avLst/>
          </a:prstGeom>
          <a:noFill/>
        </p:spPr>
        <p:txBody>
          <a:bodyPr wrap="square" rtlCol="0">
            <a:spAutoFit/>
          </a:bodyPr>
          <a:lstStyle/>
          <a:p>
            <a:pPr algn="ctr"/>
            <a:r>
              <a:rPr lang="en-US" sz="1200" dirty="0" smtClean="0"/>
              <a:t>What motivates me to achieve well at school?</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100" name="TextBox 99"/>
          <p:cNvSpPr txBox="1"/>
          <p:nvPr/>
        </p:nvSpPr>
        <p:spPr>
          <a:xfrm>
            <a:off x="818085" y="2637394"/>
            <a:ext cx="338554" cy="1367570"/>
          </a:xfrm>
          <a:prstGeom prst="rect">
            <a:avLst/>
          </a:prstGeom>
          <a:noFill/>
        </p:spPr>
        <p:txBody>
          <a:bodyPr vert="vert270" wrap="square" rtlCol="0">
            <a:spAutoFit/>
          </a:bodyPr>
          <a:lstStyle/>
          <a:p>
            <a:r>
              <a:rPr lang="en-US" sz="1000" dirty="0" smtClean="0"/>
              <a:t>Multiple choice Quiz</a:t>
            </a:r>
            <a:endParaRPr lang="en-GB" sz="1000" dirty="0"/>
          </a:p>
        </p:txBody>
      </p:sp>
      <p:sp>
        <p:nvSpPr>
          <p:cNvPr id="101" name="TextBox 100"/>
          <p:cNvSpPr txBox="1"/>
          <p:nvPr/>
        </p:nvSpPr>
        <p:spPr>
          <a:xfrm>
            <a:off x="1523597" y="2723385"/>
            <a:ext cx="338554" cy="1367570"/>
          </a:xfrm>
          <a:prstGeom prst="rect">
            <a:avLst/>
          </a:prstGeom>
          <a:noFill/>
        </p:spPr>
        <p:txBody>
          <a:bodyPr vert="vert270" wrap="square" rtlCol="0">
            <a:spAutoFit/>
          </a:bodyPr>
          <a:lstStyle/>
          <a:p>
            <a:r>
              <a:rPr lang="en-US" sz="1000" dirty="0" smtClean="0"/>
              <a:t>Hazard awareness task</a:t>
            </a:r>
            <a:endParaRPr lang="en-GB" sz="1000" dirty="0"/>
          </a:p>
        </p:txBody>
      </p:sp>
      <p:sp>
        <p:nvSpPr>
          <p:cNvPr id="102" name="TextBox 101"/>
          <p:cNvSpPr txBox="1"/>
          <p:nvPr/>
        </p:nvSpPr>
        <p:spPr>
          <a:xfrm>
            <a:off x="2590227" y="2772169"/>
            <a:ext cx="338554" cy="1367570"/>
          </a:xfrm>
          <a:prstGeom prst="rect">
            <a:avLst/>
          </a:prstGeom>
          <a:noFill/>
        </p:spPr>
        <p:txBody>
          <a:bodyPr vert="vert270" wrap="square" rtlCol="0">
            <a:spAutoFit/>
          </a:bodyPr>
          <a:lstStyle/>
          <a:p>
            <a:r>
              <a:rPr lang="en-US" sz="1000" dirty="0" smtClean="0"/>
              <a:t>Key word match up task</a:t>
            </a:r>
            <a:endParaRPr lang="en-GB" sz="1000" dirty="0"/>
          </a:p>
        </p:txBody>
      </p:sp>
      <p:sp>
        <p:nvSpPr>
          <p:cNvPr id="103" name="TextBox 102"/>
          <p:cNvSpPr txBox="1"/>
          <p:nvPr/>
        </p:nvSpPr>
        <p:spPr>
          <a:xfrm>
            <a:off x="3337481" y="2750891"/>
            <a:ext cx="338554" cy="1650988"/>
          </a:xfrm>
          <a:prstGeom prst="rect">
            <a:avLst/>
          </a:prstGeom>
          <a:noFill/>
        </p:spPr>
        <p:txBody>
          <a:bodyPr vert="vert270" wrap="square" rtlCol="0">
            <a:spAutoFit/>
          </a:bodyPr>
          <a:lstStyle/>
          <a:p>
            <a:r>
              <a:rPr lang="en-US" sz="1000" dirty="0" smtClean="0"/>
              <a:t>Managing a budget scenario</a:t>
            </a:r>
            <a:endParaRPr lang="en-GB" sz="1000" dirty="0"/>
          </a:p>
        </p:txBody>
      </p:sp>
      <p:sp>
        <p:nvSpPr>
          <p:cNvPr id="104" name="TextBox 103"/>
          <p:cNvSpPr txBox="1"/>
          <p:nvPr/>
        </p:nvSpPr>
        <p:spPr>
          <a:xfrm>
            <a:off x="5242320" y="2488751"/>
            <a:ext cx="338554" cy="1650988"/>
          </a:xfrm>
          <a:prstGeom prst="rect">
            <a:avLst/>
          </a:prstGeom>
          <a:noFill/>
        </p:spPr>
        <p:txBody>
          <a:bodyPr vert="vert270" wrap="square" rtlCol="0">
            <a:spAutoFit/>
          </a:bodyPr>
          <a:lstStyle/>
          <a:p>
            <a:r>
              <a:rPr lang="en-US" sz="1000" dirty="0" smtClean="0"/>
              <a:t>Bullying definitions quiz</a:t>
            </a:r>
            <a:endParaRPr lang="en-GB" sz="1000" dirty="0"/>
          </a:p>
        </p:txBody>
      </p:sp>
      <p:sp>
        <p:nvSpPr>
          <p:cNvPr id="105" name="TextBox 104"/>
          <p:cNvSpPr txBox="1"/>
          <p:nvPr/>
        </p:nvSpPr>
        <p:spPr>
          <a:xfrm>
            <a:off x="4446733" y="2516971"/>
            <a:ext cx="338554" cy="2459066"/>
          </a:xfrm>
          <a:prstGeom prst="rect">
            <a:avLst/>
          </a:prstGeom>
          <a:noFill/>
        </p:spPr>
        <p:txBody>
          <a:bodyPr vert="vert270" wrap="square" rtlCol="0">
            <a:spAutoFit/>
          </a:bodyPr>
          <a:lstStyle/>
          <a:p>
            <a:r>
              <a:rPr lang="en-US" sz="1000" dirty="0" smtClean="0"/>
              <a:t>LQBTQ+ key word </a:t>
            </a:r>
            <a:r>
              <a:rPr lang="en-US" sz="1000" dirty="0"/>
              <a:t>m</a:t>
            </a:r>
            <a:r>
              <a:rPr lang="en-US" sz="1000" dirty="0" smtClean="0"/>
              <a:t>ultiple choice </a:t>
            </a:r>
            <a:r>
              <a:rPr lang="en-US" sz="1000" dirty="0"/>
              <a:t>q</a:t>
            </a:r>
            <a:r>
              <a:rPr lang="en-US" sz="1000" dirty="0" smtClean="0"/>
              <a:t>uiz</a:t>
            </a:r>
            <a:endParaRPr lang="en-GB" sz="1000" dirty="0"/>
          </a:p>
        </p:txBody>
      </p:sp>
      <p:sp>
        <p:nvSpPr>
          <p:cNvPr id="106" name="TextBox 105"/>
          <p:cNvSpPr txBox="1"/>
          <p:nvPr/>
        </p:nvSpPr>
        <p:spPr>
          <a:xfrm>
            <a:off x="6901944" y="2566775"/>
            <a:ext cx="338554" cy="2781402"/>
          </a:xfrm>
          <a:prstGeom prst="rect">
            <a:avLst/>
          </a:prstGeom>
          <a:noFill/>
        </p:spPr>
        <p:txBody>
          <a:bodyPr vert="vert270" wrap="square" rtlCol="0">
            <a:spAutoFit/>
          </a:bodyPr>
          <a:lstStyle/>
          <a:p>
            <a:r>
              <a:rPr lang="en-US" sz="1000" dirty="0" smtClean="0"/>
              <a:t>Laws on unwanted contact multiple choice quiz</a:t>
            </a:r>
            <a:endParaRPr lang="en-GB" sz="1000" dirty="0"/>
          </a:p>
        </p:txBody>
      </p:sp>
      <p:sp>
        <p:nvSpPr>
          <p:cNvPr id="107" name="TextBox 106"/>
          <p:cNvSpPr txBox="1"/>
          <p:nvPr/>
        </p:nvSpPr>
        <p:spPr>
          <a:xfrm>
            <a:off x="6233478" y="2581676"/>
            <a:ext cx="338554" cy="1650988"/>
          </a:xfrm>
          <a:prstGeom prst="rect">
            <a:avLst/>
          </a:prstGeom>
          <a:noFill/>
        </p:spPr>
        <p:txBody>
          <a:bodyPr vert="vert270" wrap="square" rtlCol="0">
            <a:spAutoFit/>
          </a:bodyPr>
          <a:lstStyle/>
          <a:p>
            <a:r>
              <a:rPr lang="en-US" sz="1000" dirty="0" smtClean="0"/>
              <a:t>Create a balanced routine</a:t>
            </a:r>
            <a:endParaRPr lang="en-GB" sz="1000" dirty="0"/>
          </a:p>
        </p:txBody>
      </p:sp>
      <p:sp>
        <p:nvSpPr>
          <p:cNvPr id="108" name="TextBox 107"/>
          <p:cNvSpPr txBox="1"/>
          <p:nvPr/>
        </p:nvSpPr>
        <p:spPr>
          <a:xfrm>
            <a:off x="8027633" y="2674879"/>
            <a:ext cx="338554" cy="2685541"/>
          </a:xfrm>
          <a:prstGeom prst="rect">
            <a:avLst/>
          </a:prstGeom>
          <a:noFill/>
        </p:spPr>
        <p:txBody>
          <a:bodyPr vert="vert270" wrap="square" rtlCol="0">
            <a:spAutoFit/>
          </a:bodyPr>
          <a:lstStyle/>
          <a:p>
            <a:r>
              <a:rPr lang="en-US" sz="1000" dirty="0" smtClean="0"/>
              <a:t>Positive and negative relationship trait card sort</a:t>
            </a:r>
            <a:endParaRPr lang="en-GB" sz="1000" dirty="0"/>
          </a:p>
        </p:txBody>
      </p:sp>
      <p:sp>
        <p:nvSpPr>
          <p:cNvPr id="109" name="TextBox 108"/>
          <p:cNvSpPr txBox="1"/>
          <p:nvPr/>
        </p:nvSpPr>
        <p:spPr>
          <a:xfrm>
            <a:off x="8719935" y="2459718"/>
            <a:ext cx="338554" cy="2048547"/>
          </a:xfrm>
          <a:prstGeom prst="rect">
            <a:avLst/>
          </a:prstGeom>
          <a:noFill/>
        </p:spPr>
        <p:txBody>
          <a:bodyPr vert="vert270" wrap="square" rtlCol="0">
            <a:spAutoFit/>
          </a:bodyPr>
          <a:lstStyle/>
          <a:p>
            <a:r>
              <a:rPr lang="en-US" sz="1000" dirty="0" smtClean="0"/>
              <a:t>Scenario risk management task</a:t>
            </a:r>
            <a:endParaRPr lang="en-GB" sz="1000" dirty="0"/>
          </a:p>
        </p:txBody>
      </p:sp>
      <p:sp>
        <p:nvSpPr>
          <p:cNvPr id="110" name="TextBox 109"/>
          <p:cNvSpPr txBox="1"/>
          <p:nvPr/>
        </p:nvSpPr>
        <p:spPr>
          <a:xfrm>
            <a:off x="9817467" y="2062540"/>
            <a:ext cx="338554" cy="1650988"/>
          </a:xfrm>
          <a:prstGeom prst="rect">
            <a:avLst/>
          </a:prstGeom>
          <a:noFill/>
        </p:spPr>
        <p:txBody>
          <a:bodyPr vert="vert270" wrap="square" rtlCol="0">
            <a:spAutoFit/>
          </a:bodyPr>
          <a:lstStyle/>
          <a:p>
            <a:r>
              <a:rPr lang="en-US" sz="1000" dirty="0" smtClean="0"/>
              <a:t>Enterprise task</a:t>
            </a:r>
            <a:endParaRPr lang="en-GB" sz="1000" dirty="0"/>
          </a:p>
        </p:txBody>
      </p:sp>
      <p:sp>
        <p:nvSpPr>
          <p:cNvPr id="111" name="TextBox 110"/>
          <p:cNvSpPr txBox="1"/>
          <p:nvPr/>
        </p:nvSpPr>
        <p:spPr>
          <a:xfrm>
            <a:off x="10614787" y="2073233"/>
            <a:ext cx="338554" cy="2863445"/>
          </a:xfrm>
          <a:prstGeom prst="rect">
            <a:avLst/>
          </a:prstGeom>
          <a:noFill/>
        </p:spPr>
        <p:txBody>
          <a:bodyPr vert="vert270" wrap="square" rtlCol="0">
            <a:spAutoFit/>
          </a:bodyPr>
          <a:lstStyle/>
          <a:p>
            <a:r>
              <a:rPr lang="en-US" sz="1000" dirty="0" smtClean="0"/>
              <a:t>Multiple choice quiz on good soft skills</a:t>
            </a:r>
            <a:endParaRPr lang="en-GB" sz="1000" dirty="0"/>
          </a:p>
        </p:txBody>
      </p:sp>
    </p:spTree>
    <p:extLst>
      <p:ext uri="{BB962C8B-B14F-4D97-AF65-F5344CB8AC3E}">
        <p14:creationId xmlns:p14="http://schemas.microsoft.com/office/powerpoint/2010/main" val="3335220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8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461665"/>
          </a:xfrm>
          <a:prstGeom prst="rect">
            <a:avLst/>
          </a:prstGeom>
          <a:noFill/>
        </p:spPr>
        <p:txBody>
          <a:bodyPr wrap="square" rtlCol="0">
            <a:spAutoFit/>
          </a:bodyPr>
          <a:lstStyle/>
          <a:p>
            <a:pPr algn="ctr"/>
            <a:r>
              <a:rPr lang="en-US" sz="1200" dirty="0" smtClean="0"/>
              <a:t>What are legal and illegal drugs?</a:t>
            </a:r>
            <a:endParaRPr lang="en-GB" sz="1200" dirty="0"/>
          </a:p>
        </p:txBody>
      </p:sp>
      <p:sp>
        <p:nvSpPr>
          <p:cNvPr id="53" name="TextBox 52"/>
          <p:cNvSpPr txBox="1"/>
          <p:nvPr/>
        </p:nvSpPr>
        <p:spPr>
          <a:xfrm>
            <a:off x="2808629" y="1046339"/>
            <a:ext cx="1186955" cy="1015663"/>
          </a:xfrm>
          <a:prstGeom prst="rect">
            <a:avLst/>
          </a:prstGeom>
          <a:noFill/>
        </p:spPr>
        <p:txBody>
          <a:bodyPr wrap="square" rtlCol="0">
            <a:spAutoFit/>
          </a:bodyPr>
          <a:lstStyle/>
          <a:p>
            <a:pPr algn="ctr"/>
            <a:r>
              <a:rPr lang="en-US" sz="1200" dirty="0" smtClean="0"/>
              <a:t>What rights and responsibilities do young people have in the workplace?</a:t>
            </a:r>
            <a:endParaRPr lang="en-GB" sz="1200" dirty="0"/>
          </a:p>
        </p:txBody>
      </p:sp>
      <p:sp>
        <p:nvSpPr>
          <p:cNvPr id="54" name="TextBox 53"/>
          <p:cNvSpPr txBox="1"/>
          <p:nvPr/>
        </p:nvSpPr>
        <p:spPr>
          <a:xfrm>
            <a:off x="4531928" y="1048345"/>
            <a:ext cx="1263538" cy="646331"/>
          </a:xfrm>
          <a:prstGeom prst="rect">
            <a:avLst/>
          </a:prstGeom>
          <a:noFill/>
        </p:spPr>
        <p:txBody>
          <a:bodyPr wrap="square" rtlCol="0">
            <a:spAutoFit/>
          </a:bodyPr>
          <a:lstStyle/>
          <a:p>
            <a:pPr algn="ctr"/>
            <a:r>
              <a:rPr lang="en-US" sz="1200" dirty="0" smtClean="0"/>
              <a:t>What are the protected characteristics?</a:t>
            </a:r>
            <a:endParaRPr lang="en-GB" sz="1200" dirty="0"/>
          </a:p>
        </p:txBody>
      </p:sp>
      <p:sp>
        <p:nvSpPr>
          <p:cNvPr id="55" name="TextBox 54"/>
          <p:cNvSpPr txBox="1"/>
          <p:nvPr/>
        </p:nvSpPr>
        <p:spPr>
          <a:xfrm>
            <a:off x="6336553" y="1046338"/>
            <a:ext cx="1318219" cy="1015663"/>
          </a:xfrm>
          <a:prstGeom prst="rect">
            <a:avLst/>
          </a:prstGeom>
          <a:noFill/>
        </p:spPr>
        <p:txBody>
          <a:bodyPr wrap="square" rtlCol="0">
            <a:spAutoFit/>
          </a:bodyPr>
          <a:lstStyle/>
          <a:p>
            <a:pPr algn="ctr"/>
            <a:r>
              <a:rPr lang="en-US" sz="1200" dirty="0" smtClean="0"/>
              <a:t>How can I take responsibility of my own emotional wellbeing?</a:t>
            </a:r>
            <a:endParaRPr lang="en-GB" sz="1200" dirty="0"/>
          </a:p>
        </p:txBody>
      </p:sp>
      <p:sp>
        <p:nvSpPr>
          <p:cNvPr id="56" name="TextBox 55"/>
          <p:cNvSpPr txBox="1"/>
          <p:nvPr/>
        </p:nvSpPr>
        <p:spPr>
          <a:xfrm>
            <a:off x="8125758" y="1046337"/>
            <a:ext cx="1305041" cy="461665"/>
          </a:xfrm>
          <a:prstGeom prst="rect">
            <a:avLst/>
          </a:prstGeom>
          <a:noFill/>
        </p:spPr>
        <p:txBody>
          <a:bodyPr wrap="square" rtlCol="0">
            <a:spAutoFit/>
          </a:bodyPr>
          <a:lstStyle/>
          <a:p>
            <a:pPr algn="ctr"/>
            <a:r>
              <a:rPr lang="en-US" sz="1200" dirty="0" smtClean="0"/>
              <a:t>What makes me who I am?</a:t>
            </a:r>
            <a:endParaRPr lang="en-GB" sz="1200" dirty="0"/>
          </a:p>
        </p:txBody>
      </p:sp>
      <p:sp>
        <p:nvSpPr>
          <p:cNvPr id="57" name="TextBox 56"/>
          <p:cNvSpPr txBox="1"/>
          <p:nvPr/>
        </p:nvSpPr>
        <p:spPr>
          <a:xfrm>
            <a:off x="9976433" y="1049001"/>
            <a:ext cx="1165123" cy="646331"/>
          </a:xfrm>
          <a:prstGeom prst="rect">
            <a:avLst/>
          </a:prstGeom>
          <a:noFill/>
        </p:spPr>
        <p:txBody>
          <a:bodyPr wrap="square" rtlCol="0">
            <a:spAutoFit/>
          </a:bodyPr>
          <a:lstStyle/>
          <a:p>
            <a:pPr algn="ctr"/>
            <a:r>
              <a:rPr lang="en-US" sz="1200" dirty="0" smtClean="0"/>
              <a:t>How can I keep myself safe online?</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818085" y="2435110"/>
            <a:ext cx="338554" cy="2742680"/>
          </a:xfrm>
          <a:prstGeom prst="rect">
            <a:avLst/>
          </a:prstGeom>
          <a:noFill/>
        </p:spPr>
        <p:txBody>
          <a:bodyPr vert="vert270" wrap="square" rtlCol="0">
            <a:spAutoFit/>
          </a:bodyPr>
          <a:lstStyle/>
          <a:p>
            <a:r>
              <a:rPr lang="en-US" sz="1000" dirty="0"/>
              <a:t>L</a:t>
            </a:r>
            <a:r>
              <a:rPr lang="en-US" sz="1000" dirty="0" smtClean="0"/>
              <a:t>egal and illegal drugs multiple choice Quiz</a:t>
            </a:r>
            <a:endParaRPr lang="en-GB" sz="1000" dirty="0"/>
          </a:p>
        </p:txBody>
      </p:sp>
      <p:sp>
        <p:nvSpPr>
          <p:cNvPr id="42" name="TextBox 41"/>
          <p:cNvSpPr txBox="1"/>
          <p:nvPr/>
        </p:nvSpPr>
        <p:spPr>
          <a:xfrm>
            <a:off x="1545220" y="2359453"/>
            <a:ext cx="338554" cy="3268649"/>
          </a:xfrm>
          <a:prstGeom prst="rect">
            <a:avLst/>
          </a:prstGeom>
          <a:noFill/>
        </p:spPr>
        <p:txBody>
          <a:bodyPr vert="vert270" wrap="square" rtlCol="0">
            <a:spAutoFit/>
          </a:bodyPr>
          <a:lstStyle/>
          <a:p>
            <a:r>
              <a:rPr lang="en-US" sz="1000" dirty="0" smtClean="0"/>
              <a:t>Card sort – personal/social risks of drugs and alcohol</a:t>
            </a:r>
            <a:endParaRPr lang="en-GB" sz="1000" dirty="0"/>
          </a:p>
        </p:txBody>
      </p:sp>
      <p:sp>
        <p:nvSpPr>
          <p:cNvPr id="43" name="TextBox 42"/>
          <p:cNvSpPr txBox="1"/>
          <p:nvPr/>
        </p:nvSpPr>
        <p:spPr>
          <a:xfrm>
            <a:off x="2601229" y="2697076"/>
            <a:ext cx="338554" cy="3268649"/>
          </a:xfrm>
          <a:prstGeom prst="rect">
            <a:avLst/>
          </a:prstGeom>
          <a:noFill/>
        </p:spPr>
        <p:txBody>
          <a:bodyPr vert="vert270" wrap="square" rtlCol="0">
            <a:spAutoFit/>
          </a:bodyPr>
          <a:lstStyle/>
          <a:p>
            <a:r>
              <a:rPr lang="en-US" sz="1000" dirty="0" smtClean="0"/>
              <a:t>Respond to a case study on discrimination in the workplace</a:t>
            </a:r>
            <a:endParaRPr lang="en-GB" sz="1000" dirty="0"/>
          </a:p>
        </p:txBody>
      </p:sp>
      <p:sp>
        <p:nvSpPr>
          <p:cNvPr id="44" name="TextBox 43"/>
          <p:cNvSpPr txBox="1"/>
          <p:nvPr/>
        </p:nvSpPr>
        <p:spPr>
          <a:xfrm>
            <a:off x="3335195" y="1612165"/>
            <a:ext cx="338554" cy="3268649"/>
          </a:xfrm>
          <a:prstGeom prst="rect">
            <a:avLst/>
          </a:prstGeom>
          <a:noFill/>
        </p:spPr>
        <p:txBody>
          <a:bodyPr vert="vert270" wrap="square" rtlCol="0">
            <a:spAutoFit/>
          </a:bodyPr>
          <a:lstStyle/>
          <a:p>
            <a:r>
              <a:rPr lang="en-US" sz="1000" dirty="0" smtClean="0"/>
              <a:t>Multiple choice quiz on types of work</a:t>
            </a:r>
            <a:endParaRPr lang="en-GB" sz="1000" dirty="0"/>
          </a:p>
        </p:txBody>
      </p:sp>
      <p:sp>
        <p:nvSpPr>
          <p:cNvPr id="45" name="TextBox 44"/>
          <p:cNvSpPr txBox="1"/>
          <p:nvPr/>
        </p:nvSpPr>
        <p:spPr>
          <a:xfrm>
            <a:off x="4437465" y="1727903"/>
            <a:ext cx="338554" cy="3268649"/>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46" name="TextBox 45"/>
          <p:cNvSpPr txBox="1"/>
          <p:nvPr/>
        </p:nvSpPr>
        <p:spPr>
          <a:xfrm>
            <a:off x="5228471" y="2268196"/>
            <a:ext cx="338554" cy="4126408"/>
          </a:xfrm>
          <a:prstGeom prst="rect">
            <a:avLst/>
          </a:prstGeom>
          <a:noFill/>
        </p:spPr>
        <p:txBody>
          <a:bodyPr vert="vert270" wrap="square" rtlCol="0">
            <a:spAutoFit/>
          </a:bodyPr>
          <a:lstStyle/>
          <a:p>
            <a:r>
              <a:rPr lang="en-US" sz="1000" dirty="0" smtClean="0"/>
              <a:t>Multiple choice quiz on the laws relating to protected characteristics</a:t>
            </a:r>
            <a:endParaRPr lang="en-GB" sz="1000" dirty="0"/>
          </a:p>
        </p:txBody>
      </p:sp>
      <p:sp>
        <p:nvSpPr>
          <p:cNvPr id="50" name="TextBox 49"/>
          <p:cNvSpPr txBox="1"/>
          <p:nvPr/>
        </p:nvSpPr>
        <p:spPr>
          <a:xfrm>
            <a:off x="6239098" y="1694676"/>
            <a:ext cx="338554" cy="3268649"/>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52" name="TextBox 51"/>
          <p:cNvSpPr txBox="1"/>
          <p:nvPr/>
        </p:nvSpPr>
        <p:spPr>
          <a:xfrm>
            <a:off x="6898904" y="1536853"/>
            <a:ext cx="338554" cy="3268649"/>
          </a:xfrm>
          <a:prstGeom prst="rect">
            <a:avLst/>
          </a:prstGeom>
          <a:noFill/>
        </p:spPr>
        <p:txBody>
          <a:bodyPr vert="vert270" wrap="square" rtlCol="0">
            <a:spAutoFit/>
          </a:bodyPr>
          <a:lstStyle/>
          <a:p>
            <a:r>
              <a:rPr lang="en-US" sz="1000" dirty="0" smtClean="0"/>
              <a:t>Internal/External influences card sort</a:t>
            </a:r>
            <a:endParaRPr lang="en-GB" sz="1000" dirty="0"/>
          </a:p>
        </p:txBody>
      </p:sp>
      <p:sp>
        <p:nvSpPr>
          <p:cNvPr id="59" name="TextBox 58"/>
          <p:cNvSpPr txBox="1"/>
          <p:nvPr/>
        </p:nvSpPr>
        <p:spPr>
          <a:xfrm>
            <a:off x="8007688" y="1694676"/>
            <a:ext cx="338554" cy="3268649"/>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60" name="TextBox 59"/>
          <p:cNvSpPr txBox="1"/>
          <p:nvPr/>
        </p:nvSpPr>
        <p:spPr>
          <a:xfrm>
            <a:off x="8739071" y="2062001"/>
            <a:ext cx="338554" cy="3268649"/>
          </a:xfrm>
          <a:prstGeom prst="rect">
            <a:avLst/>
          </a:prstGeom>
          <a:noFill/>
        </p:spPr>
        <p:txBody>
          <a:bodyPr vert="vert270" wrap="square" rtlCol="0">
            <a:spAutoFit/>
          </a:bodyPr>
          <a:lstStyle/>
          <a:p>
            <a:r>
              <a:rPr lang="en-US" sz="1000" dirty="0" smtClean="0"/>
              <a:t>Respond to a case study on homophobic abuse</a:t>
            </a:r>
            <a:endParaRPr lang="en-GB" sz="1000" dirty="0"/>
          </a:p>
        </p:txBody>
      </p:sp>
      <p:sp>
        <p:nvSpPr>
          <p:cNvPr id="61" name="TextBox 60"/>
          <p:cNvSpPr txBox="1"/>
          <p:nvPr/>
        </p:nvSpPr>
        <p:spPr>
          <a:xfrm>
            <a:off x="9816766" y="2784458"/>
            <a:ext cx="492443" cy="3374271"/>
          </a:xfrm>
          <a:prstGeom prst="rect">
            <a:avLst/>
          </a:prstGeom>
          <a:noFill/>
        </p:spPr>
        <p:txBody>
          <a:bodyPr vert="vert270" wrap="square" rtlCol="0">
            <a:spAutoFit/>
          </a:bodyPr>
          <a:lstStyle/>
          <a:p>
            <a:r>
              <a:rPr lang="en-US" sz="1000" dirty="0" smtClean="0"/>
              <a:t>Multiple choice quiz on the laws and facts relating to grooming and oversharing</a:t>
            </a:r>
            <a:endParaRPr lang="en-GB" sz="1000" dirty="0"/>
          </a:p>
        </p:txBody>
      </p:sp>
      <p:sp>
        <p:nvSpPr>
          <p:cNvPr id="63" name="TextBox 62"/>
          <p:cNvSpPr txBox="1"/>
          <p:nvPr/>
        </p:nvSpPr>
        <p:spPr>
          <a:xfrm>
            <a:off x="10629308" y="1778724"/>
            <a:ext cx="338554" cy="3268649"/>
          </a:xfrm>
          <a:prstGeom prst="rect">
            <a:avLst/>
          </a:prstGeom>
          <a:noFill/>
        </p:spPr>
        <p:txBody>
          <a:bodyPr vert="vert270" wrap="square" rtlCol="0">
            <a:spAutoFit/>
          </a:bodyPr>
          <a:lstStyle/>
          <a:p>
            <a:r>
              <a:rPr lang="en-US" sz="1000" dirty="0" smtClean="0"/>
              <a:t>Respond to a case study on revenge porn</a:t>
            </a:r>
            <a:endParaRPr lang="en-GB" sz="1000" dirty="0"/>
          </a:p>
        </p:txBody>
      </p:sp>
    </p:spTree>
    <p:extLst>
      <p:ext uri="{BB962C8B-B14F-4D97-AF65-F5344CB8AC3E}">
        <p14:creationId xmlns:p14="http://schemas.microsoft.com/office/powerpoint/2010/main" val="25906874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a:t>
            </a:r>
            <a:r>
              <a:rPr lang="en-US" dirty="0"/>
              <a:t>9</a:t>
            </a:r>
            <a:r>
              <a:rPr lang="en-US" dirty="0" smtClean="0"/>
              <a:t>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1015663"/>
          </a:xfrm>
          <a:prstGeom prst="rect">
            <a:avLst/>
          </a:prstGeom>
          <a:noFill/>
        </p:spPr>
        <p:txBody>
          <a:bodyPr wrap="square" rtlCol="0">
            <a:spAutoFit/>
          </a:bodyPr>
          <a:lstStyle/>
          <a:p>
            <a:pPr algn="ctr"/>
            <a:r>
              <a:rPr lang="en-US" sz="1200" dirty="0" smtClean="0"/>
              <a:t>How do I manage peer pressure so I can make the right choices for myself?</a:t>
            </a:r>
            <a:endParaRPr lang="en-GB" sz="1200" dirty="0"/>
          </a:p>
        </p:txBody>
      </p:sp>
      <p:sp>
        <p:nvSpPr>
          <p:cNvPr id="53" name="TextBox 52"/>
          <p:cNvSpPr txBox="1"/>
          <p:nvPr/>
        </p:nvSpPr>
        <p:spPr>
          <a:xfrm>
            <a:off x="2808629" y="1046339"/>
            <a:ext cx="1186955" cy="830997"/>
          </a:xfrm>
          <a:prstGeom prst="rect">
            <a:avLst/>
          </a:prstGeom>
          <a:noFill/>
        </p:spPr>
        <p:txBody>
          <a:bodyPr wrap="square" rtlCol="0">
            <a:spAutoFit/>
          </a:bodyPr>
          <a:lstStyle/>
          <a:p>
            <a:pPr algn="ctr"/>
            <a:r>
              <a:rPr lang="en-US" sz="1200" dirty="0" smtClean="0"/>
              <a:t>What do I need to know about sex and how to stay safe?</a:t>
            </a:r>
            <a:endParaRPr lang="en-GB" sz="1200" dirty="0"/>
          </a:p>
        </p:txBody>
      </p:sp>
      <p:sp>
        <p:nvSpPr>
          <p:cNvPr id="54" name="TextBox 53"/>
          <p:cNvSpPr txBox="1"/>
          <p:nvPr/>
        </p:nvSpPr>
        <p:spPr>
          <a:xfrm>
            <a:off x="4531928" y="1048345"/>
            <a:ext cx="1263538" cy="461665"/>
          </a:xfrm>
          <a:prstGeom prst="rect">
            <a:avLst/>
          </a:prstGeom>
          <a:noFill/>
        </p:spPr>
        <p:txBody>
          <a:bodyPr wrap="square" rtlCol="0">
            <a:spAutoFit/>
          </a:bodyPr>
          <a:lstStyle/>
          <a:p>
            <a:pPr algn="ctr"/>
            <a:r>
              <a:rPr lang="en-US" sz="1200" dirty="0" smtClean="0"/>
              <a:t>What careers am I interested in?</a:t>
            </a:r>
            <a:endParaRPr lang="en-GB" sz="1200" dirty="0"/>
          </a:p>
        </p:txBody>
      </p:sp>
      <p:sp>
        <p:nvSpPr>
          <p:cNvPr id="55" name="TextBox 54"/>
          <p:cNvSpPr txBox="1"/>
          <p:nvPr/>
        </p:nvSpPr>
        <p:spPr>
          <a:xfrm>
            <a:off x="6336553" y="1046338"/>
            <a:ext cx="1318219" cy="646331"/>
          </a:xfrm>
          <a:prstGeom prst="rect">
            <a:avLst/>
          </a:prstGeom>
          <a:noFill/>
        </p:spPr>
        <p:txBody>
          <a:bodyPr wrap="square" rtlCol="0">
            <a:spAutoFit/>
          </a:bodyPr>
          <a:lstStyle/>
          <a:p>
            <a:pPr algn="ctr"/>
            <a:r>
              <a:rPr lang="en-US" sz="1200" dirty="0" smtClean="0"/>
              <a:t>What is happening to my body?</a:t>
            </a:r>
            <a:endParaRPr lang="en-GB" sz="1200" dirty="0"/>
          </a:p>
        </p:txBody>
      </p:sp>
      <p:sp>
        <p:nvSpPr>
          <p:cNvPr id="56" name="TextBox 55"/>
          <p:cNvSpPr txBox="1"/>
          <p:nvPr/>
        </p:nvSpPr>
        <p:spPr>
          <a:xfrm>
            <a:off x="8090460" y="1046337"/>
            <a:ext cx="1340340" cy="830997"/>
          </a:xfrm>
          <a:prstGeom prst="rect">
            <a:avLst/>
          </a:prstGeom>
          <a:noFill/>
        </p:spPr>
        <p:txBody>
          <a:bodyPr wrap="square" rtlCol="0">
            <a:spAutoFit/>
          </a:bodyPr>
          <a:lstStyle/>
          <a:p>
            <a:pPr algn="ctr"/>
            <a:r>
              <a:rPr lang="en-US" sz="1200" dirty="0" smtClean="0"/>
              <a:t>How do I keep myself safe in romantic relationships?</a:t>
            </a:r>
            <a:endParaRPr lang="en-GB" sz="1200" dirty="0"/>
          </a:p>
        </p:txBody>
      </p:sp>
      <p:sp>
        <p:nvSpPr>
          <p:cNvPr id="57" name="TextBox 56"/>
          <p:cNvSpPr txBox="1"/>
          <p:nvPr/>
        </p:nvSpPr>
        <p:spPr>
          <a:xfrm>
            <a:off x="9976433" y="1049001"/>
            <a:ext cx="1318160" cy="830997"/>
          </a:xfrm>
          <a:prstGeom prst="rect">
            <a:avLst/>
          </a:prstGeom>
          <a:noFill/>
        </p:spPr>
        <p:txBody>
          <a:bodyPr wrap="square" rtlCol="0">
            <a:spAutoFit/>
          </a:bodyPr>
          <a:lstStyle/>
          <a:p>
            <a:pPr algn="ctr"/>
            <a:r>
              <a:rPr lang="en-US" sz="1200" dirty="0" smtClean="0"/>
              <a:t>What is cyber crime and how can I protect myself from it?</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1552694" y="1692669"/>
            <a:ext cx="338554" cy="3268649"/>
          </a:xfrm>
          <a:prstGeom prst="rect">
            <a:avLst/>
          </a:prstGeom>
          <a:noFill/>
        </p:spPr>
        <p:txBody>
          <a:bodyPr vert="vert270" wrap="square" rtlCol="0">
            <a:spAutoFit/>
          </a:bodyPr>
          <a:lstStyle/>
          <a:p>
            <a:r>
              <a:rPr lang="en-US" sz="1000" dirty="0" smtClean="0"/>
              <a:t>Respond to a case study on county lines</a:t>
            </a:r>
            <a:endParaRPr lang="en-GB" sz="1000" dirty="0"/>
          </a:p>
        </p:txBody>
      </p:sp>
      <p:sp>
        <p:nvSpPr>
          <p:cNvPr id="42" name="TextBox 41"/>
          <p:cNvSpPr txBox="1"/>
          <p:nvPr/>
        </p:nvSpPr>
        <p:spPr>
          <a:xfrm>
            <a:off x="797866" y="2076253"/>
            <a:ext cx="338554" cy="3268649"/>
          </a:xfrm>
          <a:prstGeom prst="rect">
            <a:avLst/>
          </a:prstGeom>
          <a:noFill/>
        </p:spPr>
        <p:txBody>
          <a:bodyPr vert="vert270" wrap="square" rtlCol="0">
            <a:spAutoFit/>
          </a:bodyPr>
          <a:lstStyle/>
          <a:p>
            <a:r>
              <a:rPr lang="en-US" sz="1000" dirty="0" smtClean="0"/>
              <a:t>Respond to a case study on homophobic abuse</a:t>
            </a:r>
            <a:endParaRPr lang="en-GB" sz="1000" dirty="0"/>
          </a:p>
        </p:txBody>
      </p:sp>
      <p:sp>
        <p:nvSpPr>
          <p:cNvPr id="43" name="TextBox 42"/>
          <p:cNvSpPr txBox="1"/>
          <p:nvPr/>
        </p:nvSpPr>
        <p:spPr>
          <a:xfrm>
            <a:off x="2592737" y="2071249"/>
            <a:ext cx="338554" cy="3268649"/>
          </a:xfrm>
          <a:prstGeom prst="rect">
            <a:avLst/>
          </a:prstGeom>
          <a:noFill/>
        </p:spPr>
        <p:txBody>
          <a:bodyPr vert="vert270" wrap="square" rtlCol="0">
            <a:spAutoFit/>
          </a:bodyPr>
          <a:lstStyle/>
          <a:p>
            <a:r>
              <a:rPr lang="en-US" sz="1000" dirty="0" smtClean="0"/>
              <a:t>Multiple choice quiz on STIs and contraception</a:t>
            </a:r>
            <a:endParaRPr lang="en-GB" sz="1000" dirty="0"/>
          </a:p>
        </p:txBody>
      </p:sp>
      <p:sp>
        <p:nvSpPr>
          <p:cNvPr id="44" name="TextBox 43"/>
          <p:cNvSpPr txBox="1"/>
          <p:nvPr/>
        </p:nvSpPr>
        <p:spPr>
          <a:xfrm>
            <a:off x="3337083" y="2750891"/>
            <a:ext cx="338554" cy="3268649"/>
          </a:xfrm>
          <a:prstGeom prst="rect">
            <a:avLst/>
          </a:prstGeom>
          <a:noFill/>
        </p:spPr>
        <p:txBody>
          <a:bodyPr vert="vert270" wrap="square" rtlCol="0">
            <a:spAutoFit/>
          </a:bodyPr>
          <a:lstStyle/>
          <a:p>
            <a:r>
              <a:rPr lang="en-US" sz="1000" dirty="0" smtClean="0"/>
              <a:t>Card sort sexual harassment: Online/Offline/Not harassment </a:t>
            </a:r>
            <a:endParaRPr lang="en-GB" sz="1000" dirty="0"/>
          </a:p>
        </p:txBody>
      </p:sp>
      <p:sp>
        <p:nvSpPr>
          <p:cNvPr id="45" name="TextBox 44"/>
          <p:cNvSpPr txBox="1"/>
          <p:nvPr/>
        </p:nvSpPr>
        <p:spPr>
          <a:xfrm>
            <a:off x="4426943" y="2559998"/>
            <a:ext cx="338554" cy="3268649"/>
          </a:xfrm>
          <a:prstGeom prst="rect">
            <a:avLst/>
          </a:prstGeom>
          <a:noFill/>
        </p:spPr>
        <p:txBody>
          <a:bodyPr vert="vert270" wrap="square" rtlCol="0">
            <a:spAutoFit/>
          </a:bodyPr>
          <a:lstStyle/>
          <a:p>
            <a:r>
              <a:rPr lang="en-US" sz="1000" dirty="0" smtClean="0"/>
              <a:t>Short presentation on career pathway for chosen career</a:t>
            </a:r>
            <a:endParaRPr lang="en-GB" sz="1000" dirty="0"/>
          </a:p>
        </p:txBody>
      </p:sp>
      <p:sp>
        <p:nvSpPr>
          <p:cNvPr id="46" name="TextBox 45"/>
          <p:cNvSpPr txBox="1"/>
          <p:nvPr/>
        </p:nvSpPr>
        <p:spPr>
          <a:xfrm>
            <a:off x="5223213" y="2352916"/>
            <a:ext cx="338554" cy="3268649"/>
          </a:xfrm>
          <a:prstGeom prst="rect">
            <a:avLst/>
          </a:prstGeom>
          <a:noFill/>
        </p:spPr>
        <p:txBody>
          <a:bodyPr vert="vert270" wrap="square" rtlCol="0">
            <a:spAutoFit/>
          </a:bodyPr>
          <a:lstStyle/>
          <a:p>
            <a:r>
              <a:rPr lang="en-US" sz="1000" dirty="0" smtClean="0"/>
              <a:t>Multiple choice quiz on different routes into careers</a:t>
            </a:r>
            <a:endParaRPr lang="en-GB" sz="1000" dirty="0"/>
          </a:p>
        </p:txBody>
      </p:sp>
      <p:sp>
        <p:nvSpPr>
          <p:cNvPr id="48" name="TextBox 47"/>
          <p:cNvSpPr txBox="1"/>
          <p:nvPr/>
        </p:nvSpPr>
        <p:spPr>
          <a:xfrm>
            <a:off x="6233985" y="2641421"/>
            <a:ext cx="338554" cy="3669593"/>
          </a:xfrm>
          <a:prstGeom prst="rect">
            <a:avLst/>
          </a:prstGeom>
          <a:noFill/>
        </p:spPr>
        <p:txBody>
          <a:bodyPr vert="vert270" wrap="square" rtlCol="0">
            <a:spAutoFit/>
          </a:bodyPr>
          <a:lstStyle/>
          <a:p>
            <a:r>
              <a:rPr lang="en-US" sz="1000" dirty="0" smtClean="0"/>
              <a:t>Create a balanced diet and routine for a person with given criteria</a:t>
            </a:r>
            <a:endParaRPr lang="en-GB" sz="1000" dirty="0"/>
          </a:p>
        </p:txBody>
      </p:sp>
      <p:sp>
        <p:nvSpPr>
          <p:cNvPr id="50" name="TextBox 49"/>
          <p:cNvSpPr txBox="1"/>
          <p:nvPr/>
        </p:nvSpPr>
        <p:spPr>
          <a:xfrm>
            <a:off x="6903682" y="740877"/>
            <a:ext cx="338554" cy="3669593"/>
          </a:xfrm>
          <a:prstGeom prst="rect">
            <a:avLst/>
          </a:prstGeom>
          <a:noFill/>
        </p:spPr>
        <p:txBody>
          <a:bodyPr vert="vert270" wrap="square" rtlCol="0">
            <a:spAutoFit/>
          </a:bodyPr>
          <a:lstStyle/>
          <a:p>
            <a:r>
              <a:rPr lang="en-US" sz="1000" dirty="0" smtClean="0"/>
              <a:t>Vocabulary match up activity </a:t>
            </a:r>
            <a:endParaRPr lang="en-GB" sz="1000" dirty="0"/>
          </a:p>
        </p:txBody>
      </p:sp>
      <p:sp>
        <p:nvSpPr>
          <p:cNvPr id="52" name="TextBox 51"/>
          <p:cNvSpPr txBox="1"/>
          <p:nvPr/>
        </p:nvSpPr>
        <p:spPr>
          <a:xfrm>
            <a:off x="8014812" y="2694816"/>
            <a:ext cx="338554" cy="1855571"/>
          </a:xfrm>
          <a:prstGeom prst="rect">
            <a:avLst/>
          </a:prstGeom>
          <a:noFill/>
        </p:spPr>
        <p:txBody>
          <a:bodyPr vert="vert270" wrap="square" rtlCol="0">
            <a:spAutoFit/>
          </a:bodyPr>
          <a:lstStyle/>
          <a:p>
            <a:r>
              <a:rPr lang="en-US" sz="1000" dirty="0" smtClean="0"/>
              <a:t>Multiple choice quiz on consent </a:t>
            </a:r>
            <a:endParaRPr lang="en-GB" sz="1000" dirty="0"/>
          </a:p>
        </p:txBody>
      </p:sp>
      <p:sp>
        <p:nvSpPr>
          <p:cNvPr id="58" name="TextBox 57"/>
          <p:cNvSpPr txBox="1"/>
          <p:nvPr/>
        </p:nvSpPr>
        <p:spPr>
          <a:xfrm>
            <a:off x="8718281" y="1728111"/>
            <a:ext cx="338554" cy="3268649"/>
          </a:xfrm>
          <a:prstGeom prst="rect">
            <a:avLst/>
          </a:prstGeom>
          <a:noFill/>
        </p:spPr>
        <p:txBody>
          <a:bodyPr vert="vert270" wrap="square" rtlCol="0">
            <a:spAutoFit/>
          </a:bodyPr>
          <a:lstStyle/>
          <a:p>
            <a:r>
              <a:rPr lang="en-US" sz="1000" dirty="0" smtClean="0"/>
              <a:t>Respond to a case study on pornography</a:t>
            </a:r>
            <a:endParaRPr lang="en-GB" sz="1000" dirty="0"/>
          </a:p>
        </p:txBody>
      </p:sp>
      <p:sp>
        <p:nvSpPr>
          <p:cNvPr id="59" name="TextBox 58"/>
          <p:cNvSpPr txBox="1"/>
          <p:nvPr/>
        </p:nvSpPr>
        <p:spPr>
          <a:xfrm>
            <a:off x="9793727" y="1778724"/>
            <a:ext cx="338554" cy="3268649"/>
          </a:xfrm>
          <a:prstGeom prst="rect">
            <a:avLst/>
          </a:prstGeom>
          <a:noFill/>
        </p:spPr>
        <p:txBody>
          <a:bodyPr vert="vert270" wrap="square" rtlCol="0">
            <a:spAutoFit/>
          </a:bodyPr>
          <a:lstStyle/>
          <a:p>
            <a:r>
              <a:rPr lang="en-US" sz="1000" dirty="0" smtClean="0"/>
              <a:t>Interactive video – choosing the outcomes</a:t>
            </a:r>
            <a:endParaRPr lang="en-GB" sz="1000" dirty="0"/>
          </a:p>
        </p:txBody>
      </p:sp>
      <p:sp>
        <p:nvSpPr>
          <p:cNvPr id="61" name="TextBox 60"/>
          <p:cNvSpPr txBox="1"/>
          <p:nvPr/>
        </p:nvSpPr>
        <p:spPr>
          <a:xfrm>
            <a:off x="10630475" y="2377179"/>
            <a:ext cx="338554" cy="3268649"/>
          </a:xfrm>
          <a:prstGeom prst="rect">
            <a:avLst/>
          </a:prstGeom>
          <a:noFill/>
        </p:spPr>
        <p:txBody>
          <a:bodyPr vert="vert270" wrap="square" rtlCol="0">
            <a:spAutoFit/>
          </a:bodyPr>
          <a:lstStyle/>
          <a:p>
            <a:r>
              <a:rPr lang="en-US" sz="1000" dirty="0" smtClean="0"/>
              <a:t>Respond to a case study when things go wrong online</a:t>
            </a:r>
            <a:endParaRPr lang="en-GB" sz="1000" dirty="0"/>
          </a:p>
        </p:txBody>
      </p:sp>
    </p:spTree>
    <p:extLst>
      <p:ext uri="{BB962C8B-B14F-4D97-AF65-F5344CB8AC3E}">
        <p14:creationId xmlns:p14="http://schemas.microsoft.com/office/powerpoint/2010/main" val="38853105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10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830997"/>
          </a:xfrm>
          <a:prstGeom prst="rect">
            <a:avLst/>
          </a:prstGeom>
          <a:noFill/>
        </p:spPr>
        <p:txBody>
          <a:bodyPr wrap="square" rtlCol="0">
            <a:spAutoFit/>
          </a:bodyPr>
          <a:lstStyle/>
          <a:p>
            <a:pPr algn="ctr"/>
            <a:r>
              <a:rPr lang="en-US" sz="1200" dirty="0" smtClean="0"/>
              <a:t>How could drugs and alcohol impact on our lives?</a:t>
            </a:r>
            <a:endParaRPr lang="en-GB" sz="1200" dirty="0"/>
          </a:p>
        </p:txBody>
      </p:sp>
      <p:sp>
        <p:nvSpPr>
          <p:cNvPr id="53" name="TextBox 52"/>
          <p:cNvSpPr txBox="1"/>
          <p:nvPr/>
        </p:nvSpPr>
        <p:spPr>
          <a:xfrm>
            <a:off x="2808629" y="1046339"/>
            <a:ext cx="1186955" cy="646331"/>
          </a:xfrm>
          <a:prstGeom prst="rect">
            <a:avLst/>
          </a:prstGeom>
          <a:noFill/>
        </p:spPr>
        <p:txBody>
          <a:bodyPr wrap="square" rtlCol="0">
            <a:spAutoFit/>
          </a:bodyPr>
          <a:lstStyle/>
          <a:p>
            <a:pPr algn="ctr"/>
            <a:r>
              <a:rPr lang="en-US" sz="1200" dirty="0" smtClean="0"/>
              <a:t>What are the stigmas around mental health?</a:t>
            </a:r>
            <a:endParaRPr lang="en-GB" sz="1200" dirty="0"/>
          </a:p>
        </p:txBody>
      </p:sp>
      <p:sp>
        <p:nvSpPr>
          <p:cNvPr id="54" name="TextBox 53"/>
          <p:cNvSpPr txBox="1"/>
          <p:nvPr/>
        </p:nvSpPr>
        <p:spPr>
          <a:xfrm>
            <a:off x="4531928" y="1048345"/>
            <a:ext cx="1263538" cy="830997"/>
          </a:xfrm>
          <a:prstGeom prst="rect">
            <a:avLst/>
          </a:prstGeom>
          <a:noFill/>
        </p:spPr>
        <p:txBody>
          <a:bodyPr wrap="square" rtlCol="0">
            <a:spAutoFit/>
          </a:bodyPr>
          <a:lstStyle/>
          <a:p>
            <a:pPr algn="ctr"/>
            <a:r>
              <a:rPr lang="en-US" sz="1200" dirty="0" smtClean="0"/>
              <a:t>What does a healthy romantic relationship look like?</a:t>
            </a:r>
            <a:endParaRPr lang="en-GB" sz="1200" dirty="0"/>
          </a:p>
        </p:txBody>
      </p:sp>
      <p:sp>
        <p:nvSpPr>
          <p:cNvPr id="55" name="TextBox 54"/>
          <p:cNvSpPr txBox="1"/>
          <p:nvPr/>
        </p:nvSpPr>
        <p:spPr>
          <a:xfrm>
            <a:off x="6336553" y="1046338"/>
            <a:ext cx="1318219" cy="646331"/>
          </a:xfrm>
          <a:prstGeom prst="rect">
            <a:avLst/>
          </a:prstGeom>
          <a:noFill/>
        </p:spPr>
        <p:txBody>
          <a:bodyPr wrap="square" rtlCol="0">
            <a:spAutoFit/>
          </a:bodyPr>
          <a:lstStyle/>
          <a:p>
            <a:pPr algn="ctr"/>
            <a:r>
              <a:rPr lang="en-US" sz="1200" dirty="0" smtClean="0"/>
              <a:t>What is it like to go to work instead of school?</a:t>
            </a:r>
            <a:endParaRPr lang="en-GB" sz="1200" dirty="0"/>
          </a:p>
        </p:txBody>
      </p:sp>
      <p:sp>
        <p:nvSpPr>
          <p:cNvPr id="56" name="TextBox 55"/>
          <p:cNvSpPr txBox="1"/>
          <p:nvPr/>
        </p:nvSpPr>
        <p:spPr>
          <a:xfrm>
            <a:off x="8125758" y="1046337"/>
            <a:ext cx="1305041" cy="830997"/>
          </a:xfrm>
          <a:prstGeom prst="rect">
            <a:avLst/>
          </a:prstGeom>
          <a:noFill/>
        </p:spPr>
        <p:txBody>
          <a:bodyPr wrap="square" rtlCol="0">
            <a:spAutoFit/>
          </a:bodyPr>
          <a:lstStyle/>
          <a:p>
            <a:pPr algn="ctr"/>
            <a:r>
              <a:rPr lang="en-US" sz="1200" dirty="0" smtClean="0"/>
              <a:t>How can I positively develop my sense of belonging?</a:t>
            </a:r>
            <a:endParaRPr lang="en-GB" sz="1200" dirty="0"/>
          </a:p>
        </p:txBody>
      </p:sp>
      <p:sp>
        <p:nvSpPr>
          <p:cNvPr id="57" name="TextBox 56"/>
          <p:cNvSpPr txBox="1"/>
          <p:nvPr/>
        </p:nvSpPr>
        <p:spPr>
          <a:xfrm>
            <a:off x="9976433" y="1049001"/>
            <a:ext cx="1165123" cy="830997"/>
          </a:xfrm>
          <a:prstGeom prst="rect">
            <a:avLst/>
          </a:prstGeom>
          <a:noFill/>
        </p:spPr>
        <p:txBody>
          <a:bodyPr wrap="square" rtlCol="0">
            <a:spAutoFit/>
          </a:bodyPr>
          <a:lstStyle/>
          <a:p>
            <a:pPr algn="ctr"/>
            <a:r>
              <a:rPr lang="en-US" sz="1200" dirty="0" smtClean="0"/>
              <a:t>How can I make good financial decisions as an adult?</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789645" y="2318059"/>
            <a:ext cx="338554" cy="4114546"/>
          </a:xfrm>
          <a:prstGeom prst="rect">
            <a:avLst/>
          </a:prstGeom>
          <a:noFill/>
        </p:spPr>
        <p:txBody>
          <a:bodyPr vert="vert270" wrap="square" rtlCol="0">
            <a:spAutoFit/>
          </a:bodyPr>
          <a:lstStyle/>
          <a:p>
            <a:r>
              <a:rPr lang="en-US" sz="1000" dirty="0" smtClean="0"/>
              <a:t>Multiple choice quiz on the facts of drug use, alcohol and knife crime</a:t>
            </a:r>
            <a:endParaRPr lang="en-GB" sz="1000" dirty="0"/>
          </a:p>
        </p:txBody>
      </p:sp>
      <p:sp>
        <p:nvSpPr>
          <p:cNvPr id="42" name="TextBox 41"/>
          <p:cNvSpPr txBox="1"/>
          <p:nvPr/>
        </p:nvSpPr>
        <p:spPr>
          <a:xfrm>
            <a:off x="1523489" y="1692669"/>
            <a:ext cx="338554" cy="4114546"/>
          </a:xfrm>
          <a:prstGeom prst="rect">
            <a:avLst/>
          </a:prstGeom>
          <a:noFill/>
        </p:spPr>
        <p:txBody>
          <a:bodyPr vert="vert270" wrap="square" rtlCol="0">
            <a:spAutoFit/>
          </a:bodyPr>
          <a:lstStyle/>
          <a:p>
            <a:r>
              <a:rPr lang="en-US" sz="1000" dirty="0" smtClean="0"/>
              <a:t>Card sort positive and negative role models in the media</a:t>
            </a:r>
            <a:endParaRPr lang="en-GB" sz="1000" dirty="0"/>
          </a:p>
        </p:txBody>
      </p:sp>
      <p:sp>
        <p:nvSpPr>
          <p:cNvPr id="43" name="TextBox 42"/>
          <p:cNvSpPr txBox="1"/>
          <p:nvPr/>
        </p:nvSpPr>
        <p:spPr>
          <a:xfrm>
            <a:off x="2581494" y="592625"/>
            <a:ext cx="338554" cy="4114546"/>
          </a:xfrm>
          <a:prstGeom prst="rect">
            <a:avLst/>
          </a:prstGeom>
          <a:noFill/>
        </p:spPr>
        <p:txBody>
          <a:bodyPr vert="vert270" wrap="square" rtlCol="0">
            <a:spAutoFit/>
          </a:bodyPr>
          <a:lstStyle/>
          <a:p>
            <a:r>
              <a:rPr lang="en-US" sz="1000" dirty="0" smtClean="0"/>
              <a:t>Reframe negative thoughts activity</a:t>
            </a:r>
            <a:endParaRPr lang="en-GB" sz="1000" dirty="0"/>
          </a:p>
        </p:txBody>
      </p:sp>
      <p:sp>
        <p:nvSpPr>
          <p:cNvPr id="44" name="TextBox 43"/>
          <p:cNvSpPr txBox="1"/>
          <p:nvPr/>
        </p:nvSpPr>
        <p:spPr>
          <a:xfrm>
            <a:off x="3322538" y="2750891"/>
            <a:ext cx="338554" cy="1181376"/>
          </a:xfrm>
          <a:prstGeom prst="rect">
            <a:avLst/>
          </a:prstGeom>
          <a:noFill/>
        </p:spPr>
        <p:txBody>
          <a:bodyPr vert="vert270" wrap="square" rtlCol="0">
            <a:spAutoFit/>
          </a:bodyPr>
          <a:lstStyle/>
          <a:p>
            <a:r>
              <a:rPr lang="en-US" sz="1000" dirty="0" smtClean="0"/>
              <a:t>Fact/Fiction activity </a:t>
            </a:r>
            <a:endParaRPr lang="en-GB" sz="1000" dirty="0"/>
          </a:p>
        </p:txBody>
      </p:sp>
      <p:sp>
        <p:nvSpPr>
          <p:cNvPr id="45" name="TextBox 44"/>
          <p:cNvSpPr txBox="1"/>
          <p:nvPr/>
        </p:nvSpPr>
        <p:spPr>
          <a:xfrm>
            <a:off x="4410737" y="1889245"/>
            <a:ext cx="338554" cy="4114546"/>
          </a:xfrm>
          <a:prstGeom prst="rect">
            <a:avLst/>
          </a:prstGeom>
          <a:noFill/>
        </p:spPr>
        <p:txBody>
          <a:bodyPr vert="vert270" wrap="square" rtlCol="0">
            <a:spAutoFit/>
          </a:bodyPr>
          <a:lstStyle/>
          <a:p>
            <a:r>
              <a:rPr lang="en-US" sz="1000" dirty="0" smtClean="0"/>
              <a:t>Card sort abuse categories –physical, financial, coercion etc…</a:t>
            </a:r>
            <a:endParaRPr lang="en-GB" sz="1000" dirty="0"/>
          </a:p>
        </p:txBody>
      </p:sp>
      <p:sp>
        <p:nvSpPr>
          <p:cNvPr id="46" name="TextBox 45"/>
          <p:cNvSpPr txBox="1"/>
          <p:nvPr/>
        </p:nvSpPr>
        <p:spPr>
          <a:xfrm>
            <a:off x="5230629" y="2750891"/>
            <a:ext cx="338554" cy="2860040"/>
          </a:xfrm>
          <a:prstGeom prst="rect">
            <a:avLst/>
          </a:prstGeom>
          <a:noFill/>
        </p:spPr>
        <p:txBody>
          <a:bodyPr vert="vert270" wrap="square" rtlCol="0">
            <a:spAutoFit/>
          </a:bodyPr>
          <a:lstStyle/>
          <a:p>
            <a:r>
              <a:rPr lang="en-US" sz="1000" dirty="0" smtClean="0"/>
              <a:t>Respond to a case study of an unhealthy relationship</a:t>
            </a:r>
            <a:endParaRPr lang="en-GB" sz="1000" dirty="0"/>
          </a:p>
        </p:txBody>
      </p:sp>
      <p:sp>
        <p:nvSpPr>
          <p:cNvPr id="48" name="TextBox 47"/>
          <p:cNvSpPr txBox="1"/>
          <p:nvPr/>
        </p:nvSpPr>
        <p:spPr>
          <a:xfrm>
            <a:off x="6239926" y="1284306"/>
            <a:ext cx="338554" cy="4114546"/>
          </a:xfrm>
          <a:prstGeom prst="rect">
            <a:avLst/>
          </a:prstGeom>
          <a:noFill/>
        </p:spPr>
        <p:txBody>
          <a:bodyPr vert="vert270" wrap="square" rtlCol="0">
            <a:spAutoFit/>
          </a:bodyPr>
          <a:lstStyle/>
          <a:p>
            <a:r>
              <a:rPr lang="en-US" sz="1000" dirty="0" smtClean="0"/>
              <a:t>Complete an enterprise task to display soft skills</a:t>
            </a:r>
            <a:endParaRPr lang="en-GB" sz="1000" dirty="0"/>
          </a:p>
        </p:txBody>
      </p:sp>
      <p:sp>
        <p:nvSpPr>
          <p:cNvPr id="50" name="TextBox 49"/>
          <p:cNvSpPr txBox="1"/>
          <p:nvPr/>
        </p:nvSpPr>
        <p:spPr>
          <a:xfrm>
            <a:off x="6883152" y="2340438"/>
            <a:ext cx="338554" cy="4114546"/>
          </a:xfrm>
          <a:prstGeom prst="rect">
            <a:avLst/>
          </a:prstGeom>
          <a:noFill/>
        </p:spPr>
        <p:txBody>
          <a:bodyPr vert="vert270" wrap="square" rtlCol="0">
            <a:spAutoFit/>
          </a:bodyPr>
          <a:lstStyle/>
          <a:p>
            <a:r>
              <a:rPr lang="en-US" sz="1000" dirty="0" smtClean="0"/>
              <a:t>Multiple choice quiz on soft skills required for successful employment</a:t>
            </a:r>
            <a:endParaRPr lang="en-GB" sz="1000" dirty="0"/>
          </a:p>
        </p:txBody>
      </p:sp>
      <p:sp>
        <p:nvSpPr>
          <p:cNvPr id="52" name="TextBox 51"/>
          <p:cNvSpPr txBox="1"/>
          <p:nvPr/>
        </p:nvSpPr>
        <p:spPr>
          <a:xfrm>
            <a:off x="8013502" y="849765"/>
            <a:ext cx="338554" cy="4114546"/>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58" name="TextBox 57"/>
          <p:cNvSpPr txBox="1"/>
          <p:nvPr/>
        </p:nvSpPr>
        <p:spPr>
          <a:xfrm>
            <a:off x="8721116" y="849765"/>
            <a:ext cx="338554" cy="4114546"/>
          </a:xfrm>
          <a:prstGeom prst="rect">
            <a:avLst/>
          </a:prstGeom>
          <a:noFill/>
        </p:spPr>
        <p:txBody>
          <a:bodyPr vert="vert270" wrap="square" rtlCol="0">
            <a:spAutoFit/>
          </a:bodyPr>
          <a:lstStyle/>
          <a:p>
            <a:r>
              <a:rPr lang="en-US" sz="1000" dirty="0" smtClean="0"/>
              <a:t>Respond to a case study of </a:t>
            </a:r>
            <a:r>
              <a:rPr lang="en-US" sz="1000" dirty="0" err="1" smtClean="0"/>
              <a:t>radicalisation</a:t>
            </a:r>
            <a:endParaRPr lang="en-GB" sz="1000" dirty="0"/>
          </a:p>
        </p:txBody>
      </p:sp>
      <p:sp>
        <p:nvSpPr>
          <p:cNvPr id="59" name="TextBox 58"/>
          <p:cNvSpPr txBox="1"/>
          <p:nvPr/>
        </p:nvSpPr>
        <p:spPr>
          <a:xfrm>
            <a:off x="9802354" y="2533103"/>
            <a:ext cx="338554" cy="2552017"/>
          </a:xfrm>
          <a:prstGeom prst="rect">
            <a:avLst/>
          </a:prstGeom>
          <a:noFill/>
        </p:spPr>
        <p:txBody>
          <a:bodyPr vert="vert270" wrap="square" rtlCol="0">
            <a:spAutoFit/>
          </a:bodyPr>
          <a:lstStyle/>
          <a:p>
            <a:r>
              <a:rPr lang="en-US" sz="1000" dirty="0" smtClean="0"/>
              <a:t>Managing a budget to reduce debt activity</a:t>
            </a:r>
            <a:endParaRPr lang="en-GB" sz="1000" dirty="0"/>
          </a:p>
        </p:txBody>
      </p:sp>
      <p:sp>
        <p:nvSpPr>
          <p:cNvPr id="60" name="TextBox 59"/>
          <p:cNvSpPr txBox="1"/>
          <p:nvPr/>
        </p:nvSpPr>
        <p:spPr>
          <a:xfrm>
            <a:off x="10614161" y="2630270"/>
            <a:ext cx="338554" cy="2865750"/>
          </a:xfrm>
          <a:prstGeom prst="rect">
            <a:avLst/>
          </a:prstGeom>
          <a:noFill/>
        </p:spPr>
        <p:txBody>
          <a:bodyPr vert="vert270" wrap="square" rtlCol="0">
            <a:spAutoFit/>
          </a:bodyPr>
          <a:lstStyle/>
          <a:p>
            <a:r>
              <a:rPr lang="en-US" sz="1000" dirty="0" smtClean="0"/>
              <a:t>Multiple choice quiz on debt, gambling and  saving</a:t>
            </a:r>
            <a:endParaRPr lang="en-GB" sz="1000" dirty="0"/>
          </a:p>
        </p:txBody>
      </p:sp>
    </p:spTree>
    <p:extLst>
      <p:ext uri="{BB962C8B-B14F-4D97-AF65-F5344CB8AC3E}">
        <p14:creationId xmlns:p14="http://schemas.microsoft.com/office/powerpoint/2010/main" val="2728750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11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830997"/>
          </a:xfrm>
          <a:prstGeom prst="rect">
            <a:avLst/>
          </a:prstGeom>
          <a:noFill/>
        </p:spPr>
        <p:txBody>
          <a:bodyPr wrap="square" rtlCol="0">
            <a:spAutoFit/>
          </a:bodyPr>
          <a:lstStyle/>
          <a:p>
            <a:pPr algn="ctr"/>
            <a:r>
              <a:rPr lang="en-US" sz="1200" dirty="0" smtClean="0"/>
              <a:t>How do I apply for courses or jobs after my GCSEs?</a:t>
            </a:r>
            <a:endParaRPr lang="en-GB" sz="1200" dirty="0"/>
          </a:p>
        </p:txBody>
      </p:sp>
      <p:sp>
        <p:nvSpPr>
          <p:cNvPr id="53" name="TextBox 52"/>
          <p:cNvSpPr txBox="1"/>
          <p:nvPr/>
        </p:nvSpPr>
        <p:spPr>
          <a:xfrm>
            <a:off x="2772641" y="1046339"/>
            <a:ext cx="1222944" cy="1015663"/>
          </a:xfrm>
          <a:prstGeom prst="rect">
            <a:avLst/>
          </a:prstGeom>
          <a:noFill/>
        </p:spPr>
        <p:txBody>
          <a:bodyPr wrap="square" rtlCol="0">
            <a:spAutoFit/>
          </a:bodyPr>
          <a:lstStyle/>
          <a:p>
            <a:pPr algn="ctr"/>
            <a:r>
              <a:rPr lang="en-US" sz="1200" dirty="0" smtClean="0"/>
              <a:t>How can I manage my emotions when I feel overwhelmed?</a:t>
            </a:r>
            <a:endParaRPr lang="en-GB" sz="1200" dirty="0"/>
          </a:p>
        </p:txBody>
      </p:sp>
      <p:sp>
        <p:nvSpPr>
          <p:cNvPr id="54" name="TextBox 53"/>
          <p:cNvSpPr txBox="1"/>
          <p:nvPr/>
        </p:nvSpPr>
        <p:spPr>
          <a:xfrm>
            <a:off x="4531928" y="1048345"/>
            <a:ext cx="1263538" cy="1015663"/>
          </a:xfrm>
          <a:prstGeom prst="rect">
            <a:avLst/>
          </a:prstGeom>
          <a:noFill/>
        </p:spPr>
        <p:txBody>
          <a:bodyPr wrap="square" rtlCol="0">
            <a:spAutoFit/>
          </a:bodyPr>
          <a:lstStyle/>
          <a:p>
            <a:pPr algn="ctr"/>
            <a:r>
              <a:rPr lang="en-US" sz="1200" dirty="0" smtClean="0"/>
              <a:t>What does effective communication in relationships look like?</a:t>
            </a:r>
            <a:endParaRPr lang="en-GB" sz="1200" dirty="0"/>
          </a:p>
        </p:txBody>
      </p:sp>
      <p:sp>
        <p:nvSpPr>
          <p:cNvPr id="55" name="TextBox 54"/>
          <p:cNvSpPr txBox="1"/>
          <p:nvPr/>
        </p:nvSpPr>
        <p:spPr>
          <a:xfrm>
            <a:off x="6336553" y="1046338"/>
            <a:ext cx="1318219" cy="830997"/>
          </a:xfrm>
          <a:prstGeom prst="rect">
            <a:avLst/>
          </a:prstGeom>
          <a:noFill/>
        </p:spPr>
        <p:txBody>
          <a:bodyPr wrap="square" rtlCol="0">
            <a:spAutoFit/>
          </a:bodyPr>
          <a:lstStyle/>
          <a:p>
            <a:pPr algn="ctr"/>
            <a:r>
              <a:rPr lang="en-US" sz="1200" dirty="0" smtClean="0"/>
              <a:t>How will I make responsible health choices as a young adult?</a:t>
            </a:r>
            <a:endParaRPr lang="en-GB" sz="1200" dirty="0"/>
          </a:p>
        </p:txBody>
      </p:sp>
      <p:sp>
        <p:nvSpPr>
          <p:cNvPr id="56" name="TextBox 55"/>
          <p:cNvSpPr txBox="1"/>
          <p:nvPr/>
        </p:nvSpPr>
        <p:spPr>
          <a:xfrm>
            <a:off x="8125758" y="1046337"/>
            <a:ext cx="1305041" cy="646331"/>
          </a:xfrm>
          <a:prstGeom prst="rect">
            <a:avLst/>
          </a:prstGeom>
          <a:noFill/>
        </p:spPr>
        <p:txBody>
          <a:bodyPr wrap="square" rtlCol="0">
            <a:spAutoFit/>
          </a:bodyPr>
          <a:lstStyle/>
          <a:p>
            <a:pPr algn="ctr"/>
            <a:r>
              <a:rPr lang="en-US" sz="1200" dirty="0" smtClean="0"/>
              <a:t>What does family life look like for adults?</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1522292" y="2463166"/>
            <a:ext cx="338554" cy="1324886"/>
          </a:xfrm>
          <a:prstGeom prst="rect">
            <a:avLst/>
          </a:prstGeom>
          <a:noFill/>
        </p:spPr>
        <p:txBody>
          <a:bodyPr vert="vert270" wrap="square" rtlCol="0">
            <a:spAutoFit/>
          </a:bodyPr>
          <a:lstStyle/>
          <a:p>
            <a:r>
              <a:rPr lang="en-US" sz="1000" dirty="0" smtClean="0"/>
              <a:t>Create a good CV</a:t>
            </a:r>
            <a:endParaRPr lang="en-GB" sz="1000" dirty="0"/>
          </a:p>
        </p:txBody>
      </p:sp>
      <p:sp>
        <p:nvSpPr>
          <p:cNvPr id="42" name="TextBox 41"/>
          <p:cNvSpPr txBox="1"/>
          <p:nvPr/>
        </p:nvSpPr>
        <p:spPr>
          <a:xfrm>
            <a:off x="807861" y="2119271"/>
            <a:ext cx="338554" cy="2188851"/>
          </a:xfrm>
          <a:prstGeom prst="rect">
            <a:avLst/>
          </a:prstGeom>
          <a:noFill/>
        </p:spPr>
        <p:txBody>
          <a:bodyPr vert="vert270" wrap="square" rtlCol="0">
            <a:spAutoFit/>
          </a:bodyPr>
          <a:lstStyle/>
          <a:p>
            <a:r>
              <a:rPr lang="en-US" sz="1000" dirty="0" smtClean="0"/>
              <a:t>Quiz on pathways post - 16</a:t>
            </a:r>
            <a:endParaRPr lang="en-GB" sz="1000" dirty="0"/>
          </a:p>
        </p:txBody>
      </p:sp>
      <p:sp>
        <p:nvSpPr>
          <p:cNvPr id="43" name="TextBox 42"/>
          <p:cNvSpPr txBox="1"/>
          <p:nvPr/>
        </p:nvSpPr>
        <p:spPr>
          <a:xfrm>
            <a:off x="2595640" y="2441555"/>
            <a:ext cx="338554" cy="2692994"/>
          </a:xfrm>
          <a:prstGeom prst="rect">
            <a:avLst/>
          </a:prstGeom>
          <a:noFill/>
        </p:spPr>
        <p:txBody>
          <a:bodyPr vert="vert270" wrap="square" rtlCol="0">
            <a:spAutoFit/>
          </a:bodyPr>
          <a:lstStyle/>
          <a:p>
            <a:r>
              <a:rPr lang="en-US" sz="1000" dirty="0" smtClean="0"/>
              <a:t>Vocabulary and definition match up activity</a:t>
            </a:r>
            <a:endParaRPr lang="en-GB" sz="1000" dirty="0"/>
          </a:p>
        </p:txBody>
      </p:sp>
      <p:sp>
        <p:nvSpPr>
          <p:cNvPr id="44" name="TextBox 43"/>
          <p:cNvSpPr txBox="1"/>
          <p:nvPr/>
        </p:nvSpPr>
        <p:spPr>
          <a:xfrm>
            <a:off x="3312772" y="2458517"/>
            <a:ext cx="338554" cy="3178958"/>
          </a:xfrm>
          <a:prstGeom prst="rect">
            <a:avLst/>
          </a:prstGeom>
          <a:noFill/>
        </p:spPr>
        <p:txBody>
          <a:bodyPr vert="vert270" wrap="square" rtlCol="0">
            <a:spAutoFit/>
          </a:bodyPr>
          <a:lstStyle/>
          <a:p>
            <a:r>
              <a:rPr lang="en-US" sz="1000" dirty="0" smtClean="0"/>
              <a:t>Create an effective revision schedule to manage time </a:t>
            </a:r>
            <a:endParaRPr lang="en-GB" sz="1000" dirty="0"/>
          </a:p>
        </p:txBody>
      </p:sp>
      <p:sp>
        <p:nvSpPr>
          <p:cNvPr id="45" name="TextBox 44"/>
          <p:cNvSpPr txBox="1"/>
          <p:nvPr/>
        </p:nvSpPr>
        <p:spPr>
          <a:xfrm>
            <a:off x="5228836" y="1769346"/>
            <a:ext cx="338554" cy="2692994"/>
          </a:xfrm>
          <a:prstGeom prst="rect">
            <a:avLst/>
          </a:prstGeom>
          <a:noFill/>
        </p:spPr>
        <p:txBody>
          <a:bodyPr vert="vert270" wrap="square" rtlCol="0">
            <a:spAutoFit/>
          </a:bodyPr>
          <a:lstStyle/>
          <a:p>
            <a:r>
              <a:rPr lang="en-US" sz="1000" dirty="0" smtClean="0"/>
              <a:t>Case study on domestic abuse</a:t>
            </a:r>
            <a:endParaRPr lang="en-GB" sz="1000" dirty="0"/>
          </a:p>
        </p:txBody>
      </p:sp>
      <p:sp>
        <p:nvSpPr>
          <p:cNvPr id="46" name="TextBox 45"/>
          <p:cNvSpPr txBox="1"/>
          <p:nvPr/>
        </p:nvSpPr>
        <p:spPr>
          <a:xfrm>
            <a:off x="4410626" y="2523306"/>
            <a:ext cx="338554" cy="3569631"/>
          </a:xfrm>
          <a:prstGeom prst="rect">
            <a:avLst/>
          </a:prstGeom>
          <a:noFill/>
        </p:spPr>
        <p:txBody>
          <a:bodyPr vert="vert270" wrap="square" rtlCol="0">
            <a:spAutoFit/>
          </a:bodyPr>
          <a:lstStyle/>
          <a:p>
            <a:r>
              <a:rPr lang="en-US" sz="1000" dirty="0" smtClean="0"/>
              <a:t>Multiple choice quiz on laws relating to abuse and harassment </a:t>
            </a:r>
            <a:endParaRPr lang="en-GB" sz="1000" dirty="0"/>
          </a:p>
        </p:txBody>
      </p:sp>
      <p:sp>
        <p:nvSpPr>
          <p:cNvPr id="48" name="TextBox 47"/>
          <p:cNvSpPr txBox="1"/>
          <p:nvPr/>
        </p:nvSpPr>
        <p:spPr>
          <a:xfrm>
            <a:off x="6231004" y="2463923"/>
            <a:ext cx="338554" cy="3078136"/>
          </a:xfrm>
          <a:prstGeom prst="rect">
            <a:avLst/>
          </a:prstGeom>
          <a:noFill/>
        </p:spPr>
        <p:txBody>
          <a:bodyPr vert="vert270" wrap="square" rtlCol="0">
            <a:spAutoFit/>
          </a:bodyPr>
          <a:lstStyle/>
          <a:p>
            <a:r>
              <a:rPr lang="en-US" sz="1000" dirty="0" smtClean="0"/>
              <a:t>Case study on creating a wellbeing plan for a client </a:t>
            </a:r>
            <a:endParaRPr lang="en-GB" sz="1000" dirty="0"/>
          </a:p>
        </p:txBody>
      </p:sp>
      <p:sp>
        <p:nvSpPr>
          <p:cNvPr id="50" name="TextBox 49"/>
          <p:cNvSpPr txBox="1"/>
          <p:nvPr/>
        </p:nvSpPr>
        <p:spPr>
          <a:xfrm>
            <a:off x="6899726" y="2834475"/>
            <a:ext cx="338554" cy="3078136"/>
          </a:xfrm>
          <a:prstGeom prst="rect">
            <a:avLst/>
          </a:prstGeom>
          <a:noFill/>
        </p:spPr>
        <p:txBody>
          <a:bodyPr vert="vert270" wrap="square" rtlCol="0">
            <a:spAutoFit/>
          </a:bodyPr>
          <a:lstStyle/>
          <a:p>
            <a:r>
              <a:rPr lang="en-US" sz="1000" dirty="0" smtClean="0"/>
              <a:t>Multiple choice quiz on services available in the local area</a:t>
            </a:r>
            <a:endParaRPr lang="en-GB" sz="1000" dirty="0"/>
          </a:p>
        </p:txBody>
      </p:sp>
      <p:sp>
        <p:nvSpPr>
          <p:cNvPr id="52" name="TextBox 51"/>
          <p:cNvSpPr txBox="1"/>
          <p:nvPr/>
        </p:nvSpPr>
        <p:spPr>
          <a:xfrm>
            <a:off x="7992394" y="1168648"/>
            <a:ext cx="338554" cy="3078136"/>
          </a:xfrm>
          <a:prstGeom prst="rect">
            <a:avLst/>
          </a:prstGeom>
          <a:noFill/>
        </p:spPr>
        <p:txBody>
          <a:bodyPr vert="vert270" wrap="square" rtlCol="0">
            <a:spAutoFit/>
          </a:bodyPr>
          <a:lstStyle/>
          <a:p>
            <a:r>
              <a:rPr lang="en-US" sz="1000" dirty="0" smtClean="0"/>
              <a:t>Draw a picture of a family</a:t>
            </a:r>
            <a:endParaRPr lang="en-GB" sz="1000" dirty="0"/>
          </a:p>
        </p:txBody>
      </p:sp>
      <p:sp>
        <p:nvSpPr>
          <p:cNvPr id="58" name="TextBox 57"/>
          <p:cNvSpPr txBox="1"/>
          <p:nvPr/>
        </p:nvSpPr>
        <p:spPr>
          <a:xfrm>
            <a:off x="8725686" y="1943981"/>
            <a:ext cx="338554" cy="3078136"/>
          </a:xfrm>
          <a:prstGeom prst="rect">
            <a:avLst/>
          </a:prstGeom>
          <a:noFill/>
        </p:spPr>
        <p:txBody>
          <a:bodyPr vert="vert270" wrap="square" rtlCol="0">
            <a:spAutoFit/>
          </a:bodyPr>
          <a:lstStyle/>
          <a:p>
            <a:r>
              <a:rPr lang="en-US" sz="1000" dirty="0" smtClean="0"/>
              <a:t>Respond to a case study on family choices</a:t>
            </a:r>
            <a:endParaRPr lang="en-GB" sz="1000" dirty="0"/>
          </a:p>
        </p:txBody>
      </p:sp>
    </p:spTree>
    <p:extLst>
      <p:ext uri="{BB962C8B-B14F-4D97-AF65-F5344CB8AC3E}">
        <p14:creationId xmlns:p14="http://schemas.microsoft.com/office/powerpoint/2010/main" val="1779508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2270</TotalTime>
  <Words>1568</Words>
  <Application>Microsoft Office PowerPoint</Application>
  <PresentationFormat>Widescreen</PresentationFormat>
  <Paragraphs>264</Paragraphs>
  <Slides>7</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vt:i4>
      </vt:variant>
    </vt:vector>
  </HeadingPairs>
  <TitlesOfParts>
    <vt:vector size="13" baseType="lpstr">
      <vt:lpstr>Arial</vt:lpstr>
      <vt:lpstr>Calibri</vt:lpstr>
      <vt:lpstr>Calibri Light</vt:lpstr>
      <vt:lpstr>Tahoma</vt:lpstr>
      <vt:lpstr>Office Theme</vt:lpstr>
      <vt:lpstr>1_Office Theme</vt:lpstr>
      <vt:lpstr>PowerPoint Presentation</vt:lpstr>
      <vt:lpstr>PowerPoint Presentation</vt:lpstr>
      <vt:lpstr>Year 7 – PSHE </vt:lpstr>
      <vt:lpstr>Year 8 – PSHE </vt:lpstr>
      <vt:lpstr>Year 9 – PSHE </vt:lpstr>
      <vt:lpstr>Year 10 – PSHE </vt:lpstr>
      <vt:lpstr>Year 11 – PSHE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7 – English</dc:title>
  <dc:creator>Miss C Hodkinson</dc:creator>
  <cp:lastModifiedBy>HK</cp:lastModifiedBy>
  <cp:revision>59</cp:revision>
  <dcterms:created xsi:type="dcterms:W3CDTF">2023-01-16T17:08:09Z</dcterms:created>
  <dcterms:modified xsi:type="dcterms:W3CDTF">2023-07-09T20:29:11Z</dcterms:modified>
</cp:coreProperties>
</file>