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0" d="100"/>
          <a:sy n="70" d="100"/>
        </p:scale>
        <p:origin x="10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7/4/2023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A- Level (MIG) Tracker </a:t>
            </a:r>
            <a:endParaRPr lang="en-US" altLang="en-US" sz="1400" dirty="0" smtClean="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2" name="TextBox 1"/>
          <p:cNvSpPr txBox="1"/>
          <p:nvPr/>
        </p:nvSpPr>
        <p:spPr>
          <a:xfrm>
            <a:off x="2350008" y="3080632"/>
            <a:ext cx="7437120" cy="2862322"/>
          </a:xfrm>
          <a:prstGeom prst="rect">
            <a:avLst/>
          </a:prstGeom>
          <a:noFill/>
        </p:spPr>
        <p:txBody>
          <a:bodyPr wrap="square" rtlCol="0">
            <a:spAutoFit/>
          </a:bodyPr>
          <a:lstStyle/>
          <a:p>
            <a:r>
              <a:rPr lang="en-US" b="1" i="1" dirty="0"/>
              <a:t>Assessment Rationale in RE:</a:t>
            </a:r>
            <a:endParaRPr lang="en-US" i="1" dirty="0"/>
          </a:p>
          <a:p>
            <a:r>
              <a:rPr lang="en-US" i="1" dirty="0">
                <a:solidFill>
                  <a:schemeClr val="accent3"/>
                </a:solidFill>
              </a:rPr>
              <a:t>Assessment forms the backbone of our curriculum across all key stages. All assessments are planned in conjunction with our curriculum to ensure summative assessments happen at the optimum time in the sequence of a students learning.  All staff in addition to the </a:t>
            </a:r>
            <a:r>
              <a:rPr lang="en-US" i="1" dirty="0" err="1">
                <a:solidFill>
                  <a:schemeClr val="accent3"/>
                </a:solidFill>
              </a:rPr>
              <a:t>standardised</a:t>
            </a:r>
            <a:r>
              <a:rPr lang="en-US" i="1" dirty="0">
                <a:solidFill>
                  <a:schemeClr val="accent3"/>
                </a:solidFill>
              </a:rPr>
              <a:t> formative assessments listed here use a range of strategies in the classroom to continuously assess, adapt and respond to students to </a:t>
            </a:r>
            <a:r>
              <a:rPr lang="en-US" i="1" dirty="0" err="1">
                <a:solidFill>
                  <a:schemeClr val="accent3"/>
                </a:solidFill>
              </a:rPr>
              <a:t>maximise</a:t>
            </a:r>
            <a:r>
              <a:rPr lang="en-US" i="1" dirty="0">
                <a:solidFill>
                  <a:schemeClr val="accent3"/>
                </a:solidFill>
              </a:rPr>
              <a:t> learning and development.  Assessment is the road to celebration of the progress all students make throughout their time in RE at OLCC. </a:t>
            </a:r>
            <a:endParaRPr lang="en-GB" i="1" dirty="0">
              <a:solidFill>
                <a:schemeClr val="accent3"/>
              </a:solidFill>
            </a:endParaRPr>
          </a:p>
          <a:p>
            <a:endParaRPr lang="en-GB" dirty="0"/>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12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57359850"/>
              </p:ext>
            </p:extLst>
          </p:nvPr>
        </p:nvGraphicFramePr>
        <p:xfrm>
          <a:off x="587624" y="2064244"/>
          <a:ext cx="8994120" cy="2966902"/>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40658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a:t>
                      </a:r>
                      <a:r>
                        <a:rPr lang="en-US" baseline="0" dirty="0" smtClean="0"/>
                        <a:t> 1</a:t>
                      </a:r>
                      <a:r>
                        <a:rPr lang="en-US" dirty="0" smtClean="0"/>
                        <a:t>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 3</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Philosophy</a:t>
                      </a:r>
                      <a:r>
                        <a:rPr lang="en-US" dirty="0" smtClean="0">
                          <a:sym typeface="Wingdings" panose="05000000000000000000" pitchFamily="2" charset="2"/>
                        </a:rPr>
                        <a:t></a:t>
                      </a: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Arguments</a:t>
                      </a:r>
                      <a:r>
                        <a:rPr lang="en-US" baseline="0" dirty="0" smtClean="0"/>
                        <a:t> for the existence of God</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baseline="0" dirty="0" smtClean="0"/>
                        <a:t>Christianity</a:t>
                      </a:r>
                      <a:r>
                        <a:rPr lang="en-US" baseline="0" dirty="0" smtClean="0">
                          <a:sym typeface="Wingdings" panose="05000000000000000000" pitchFamily="2" charset="2"/>
                        </a:rPr>
                        <a:t> </a:t>
                      </a:r>
                      <a:endParaRPr lang="en-US" baseline="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baseline="0" dirty="0" smtClean="0"/>
                        <a:t>Religious figures and sacred texts </a:t>
                      </a:r>
                      <a:endParaRPr lang="en-GB" dirty="0" smtClean="0"/>
                    </a:p>
                    <a:p>
                      <a:endParaRPr lang="en-GB" dirty="0"/>
                    </a:p>
                  </a:txBody>
                  <a:tcPr/>
                </a:tc>
                <a:tc>
                  <a:txBody>
                    <a:bodyPr/>
                    <a:lstStyle/>
                    <a:p>
                      <a:pPr algn="ctr"/>
                      <a:r>
                        <a:rPr lang="en-GB" sz="1800" b="0" u="none" kern="1200" dirty="0" smtClean="0">
                          <a:solidFill>
                            <a:schemeClr val="tx1"/>
                          </a:solidFill>
                          <a:effectLst/>
                          <a:latin typeface="+mn-lt"/>
                          <a:ea typeface="+mn-ea"/>
                          <a:cs typeface="+mn-cs"/>
                        </a:rPr>
                        <a:t>Philosophy</a:t>
                      </a:r>
                      <a:r>
                        <a:rPr lang="en-GB" sz="1800" b="0" u="none" kern="1200" dirty="0" smtClean="0">
                          <a:solidFill>
                            <a:schemeClr val="tx1"/>
                          </a:solidFill>
                          <a:effectLst/>
                          <a:latin typeface="+mn-lt"/>
                          <a:ea typeface="+mn-ea"/>
                          <a:cs typeface="+mn-cs"/>
                          <a:sym typeface="Wingdings" panose="05000000000000000000" pitchFamily="2" charset="2"/>
                        </a:rPr>
                        <a:t> </a:t>
                      </a:r>
                      <a:endParaRPr lang="en-GB" sz="1800" b="0" u="none" kern="1200" dirty="0" smtClean="0">
                        <a:solidFill>
                          <a:schemeClr val="tx1"/>
                        </a:solidFill>
                        <a:effectLst/>
                        <a:latin typeface="+mn-lt"/>
                        <a:ea typeface="+mn-ea"/>
                        <a:cs typeface="+mn-cs"/>
                      </a:endParaRPr>
                    </a:p>
                    <a:p>
                      <a:pPr algn="ctr"/>
                      <a:r>
                        <a:rPr lang="en-GB" sz="1800" b="0" u="none" kern="1200" dirty="0" smtClean="0">
                          <a:solidFill>
                            <a:schemeClr val="tx1"/>
                          </a:solidFill>
                          <a:effectLst/>
                          <a:latin typeface="+mn-lt"/>
                          <a:ea typeface="+mn-ea"/>
                          <a:cs typeface="+mn-cs"/>
                        </a:rPr>
                        <a:t>Challenges to religious belief - the problem of evil +</a:t>
                      </a:r>
                      <a:r>
                        <a:rPr lang="en-GB" sz="1800" b="0" u="none" kern="1200" baseline="0" dirty="0" smtClean="0">
                          <a:solidFill>
                            <a:schemeClr val="tx1"/>
                          </a:solidFill>
                          <a:effectLst/>
                          <a:latin typeface="+mn-lt"/>
                          <a:ea typeface="+mn-ea"/>
                          <a:cs typeface="+mn-cs"/>
                        </a:rPr>
                        <a:t> </a:t>
                      </a:r>
                      <a:r>
                        <a:rPr lang="en-GB" sz="1800" b="0" u="none" kern="1200" dirty="0" smtClean="0">
                          <a:solidFill>
                            <a:schemeClr val="tx1"/>
                          </a:solidFill>
                          <a:effectLst/>
                          <a:latin typeface="+mn-lt"/>
                          <a:ea typeface="+mn-ea"/>
                          <a:cs typeface="+mn-cs"/>
                        </a:rPr>
                        <a:t>Religious belief as a product of the human mind</a:t>
                      </a:r>
                    </a:p>
                    <a:p>
                      <a:pPr algn="ctr"/>
                      <a:r>
                        <a:rPr lang="en-US" dirty="0" smtClean="0"/>
                        <a:t>Christianity</a:t>
                      </a:r>
                      <a:r>
                        <a:rPr lang="en-US" dirty="0" smtClean="0">
                          <a:sym typeface="Wingdings" panose="05000000000000000000" pitchFamily="2" charset="2"/>
                        </a:rPr>
                        <a:t> </a:t>
                      </a:r>
                      <a:endParaRPr lang="en-US" dirty="0" smtClean="0"/>
                    </a:p>
                    <a:p>
                      <a:pPr algn="ctr"/>
                      <a:r>
                        <a:rPr lang="en-US" dirty="0" smtClean="0"/>
                        <a:t>Significant</a:t>
                      </a:r>
                      <a:r>
                        <a:rPr lang="en-US" baseline="0" dirty="0" smtClean="0"/>
                        <a:t> social and historical developments in religious developments</a:t>
                      </a:r>
                      <a:r>
                        <a:rPr lang="en-US" dirty="0" smtClean="0"/>
                        <a:t> </a:t>
                      </a:r>
                      <a:endParaRPr lang="en-GB" dirty="0"/>
                    </a:p>
                  </a:txBody>
                  <a:tcPr/>
                </a:tc>
                <a:tc>
                  <a:txBody>
                    <a:bodyPr/>
                    <a:lstStyle/>
                    <a:p>
                      <a:pPr algn="ctr"/>
                      <a:endParaRPr lang="en-US" dirty="0" smtClean="0"/>
                    </a:p>
                    <a:p>
                      <a:pPr algn="ctr"/>
                      <a:r>
                        <a:rPr lang="en-US" dirty="0" smtClean="0"/>
                        <a:t>Ethics</a:t>
                      </a:r>
                      <a:r>
                        <a:rPr lang="en-US" dirty="0" smtClean="0">
                          <a:sym typeface="Wingdings" panose="05000000000000000000" pitchFamily="2" charset="2"/>
                        </a:rPr>
                        <a:t> </a:t>
                      </a:r>
                      <a:endParaRPr lang="en-US" dirty="0" smtClean="0"/>
                    </a:p>
                    <a:p>
                      <a:pPr algn="ctr"/>
                      <a:r>
                        <a:rPr lang="en-US" dirty="0" smtClean="0"/>
                        <a:t>Deontological</a:t>
                      </a:r>
                      <a:r>
                        <a:rPr lang="en-US" baseline="0" dirty="0" smtClean="0"/>
                        <a:t> Ethics </a:t>
                      </a:r>
                    </a:p>
                    <a:p>
                      <a:pPr algn="ctr"/>
                      <a:endParaRPr lang="en-US" baseline="0" dirty="0" smtClean="0"/>
                    </a:p>
                    <a:p>
                      <a:pPr algn="ctr"/>
                      <a:r>
                        <a:rPr lang="en-US" baseline="0" dirty="0" smtClean="0"/>
                        <a:t>Ethics</a:t>
                      </a:r>
                      <a:r>
                        <a:rPr lang="en-US" baseline="0" dirty="0" smtClean="0">
                          <a:sym typeface="Wingdings" panose="05000000000000000000" pitchFamily="2" charset="2"/>
                        </a:rPr>
                        <a:t> </a:t>
                      </a:r>
                      <a:endParaRPr lang="en-US" baseline="0" dirty="0" smtClean="0"/>
                    </a:p>
                    <a:p>
                      <a:pPr algn="ctr"/>
                      <a:r>
                        <a:rPr lang="en-US" baseline="0" dirty="0" smtClean="0"/>
                        <a:t>Teleological Ethics</a:t>
                      </a:r>
                      <a:endParaRPr lang="en-US" dirty="0" smtClean="0"/>
                    </a:p>
                  </a:txBody>
                  <a:tcPr/>
                </a:tc>
                <a:extLst>
                  <a:ext uri="{0D108BD9-81ED-4DB2-BD59-A6C34878D82A}">
                    <a16:rowId xmlns:a16="http://schemas.microsoft.com/office/drawing/2014/main" val="3367056621"/>
                  </a:ext>
                </a:extLst>
              </a:tr>
            </a:tbl>
          </a:graphicData>
        </a:graphic>
      </p:graphicFrame>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3184529" y="1613393"/>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22" name="TextBox 21"/>
          <p:cNvSpPr txBox="1"/>
          <p:nvPr/>
        </p:nvSpPr>
        <p:spPr>
          <a:xfrm>
            <a:off x="2396266" y="1595658"/>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23" name="TextBox 22"/>
          <p:cNvSpPr txBox="1"/>
          <p:nvPr/>
        </p:nvSpPr>
        <p:spPr>
          <a:xfrm>
            <a:off x="1987482" y="1595658"/>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4" name="TextBox 23"/>
          <p:cNvSpPr txBox="1"/>
          <p:nvPr/>
        </p:nvSpPr>
        <p:spPr>
          <a:xfrm>
            <a:off x="1841610" y="5069332"/>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25" name="TextBox 24"/>
          <p:cNvSpPr txBox="1"/>
          <p:nvPr/>
        </p:nvSpPr>
        <p:spPr>
          <a:xfrm>
            <a:off x="72905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6" name="TextBox 25"/>
          <p:cNvSpPr txBox="1"/>
          <p:nvPr/>
        </p:nvSpPr>
        <p:spPr>
          <a:xfrm>
            <a:off x="2396266" y="1172743"/>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28" name="TextBox 27"/>
          <p:cNvSpPr txBox="1"/>
          <p:nvPr/>
        </p:nvSpPr>
        <p:spPr>
          <a:xfrm>
            <a:off x="3228911" y="5069948"/>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29" name="TextBox 28"/>
          <p:cNvSpPr txBox="1"/>
          <p:nvPr/>
        </p:nvSpPr>
        <p:spPr>
          <a:xfrm>
            <a:off x="363239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0" name="TextBox 29"/>
          <p:cNvSpPr txBox="1"/>
          <p:nvPr/>
        </p:nvSpPr>
        <p:spPr>
          <a:xfrm>
            <a:off x="3166242" y="1179217"/>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31" name="TextBox 30"/>
          <p:cNvSpPr txBox="1"/>
          <p:nvPr/>
        </p:nvSpPr>
        <p:spPr>
          <a:xfrm>
            <a:off x="6159719" y="1595658"/>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2" name="TextBox 31"/>
          <p:cNvSpPr txBox="1"/>
          <p:nvPr/>
        </p:nvSpPr>
        <p:spPr>
          <a:xfrm>
            <a:off x="4835565" y="5069332"/>
            <a:ext cx="401785"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33" name="TextBox 32"/>
          <p:cNvSpPr txBox="1"/>
          <p:nvPr/>
        </p:nvSpPr>
        <p:spPr>
          <a:xfrm>
            <a:off x="4923493" y="1613289"/>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4" name="TextBox 33"/>
          <p:cNvSpPr txBox="1"/>
          <p:nvPr/>
        </p:nvSpPr>
        <p:spPr>
          <a:xfrm>
            <a:off x="5341929" y="1612887"/>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5" name="TextBox 34"/>
          <p:cNvSpPr txBox="1"/>
          <p:nvPr/>
        </p:nvSpPr>
        <p:spPr>
          <a:xfrm>
            <a:off x="8338412" y="1612887"/>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6" name="TextBox 35"/>
          <p:cNvSpPr txBox="1"/>
          <p:nvPr/>
        </p:nvSpPr>
        <p:spPr>
          <a:xfrm>
            <a:off x="6157734" y="5069332"/>
            <a:ext cx="408073"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37" name="TextBox 36"/>
          <p:cNvSpPr txBox="1"/>
          <p:nvPr/>
        </p:nvSpPr>
        <p:spPr>
          <a:xfrm>
            <a:off x="66397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8" name="TextBox 37"/>
          <p:cNvSpPr txBox="1"/>
          <p:nvPr/>
        </p:nvSpPr>
        <p:spPr>
          <a:xfrm>
            <a:off x="4917721" y="1168909"/>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39" name="TextBox 38"/>
          <p:cNvSpPr txBox="1"/>
          <p:nvPr/>
        </p:nvSpPr>
        <p:spPr>
          <a:xfrm>
            <a:off x="6145188" y="1168909"/>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40" name="TextBox 39"/>
          <p:cNvSpPr txBox="1"/>
          <p:nvPr/>
        </p:nvSpPr>
        <p:spPr>
          <a:xfrm>
            <a:off x="7012473" y="5069332"/>
            <a:ext cx="407380"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1" name="TextBox 40"/>
          <p:cNvSpPr txBox="1"/>
          <p:nvPr/>
        </p:nvSpPr>
        <p:spPr>
          <a:xfrm>
            <a:off x="7946129" y="1172743"/>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9218728" y="1628764"/>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43" name="TextBox 42"/>
          <p:cNvSpPr txBox="1"/>
          <p:nvPr/>
        </p:nvSpPr>
        <p:spPr>
          <a:xfrm>
            <a:off x="7946129" y="1612887"/>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4" name="TextBox 43"/>
          <p:cNvSpPr txBox="1"/>
          <p:nvPr/>
        </p:nvSpPr>
        <p:spPr>
          <a:xfrm>
            <a:off x="8286597" y="5095990"/>
            <a:ext cx="1261507" cy="646331"/>
          </a:xfrm>
          <a:prstGeom prst="rect">
            <a:avLst/>
          </a:prstGeom>
          <a:solidFill>
            <a:schemeClr val="accent2"/>
          </a:solidFill>
          <a:ln>
            <a:solidFill>
              <a:schemeClr val="tx1"/>
            </a:solidFill>
          </a:ln>
        </p:spPr>
        <p:txBody>
          <a:bodyPr wrap="square" rtlCol="0">
            <a:spAutoFit/>
          </a:bodyPr>
          <a:lstStyle/>
          <a:p>
            <a:pPr algn="ctr"/>
            <a:r>
              <a:rPr lang="en-US" dirty="0" smtClean="0"/>
              <a:t>Internal exams</a:t>
            </a:r>
            <a:endParaRPr lang="en-GB" dirty="0"/>
          </a:p>
        </p:txBody>
      </p:sp>
      <p:sp>
        <p:nvSpPr>
          <p:cNvPr id="45" name="Rectangle 44"/>
          <p:cNvSpPr/>
          <p:nvPr/>
        </p:nvSpPr>
        <p:spPr>
          <a:xfrm>
            <a:off x="1323575" y="6083714"/>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27560" y="622221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942996" y="6193850"/>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49624" y="6086424"/>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49" name="TextBox 48"/>
          <p:cNvSpPr txBox="1"/>
          <p:nvPr/>
        </p:nvSpPr>
        <p:spPr>
          <a:xfrm>
            <a:off x="4033847" y="1602940"/>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53" name="TextBox 52"/>
          <p:cNvSpPr txBox="1"/>
          <p:nvPr/>
        </p:nvSpPr>
        <p:spPr>
          <a:xfrm>
            <a:off x="7049365" y="1609072"/>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54" name="TextBox 53"/>
          <p:cNvSpPr txBox="1"/>
          <p:nvPr/>
        </p:nvSpPr>
        <p:spPr>
          <a:xfrm>
            <a:off x="7432318" y="1602940"/>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13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550454885"/>
              </p:ext>
            </p:extLst>
          </p:nvPr>
        </p:nvGraphicFramePr>
        <p:xfrm>
          <a:off x="587624" y="2064244"/>
          <a:ext cx="8994120" cy="2966902"/>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40658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a:t>
                      </a:r>
                      <a:r>
                        <a:rPr lang="en-US" baseline="0" dirty="0" smtClean="0"/>
                        <a:t> 1</a:t>
                      </a:r>
                      <a:r>
                        <a:rPr lang="en-US" dirty="0" smtClean="0"/>
                        <a:t>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 3</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Christianity</a:t>
                      </a:r>
                      <a:r>
                        <a:rPr lang="en-US" dirty="0" smtClean="0">
                          <a:sym typeface="Wingdings" panose="05000000000000000000" pitchFamily="2" charset="2"/>
                        </a:rPr>
                        <a:t></a:t>
                      </a:r>
                      <a:endParaRPr lang="en-US" dirty="0" smtClean="0"/>
                    </a:p>
                    <a:p>
                      <a:pPr algn="ctr"/>
                      <a:r>
                        <a:rPr lang="en-GB" sz="1800" b="0" u="none" kern="1200" dirty="0" smtClean="0">
                          <a:solidFill>
                            <a:schemeClr val="tx1"/>
                          </a:solidFill>
                          <a:effectLst/>
                          <a:latin typeface="+mn-lt"/>
                          <a:ea typeface="+mn-ea"/>
                          <a:cs typeface="+mn-cs"/>
                        </a:rPr>
                        <a:t>Religious practices that shape religious identity</a:t>
                      </a:r>
                    </a:p>
                    <a:p>
                      <a:pPr algn="ctr"/>
                      <a:endParaRPr lang="en-GB" sz="1800" b="0" u="none" kern="1200" dirty="0" smtClean="0">
                        <a:solidFill>
                          <a:schemeClr val="tx1"/>
                        </a:solidFill>
                        <a:effectLst/>
                        <a:latin typeface="+mn-lt"/>
                        <a:ea typeface="+mn-ea"/>
                        <a:cs typeface="+mn-cs"/>
                      </a:endParaRPr>
                    </a:p>
                    <a:p>
                      <a:pPr algn="ctr"/>
                      <a:r>
                        <a:rPr lang="en-GB" sz="1800" b="0" u="none" kern="1200" dirty="0" smtClean="0">
                          <a:solidFill>
                            <a:schemeClr val="tx1"/>
                          </a:solidFill>
                          <a:effectLst/>
                          <a:latin typeface="+mn-lt"/>
                          <a:ea typeface="+mn-ea"/>
                          <a:cs typeface="+mn-cs"/>
                        </a:rPr>
                        <a:t>Christianity</a:t>
                      </a:r>
                      <a:r>
                        <a:rPr lang="en-GB" sz="1800" b="0" u="none" kern="1200" dirty="0" smtClean="0">
                          <a:solidFill>
                            <a:schemeClr val="tx1"/>
                          </a:solidFill>
                          <a:effectLst/>
                          <a:latin typeface="+mn-lt"/>
                          <a:ea typeface="+mn-ea"/>
                          <a:cs typeface="+mn-cs"/>
                          <a:sym typeface="Wingdings" panose="05000000000000000000" pitchFamily="2" charset="2"/>
                        </a:rPr>
                        <a:t> </a:t>
                      </a:r>
                      <a:endParaRPr lang="en-GB" sz="1800" b="0" u="none" kern="1200" dirty="0" smtClean="0">
                        <a:solidFill>
                          <a:schemeClr val="tx1"/>
                        </a:solidFill>
                        <a:effectLst/>
                        <a:latin typeface="+mn-lt"/>
                        <a:ea typeface="+mn-ea"/>
                        <a:cs typeface="+mn-cs"/>
                      </a:endParaRPr>
                    </a:p>
                    <a:p>
                      <a:pPr algn="ctr"/>
                      <a:r>
                        <a:rPr lang="en-GB" sz="1800" b="0" u="none" kern="1200" dirty="0" smtClean="0">
                          <a:solidFill>
                            <a:schemeClr val="tx1"/>
                          </a:solidFill>
                          <a:effectLst/>
                          <a:latin typeface="+mn-lt"/>
                          <a:ea typeface="+mn-ea"/>
                          <a:cs typeface="+mn-cs"/>
                        </a:rPr>
                        <a:t>Religious concepts and religious life</a:t>
                      </a:r>
                    </a:p>
                    <a:p>
                      <a:endParaRPr lang="en-GB" dirty="0"/>
                    </a:p>
                  </a:txBody>
                  <a:tcPr/>
                </a:tc>
                <a:tc>
                  <a:txBody>
                    <a:bodyPr/>
                    <a:lstStyle/>
                    <a:p>
                      <a:pPr algn="ctr"/>
                      <a:endParaRPr lang="en-GB" dirty="0" smtClean="0"/>
                    </a:p>
                    <a:p>
                      <a:pPr algn="ctr"/>
                      <a:r>
                        <a:rPr lang="en-US" dirty="0" smtClean="0"/>
                        <a:t>Ethics</a:t>
                      </a:r>
                      <a:r>
                        <a:rPr lang="en-US" dirty="0" smtClean="0">
                          <a:sym typeface="Wingdings" panose="05000000000000000000" pitchFamily="2" charset="2"/>
                        </a:rPr>
                        <a:t> </a:t>
                      </a:r>
                    </a:p>
                    <a:p>
                      <a:pPr algn="ctr"/>
                      <a:r>
                        <a:rPr lang="en-US" dirty="0" smtClean="0">
                          <a:sym typeface="Wingdings" panose="05000000000000000000" pitchFamily="2" charset="2"/>
                        </a:rPr>
                        <a:t>Ethical thought</a:t>
                      </a:r>
                      <a:r>
                        <a:rPr lang="en-US" baseline="0" dirty="0" smtClean="0">
                          <a:sym typeface="Wingdings" panose="05000000000000000000" pitchFamily="2" charset="2"/>
                        </a:rPr>
                        <a:t> </a:t>
                      </a:r>
                    </a:p>
                    <a:p>
                      <a:pPr algn="ctr"/>
                      <a:endParaRPr lang="en-US" baseline="0" dirty="0" smtClean="0">
                        <a:sym typeface="Wingdings" panose="05000000000000000000" pitchFamily="2" charset="2"/>
                      </a:endParaRPr>
                    </a:p>
                    <a:p>
                      <a:pPr algn="ctr"/>
                      <a:r>
                        <a:rPr lang="en-US" baseline="0" dirty="0" smtClean="0">
                          <a:sym typeface="Wingdings" panose="05000000000000000000" pitchFamily="2" charset="2"/>
                        </a:rPr>
                        <a:t>Philosophy </a:t>
                      </a:r>
                    </a:p>
                    <a:p>
                      <a:pPr algn="ctr"/>
                      <a:r>
                        <a:rPr lang="en-US" baseline="0" dirty="0" smtClean="0">
                          <a:sym typeface="Wingdings" panose="05000000000000000000" pitchFamily="2" charset="2"/>
                        </a:rPr>
                        <a:t>Religious Experience</a:t>
                      </a:r>
                      <a:endParaRPr lang="en-US" dirty="0" smtClean="0"/>
                    </a:p>
                    <a:p>
                      <a:pPr algn="ctr"/>
                      <a:endParaRPr lang="en-GB" dirty="0"/>
                    </a:p>
                  </a:txBody>
                  <a:tcPr/>
                </a:tc>
                <a:tc>
                  <a:txBody>
                    <a:bodyPr/>
                    <a:lstStyle/>
                    <a:p>
                      <a:pPr algn="ctr"/>
                      <a:endParaRPr lang="en-US" dirty="0" smtClean="0"/>
                    </a:p>
                    <a:p>
                      <a:pPr algn="ctr"/>
                      <a:r>
                        <a:rPr lang="en-US" baseline="0" dirty="0" smtClean="0"/>
                        <a:t>Ethics</a:t>
                      </a:r>
                      <a:r>
                        <a:rPr lang="en-US" baseline="0" dirty="0" smtClean="0">
                          <a:sym typeface="Wingdings" panose="05000000000000000000" pitchFamily="2" charset="2"/>
                        </a:rPr>
                        <a:t></a:t>
                      </a:r>
                    </a:p>
                    <a:p>
                      <a:pPr algn="ctr"/>
                      <a:r>
                        <a:rPr lang="en-US" baseline="0" dirty="0" smtClean="0">
                          <a:sym typeface="Wingdings" panose="05000000000000000000" pitchFamily="2" charset="2"/>
                        </a:rPr>
                        <a:t>Determinism and Free Will </a:t>
                      </a:r>
                      <a:r>
                        <a:rPr lang="en-US" baseline="0" dirty="0" smtClean="0"/>
                        <a:t> </a:t>
                      </a:r>
                    </a:p>
                    <a:p>
                      <a:pPr algn="ctr"/>
                      <a:endParaRPr lang="en-US" baseline="0" dirty="0" smtClean="0"/>
                    </a:p>
                    <a:p>
                      <a:pPr algn="ctr"/>
                      <a:r>
                        <a:rPr lang="en-US" baseline="0" dirty="0" smtClean="0"/>
                        <a:t>Philosophy</a:t>
                      </a:r>
                      <a:r>
                        <a:rPr lang="en-US" baseline="0" dirty="0" smtClean="0">
                          <a:sym typeface="Wingdings" panose="05000000000000000000" pitchFamily="2" charset="2"/>
                        </a:rPr>
                        <a:t> </a:t>
                      </a:r>
                      <a:endParaRPr lang="en-US" baseline="0" dirty="0" smtClean="0"/>
                    </a:p>
                    <a:p>
                      <a:pPr algn="ctr"/>
                      <a:r>
                        <a:rPr lang="en-US" baseline="0" dirty="0" smtClean="0"/>
                        <a:t>Religious Language</a:t>
                      </a:r>
                      <a:endParaRPr lang="en-US" dirty="0" smtClean="0"/>
                    </a:p>
                    <a:p>
                      <a:pPr algn="ctr"/>
                      <a:endParaRPr lang="en-US" dirty="0" smtClean="0"/>
                    </a:p>
                  </a:txBody>
                  <a:tcPr/>
                </a:tc>
                <a:extLst>
                  <a:ext uri="{0D108BD9-81ED-4DB2-BD59-A6C34878D82A}">
                    <a16:rowId xmlns:a16="http://schemas.microsoft.com/office/drawing/2014/main" val="3367056621"/>
                  </a:ext>
                </a:extLst>
              </a:tr>
            </a:tbl>
          </a:graphicData>
        </a:graphic>
      </p:graphicFrame>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3184529" y="1613393"/>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22" name="TextBox 21"/>
          <p:cNvSpPr txBox="1"/>
          <p:nvPr/>
        </p:nvSpPr>
        <p:spPr>
          <a:xfrm>
            <a:off x="2396266" y="1595658"/>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23" name="TextBox 22"/>
          <p:cNvSpPr txBox="1"/>
          <p:nvPr/>
        </p:nvSpPr>
        <p:spPr>
          <a:xfrm>
            <a:off x="1987482" y="1595658"/>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4" name="TextBox 23"/>
          <p:cNvSpPr txBox="1"/>
          <p:nvPr/>
        </p:nvSpPr>
        <p:spPr>
          <a:xfrm>
            <a:off x="1841610" y="5069332"/>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25" name="TextBox 24"/>
          <p:cNvSpPr txBox="1"/>
          <p:nvPr/>
        </p:nvSpPr>
        <p:spPr>
          <a:xfrm>
            <a:off x="72905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6" name="TextBox 25"/>
          <p:cNvSpPr txBox="1"/>
          <p:nvPr/>
        </p:nvSpPr>
        <p:spPr>
          <a:xfrm>
            <a:off x="2396266" y="1172743"/>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28" name="TextBox 27"/>
          <p:cNvSpPr txBox="1"/>
          <p:nvPr/>
        </p:nvSpPr>
        <p:spPr>
          <a:xfrm>
            <a:off x="3228911" y="5069948"/>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29" name="TextBox 28"/>
          <p:cNvSpPr txBox="1"/>
          <p:nvPr/>
        </p:nvSpPr>
        <p:spPr>
          <a:xfrm>
            <a:off x="363239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0" name="TextBox 29"/>
          <p:cNvSpPr txBox="1"/>
          <p:nvPr/>
        </p:nvSpPr>
        <p:spPr>
          <a:xfrm>
            <a:off x="3166242" y="1179217"/>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31" name="TextBox 30"/>
          <p:cNvSpPr txBox="1"/>
          <p:nvPr/>
        </p:nvSpPr>
        <p:spPr>
          <a:xfrm>
            <a:off x="6159719" y="1595658"/>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2" name="TextBox 31"/>
          <p:cNvSpPr txBox="1"/>
          <p:nvPr/>
        </p:nvSpPr>
        <p:spPr>
          <a:xfrm>
            <a:off x="4835565" y="5069332"/>
            <a:ext cx="401785"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33" name="TextBox 32"/>
          <p:cNvSpPr txBox="1"/>
          <p:nvPr/>
        </p:nvSpPr>
        <p:spPr>
          <a:xfrm>
            <a:off x="4923493" y="1613289"/>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4" name="TextBox 33"/>
          <p:cNvSpPr txBox="1"/>
          <p:nvPr/>
        </p:nvSpPr>
        <p:spPr>
          <a:xfrm>
            <a:off x="5341929" y="1612887"/>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5" name="TextBox 34"/>
          <p:cNvSpPr txBox="1"/>
          <p:nvPr/>
        </p:nvSpPr>
        <p:spPr>
          <a:xfrm>
            <a:off x="8338412" y="1612887"/>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36" name="TextBox 35"/>
          <p:cNvSpPr txBox="1"/>
          <p:nvPr/>
        </p:nvSpPr>
        <p:spPr>
          <a:xfrm>
            <a:off x="6157734" y="5069332"/>
            <a:ext cx="408073"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37" name="TextBox 36"/>
          <p:cNvSpPr txBox="1"/>
          <p:nvPr/>
        </p:nvSpPr>
        <p:spPr>
          <a:xfrm>
            <a:off x="66397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8" name="TextBox 37"/>
          <p:cNvSpPr txBox="1"/>
          <p:nvPr/>
        </p:nvSpPr>
        <p:spPr>
          <a:xfrm>
            <a:off x="4917721" y="1168909"/>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39" name="TextBox 38"/>
          <p:cNvSpPr txBox="1"/>
          <p:nvPr/>
        </p:nvSpPr>
        <p:spPr>
          <a:xfrm>
            <a:off x="6145188" y="1168909"/>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40" name="TextBox 39"/>
          <p:cNvSpPr txBox="1"/>
          <p:nvPr/>
        </p:nvSpPr>
        <p:spPr>
          <a:xfrm>
            <a:off x="5512163" y="5514351"/>
            <a:ext cx="407380"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1" name="TextBox 40"/>
          <p:cNvSpPr txBox="1"/>
          <p:nvPr/>
        </p:nvSpPr>
        <p:spPr>
          <a:xfrm>
            <a:off x="7946129" y="1172743"/>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9218728" y="1628764"/>
            <a:ext cx="340468" cy="369332"/>
          </a:xfrm>
          <a:prstGeom prst="rect">
            <a:avLst/>
          </a:prstGeom>
          <a:solidFill>
            <a:srgbClr val="00B0F0"/>
          </a:solidFill>
          <a:ln>
            <a:solidFill>
              <a:schemeClr val="tx1"/>
            </a:solidFill>
          </a:ln>
        </p:spPr>
        <p:txBody>
          <a:bodyPr wrap="square" rtlCol="0">
            <a:spAutoFit/>
          </a:bodyPr>
          <a:lstStyle/>
          <a:p>
            <a:pPr algn="ctr"/>
            <a:r>
              <a:rPr lang="en-US" dirty="0" smtClean="0"/>
              <a:t>F</a:t>
            </a:r>
            <a:endParaRPr lang="en-GB" dirty="0"/>
          </a:p>
        </p:txBody>
      </p:sp>
      <p:sp>
        <p:nvSpPr>
          <p:cNvPr id="43" name="TextBox 42"/>
          <p:cNvSpPr txBox="1"/>
          <p:nvPr/>
        </p:nvSpPr>
        <p:spPr>
          <a:xfrm>
            <a:off x="7946129" y="1612887"/>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5" name="Rectangle 44"/>
          <p:cNvSpPr/>
          <p:nvPr/>
        </p:nvSpPr>
        <p:spPr>
          <a:xfrm>
            <a:off x="1323575" y="6083714"/>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27560" y="622221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942996" y="6193850"/>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49624" y="6086424"/>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49" name="TextBox 48"/>
          <p:cNvSpPr txBox="1"/>
          <p:nvPr/>
        </p:nvSpPr>
        <p:spPr>
          <a:xfrm>
            <a:off x="4033847" y="1602940"/>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53" name="TextBox 52"/>
          <p:cNvSpPr txBox="1"/>
          <p:nvPr/>
        </p:nvSpPr>
        <p:spPr>
          <a:xfrm>
            <a:off x="7049365" y="1609072"/>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54" name="TextBox 53"/>
          <p:cNvSpPr txBox="1"/>
          <p:nvPr/>
        </p:nvSpPr>
        <p:spPr>
          <a:xfrm>
            <a:off x="7432318" y="1602940"/>
            <a:ext cx="340468" cy="369332"/>
          </a:xfrm>
          <a:prstGeom prst="rect">
            <a:avLst/>
          </a:prstGeom>
          <a:solidFill>
            <a:srgbClr val="FFFF00"/>
          </a:solidFill>
          <a:ln>
            <a:solidFill>
              <a:schemeClr val="tx1"/>
            </a:solidFill>
          </a:ln>
        </p:spPr>
        <p:txBody>
          <a:bodyPr wrap="square" rtlCol="0">
            <a:spAutoFit/>
          </a:bodyPr>
          <a:lstStyle/>
          <a:p>
            <a:pPr algn="ctr"/>
            <a:r>
              <a:rPr lang="en-US" dirty="0" smtClean="0"/>
              <a:t>F</a:t>
            </a:r>
            <a:endParaRPr lang="en-GB" dirty="0"/>
          </a:p>
        </p:txBody>
      </p:sp>
      <p:sp>
        <p:nvSpPr>
          <p:cNvPr id="50" name="TextBox 49"/>
          <p:cNvSpPr txBox="1"/>
          <p:nvPr/>
        </p:nvSpPr>
        <p:spPr>
          <a:xfrm>
            <a:off x="7049366" y="5095990"/>
            <a:ext cx="2498740" cy="369332"/>
          </a:xfrm>
          <a:prstGeom prst="rect">
            <a:avLst/>
          </a:prstGeom>
          <a:solidFill>
            <a:srgbClr val="FF0000"/>
          </a:solidFill>
          <a:ln>
            <a:solidFill>
              <a:schemeClr val="tx1"/>
            </a:solidFill>
          </a:ln>
        </p:spPr>
        <p:txBody>
          <a:bodyPr wrap="square" rtlCol="0">
            <a:spAutoFit/>
          </a:bodyPr>
          <a:lstStyle/>
          <a:p>
            <a:pPr algn="ctr"/>
            <a:r>
              <a:rPr lang="en-US" dirty="0" smtClean="0"/>
              <a:t>EXAMS </a:t>
            </a:r>
            <a:endParaRPr lang="en-GB" dirty="0"/>
          </a:p>
        </p:txBody>
      </p:sp>
    </p:spTree>
    <p:extLst>
      <p:ext uri="{BB962C8B-B14F-4D97-AF65-F5344CB8AC3E}">
        <p14:creationId xmlns:p14="http://schemas.microsoft.com/office/powerpoint/2010/main" val="31756097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73808" y="-14015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12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8979925"/>
              </p:ext>
            </p:extLst>
          </p:nvPr>
        </p:nvGraphicFramePr>
        <p:xfrm>
          <a:off x="447736" y="972132"/>
          <a:ext cx="9250618" cy="5169395"/>
        </p:xfrm>
        <a:graphic>
          <a:graphicData uri="http://schemas.openxmlformats.org/drawingml/2006/table">
            <a:tbl>
              <a:tblPr firstRow="1" bandRow="1">
                <a:tableStyleId>{5940675A-B579-460E-94D1-54222C63F5DA}</a:tableStyleId>
              </a:tblPr>
              <a:tblGrid>
                <a:gridCol w="1147553">
                  <a:extLst>
                    <a:ext uri="{9D8B030D-6E8A-4147-A177-3AD203B41FA5}">
                      <a16:colId xmlns:a16="http://schemas.microsoft.com/office/drawing/2014/main" val="276405610"/>
                    </a:ext>
                  </a:extLst>
                </a:gridCol>
                <a:gridCol w="4741010">
                  <a:extLst>
                    <a:ext uri="{9D8B030D-6E8A-4147-A177-3AD203B41FA5}">
                      <a16:colId xmlns:a16="http://schemas.microsoft.com/office/drawing/2014/main" val="2057694696"/>
                    </a:ext>
                  </a:extLst>
                </a:gridCol>
                <a:gridCol w="3362055">
                  <a:extLst>
                    <a:ext uri="{9D8B030D-6E8A-4147-A177-3AD203B41FA5}">
                      <a16:colId xmlns:a16="http://schemas.microsoft.com/office/drawing/2014/main" val="450241128"/>
                    </a:ext>
                  </a:extLst>
                </a:gridCol>
              </a:tblGrid>
              <a:tr h="364598">
                <a:tc>
                  <a:txBody>
                    <a:bodyPr/>
                    <a:lstStyle/>
                    <a:p>
                      <a:pPr algn="ctr"/>
                      <a:r>
                        <a:rPr lang="en-US" sz="1400" dirty="0" smtClean="0"/>
                        <a:t>Assessment</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Rationale</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1628579">
                <a:tc>
                  <a:txBody>
                    <a:bodyPr/>
                    <a:lstStyle/>
                    <a:p>
                      <a:r>
                        <a:rPr lang="en-US" sz="1400" dirty="0" smtClean="0"/>
                        <a:t>Baseline</a:t>
                      </a:r>
                      <a:r>
                        <a:rPr lang="en-US" sz="1400" baseline="0" dirty="0" smtClean="0"/>
                        <a:t> </a:t>
                      </a:r>
                      <a:endParaRPr lang="en-GB" sz="1400" dirty="0"/>
                    </a:p>
                  </a:txBody>
                  <a:tcPr>
                    <a:solidFill>
                      <a:srgbClr val="92D050"/>
                    </a:solidFill>
                  </a:tcPr>
                </a:tc>
                <a:tc>
                  <a:txBody>
                    <a:bodyPr/>
                    <a:lstStyle/>
                    <a:p>
                      <a:r>
                        <a:rPr lang="en-US" sz="1400" dirty="0" smtClean="0"/>
                        <a:t>A</a:t>
                      </a:r>
                      <a:r>
                        <a:rPr lang="en-US" sz="1400" baseline="0" dirty="0" smtClean="0"/>
                        <a:t> baseline assessment is designed to assess the </a:t>
                      </a:r>
                      <a:r>
                        <a:rPr lang="en-US" sz="1400" b="1" baseline="0" dirty="0" smtClean="0"/>
                        <a:t>prior knowledge and skills </a:t>
                      </a:r>
                      <a:r>
                        <a:rPr lang="en-US" sz="1400" baseline="0" dirty="0" smtClean="0"/>
                        <a:t>needed to access the topic.  </a:t>
                      </a:r>
                    </a:p>
                    <a:p>
                      <a:r>
                        <a:rPr lang="en-US" sz="1400" baseline="0" dirty="0" smtClean="0"/>
                        <a:t>Our students have often studied GCSE with different exam boards. Foundational knowledge can be missing and / or contain misconceptions. This allows for early intervention.  </a:t>
                      </a:r>
                      <a:endParaRPr lang="en-GB" sz="1400" dirty="0"/>
                    </a:p>
                  </a:txBody>
                  <a:tcPr>
                    <a:solidFill>
                      <a:srgbClr val="92D050"/>
                    </a:solidFill>
                  </a:tcPr>
                </a:tc>
                <a:tc>
                  <a:txBody>
                    <a:bodyPr/>
                    <a:lstStyle/>
                    <a:p>
                      <a:r>
                        <a:rPr lang="en-US" sz="1400" dirty="0" smtClean="0"/>
                        <a:t>Teacher assessed</a:t>
                      </a:r>
                      <a:r>
                        <a:rPr lang="en-US" sz="1400" baseline="0" dirty="0" smtClean="0"/>
                        <a:t> written task</a:t>
                      </a:r>
                      <a:r>
                        <a:rPr lang="en-US" sz="1400" baseline="0" dirty="0" smtClean="0">
                          <a:sym typeface="Wingdings" panose="05000000000000000000" pitchFamily="2" charset="2"/>
                        </a:rPr>
                        <a:t> </a:t>
                      </a:r>
                    </a:p>
                    <a:p>
                      <a:r>
                        <a:rPr lang="en-US" sz="1400" baseline="0" dirty="0" smtClean="0">
                          <a:sym typeface="Wingdings" panose="05000000000000000000" pitchFamily="2" charset="2"/>
                        </a:rPr>
                        <a:t>Explain with evidence</a:t>
                      </a:r>
                      <a:endParaRPr lang="en-US" sz="1400" dirty="0" smtClean="0"/>
                    </a:p>
                    <a:p>
                      <a:endParaRPr lang="en-US" sz="1400" dirty="0" smtClean="0"/>
                    </a:p>
                    <a:p>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a:p>
                  </a:txBody>
                  <a:tcPr>
                    <a:solidFill>
                      <a:srgbClr val="92D050"/>
                    </a:solidFill>
                  </a:tcPr>
                </a:tc>
                <a:extLst>
                  <a:ext uri="{0D108BD9-81ED-4DB2-BD59-A6C34878D82A}">
                    <a16:rowId xmlns:a16="http://schemas.microsoft.com/office/drawing/2014/main" val="4017417596"/>
                  </a:ext>
                </a:extLst>
              </a:tr>
              <a:tr h="896068">
                <a:tc>
                  <a:txBody>
                    <a:bodyPr/>
                    <a:lstStyle/>
                    <a:p>
                      <a:r>
                        <a:rPr lang="en-US" sz="1400" dirty="0" smtClean="0"/>
                        <a:t>Vocab</a:t>
                      </a:r>
                      <a:r>
                        <a:rPr lang="en-US" sz="1400" baseline="0" dirty="0" smtClean="0"/>
                        <a:t>ulary Test </a:t>
                      </a:r>
                      <a:endParaRPr lang="en-GB" sz="1400" dirty="0"/>
                    </a:p>
                  </a:txBody>
                  <a:tcPr>
                    <a:solidFill>
                      <a:srgbClr val="00B0F0"/>
                    </a:solidFill>
                  </a:tcPr>
                </a:tc>
                <a:tc>
                  <a:txBody>
                    <a:bodyPr/>
                    <a:lstStyle/>
                    <a:p>
                      <a:r>
                        <a:rPr lang="en-US" sz="1400" dirty="0" smtClean="0"/>
                        <a:t>This assesses the</a:t>
                      </a:r>
                      <a:r>
                        <a:rPr lang="en-US" sz="1400" baseline="0" dirty="0" smtClean="0"/>
                        <a:t> recall of key terminology for the topic and will test </a:t>
                      </a:r>
                      <a:r>
                        <a:rPr lang="en-US" sz="1400" b="1" baseline="0" dirty="0" smtClean="0"/>
                        <a:t>definitions and the application</a:t>
                      </a:r>
                      <a:r>
                        <a:rPr lang="en-US" sz="1400" baseline="0" dirty="0" smtClean="0"/>
                        <a:t> of the words being used in the correct context. </a:t>
                      </a:r>
                      <a:endParaRPr lang="en-GB" sz="1400" dirty="0"/>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smtClean="0"/>
                    </a:p>
                  </a:txBody>
                  <a:tcPr>
                    <a:solidFill>
                      <a:srgbClr val="00B0F0"/>
                    </a:solidFill>
                  </a:tcPr>
                </a:tc>
                <a:extLst>
                  <a:ext uri="{0D108BD9-81ED-4DB2-BD59-A6C34878D82A}">
                    <a16:rowId xmlns:a16="http://schemas.microsoft.com/office/drawing/2014/main" val="1661118267"/>
                  </a:ext>
                </a:extLst>
              </a:tr>
              <a:tr h="11219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Essay</a:t>
                      </a:r>
                      <a:r>
                        <a:rPr lang="en-US" sz="1400" baseline="0" dirty="0" smtClean="0"/>
                        <a:t> based w</a:t>
                      </a:r>
                      <a:r>
                        <a:rPr lang="en-US" sz="1400" dirty="0" smtClean="0"/>
                        <a:t>ritten  Assessment</a:t>
                      </a:r>
                      <a:r>
                        <a:rPr lang="en-US" sz="1400" baseline="0" dirty="0" smtClean="0"/>
                        <a:t> </a:t>
                      </a:r>
                      <a:endParaRPr lang="en-GB" sz="1400" dirty="0" smtClean="0"/>
                    </a:p>
                    <a:p>
                      <a:endParaRPr lang="en-GB" sz="1400" dirty="0"/>
                    </a:p>
                  </a:txBody>
                  <a:tcPr>
                    <a:solidFill>
                      <a:srgbClr val="FFFF00"/>
                    </a:solidFill>
                  </a:tcPr>
                </a:tc>
                <a:tc>
                  <a:txBody>
                    <a:bodyPr/>
                    <a:lstStyle/>
                    <a:p>
                      <a:r>
                        <a:rPr lang="en-US" sz="1400" baseline="0" dirty="0" smtClean="0"/>
                        <a:t>AO1 and AO2 style exam questions set as homework following the completion of a topic. </a:t>
                      </a:r>
                    </a:p>
                    <a:p>
                      <a:r>
                        <a:rPr lang="en-US" sz="1400" baseline="0" dirty="0" smtClean="0"/>
                        <a:t>Plans can be submitted prior to completion to support their completion. </a:t>
                      </a:r>
                      <a:endParaRPr lang="en-GB" sz="1400" dirty="0"/>
                    </a:p>
                  </a:txBody>
                  <a:tcPr>
                    <a:solidFill>
                      <a:srgbClr val="FFFF00"/>
                    </a:solidFill>
                  </a:tcPr>
                </a:tc>
                <a:tc>
                  <a:txBody>
                    <a:bodyPr/>
                    <a:lstStyle/>
                    <a:p>
                      <a:r>
                        <a:rPr lang="en-US" sz="1400" dirty="0" smtClean="0"/>
                        <a:t>Teache</a:t>
                      </a:r>
                      <a:r>
                        <a:rPr lang="en-US" sz="1400" baseline="0" dirty="0" smtClean="0"/>
                        <a:t>r Marked – Feedback given as score and percentage with a specific target and action based on knowledge and skills. </a:t>
                      </a:r>
                    </a:p>
                    <a:p>
                      <a:r>
                        <a:rPr lang="en-US" sz="1400" baseline="0" dirty="0" smtClean="0"/>
                        <a:t>Peer assessment of good practice. </a:t>
                      </a:r>
                      <a:endParaRPr lang="en-GB" sz="1400" dirty="0"/>
                    </a:p>
                  </a:txBody>
                  <a:tcPr>
                    <a:solidFill>
                      <a:srgbClr val="FFFF00"/>
                    </a:solidFill>
                  </a:tcPr>
                </a:tc>
                <a:extLst>
                  <a:ext uri="{0D108BD9-81ED-4DB2-BD59-A6C34878D82A}">
                    <a16:rowId xmlns:a16="http://schemas.microsoft.com/office/drawing/2014/main" val="2949853649"/>
                  </a:ext>
                </a:extLst>
              </a:tr>
              <a:tr h="868575">
                <a:tc>
                  <a:txBody>
                    <a:bodyPr/>
                    <a:lstStyle/>
                    <a:p>
                      <a:r>
                        <a:rPr lang="en-GB" sz="1400" dirty="0" smtClean="0"/>
                        <a:t>Timed Summative</a:t>
                      </a:r>
                      <a:r>
                        <a:rPr lang="en-GB" sz="1400" baseline="0" dirty="0" smtClean="0"/>
                        <a:t> assessment</a:t>
                      </a:r>
                      <a:endParaRPr lang="en-GB" sz="1400" dirty="0"/>
                    </a:p>
                  </a:txBody>
                  <a:tcPr>
                    <a:solidFill>
                      <a:srgbClr val="FF0000"/>
                    </a:solidFill>
                  </a:tcPr>
                </a:tc>
                <a:tc>
                  <a:txBody>
                    <a:bodyPr/>
                    <a:lstStyle/>
                    <a:p>
                      <a:r>
                        <a:rPr lang="en-GB" sz="1400" b="0" dirty="0" smtClean="0"/>
                        <a:t>AO1 and</a:t>
                      </a:r>
                      <a:r>
                        <a:rPr lang="en-GB" sz="1400" b="0" baseline="0" dirty="0" smtClean="0"/>
                        <a:t> AO2 style exam questions. </a:t>
                      </a:r>
                    </a:p>
                    <a:p>
                      <a:pPr marL="342900" indent="-342900">
                        <a:buAutoNum type="alphaLcParenR"/>
                      </a:pPr>
                      <a:r>
                        <a:rPr lang="en-GB" sz="1400" b="0" baseline="0" dirty="0" smtClean="0"/>
                        <a:t>24 minutes b) 36 Minutes </a:t>
                      </a:r>
                    </a:p>
                    <a:p>
                      <a:pPr marL="0" indent="0">
                        <a:buNone/>
                      </a:pPr>
                      <a:r>
                        <a:rPr lang="en-GB" sz="1400" b="0" baseline="0" dirty="0" smtClean="0"/>
                        <a:t>One hour for full exam question. </a:t>
                      </a:r>
                    </a:p>
                    <a:p>
                      <a:pPr marL="0" indent="0">
                        <a:buNone/>
                      </a:pPr>
                      <a:r>
                        <a:rPr lang="en-GB" sz="1400" b="0" baseline="0" dirty="0" smtClean="0"/>
                        <a:t>Timed assessments will include an assessment of synoptic connections. </a:t>
                      </a:r>
                      <a:endParaRPr lang="en-GB" sz="1400" b="0" dirty="0"/>
                    </a:p>
                  </a:txBody>
                  <a:tcPr>
                    <a:solidFill>
                      <a:srgbClr val="FF0000"/>
                    </a:solidFill>
                  </a:tcPr>
                </a:tc>
                <a:tc>
                  <a:txBody>
                    <a:bodyPr/>
                    <a:lstStyle/>
                    <a:p>
                      <a:r>
                        <a:rPr lang="en-US" sz="1400" dirty="0" smtClean="0"/>
                        <a:t>Teache</a:t>
                      </a:r>
                      <a:r>
                        <a:rPr lang="en-US" sz="1400" baseline="0" dirty="0" smtClean="0"/>
                        <a:t>r Marked – Feedback given as score and percentage with a specific target and action based on knowledge and skills. </a:t>
                      </a:r>
                    </a:p>
                    <a:p>
                      <a:r>
                        <a:rPr lang="en-US" sz="1400" baseline="0" dirty="0" smtClean="0"/>
                        <a:t>Modelling of good practice. </a:t>
                      </a:r>
                      <a:endParaRPr lang="en-GB" sz="1400" dirty="0"/>
                    </a:p>
                  </a:txBody>
                  <a:tcPr>
                    <a:solidFill>
                      <a:srgbClr val="FF0000"/>
                    </a:solidFill>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12275" y="545650"/>
            <a:ext cx="9124545" cy="369332"/>
          </a:xfrm>
          <a:prstGeom prst="rect">
            <a:avLst/>
          </a:prstGeom>
          <a:solidFill>
            <a:schemeClr val="bg1"/>
          </a:solidFill>
        </p:spPr>
        <p:txBody>
          <a:bodyPr wrap="square" rtlCol="0">
            <a:spAutoFit/>
          </a:bodyPr>
          <a:lstStyle/>
          <a:p>
            <a:r>
              <a:rPr lang="en-US" dirty="0" smtClean="0"/>
              <a:t>Year 12 formative : </a:t>
            </a:r>
            <a:endParaRPr lang="en-GB" dirty="0"/>
          </a:p>
        </p:txBody>
      </p:sp>
    </p:spTree>
    <p:extLst>
      <p:ext uri="{BB962C8B-B14F-4D97-AF65-F5344CB8AC3E}">
        <p14:creationId xmlns:p14="http://schemas.microsoft.com/office/powerpoint/2010/main" val="24737936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TotalTime>
  <Words>550</Words>
  <Application>Microsoft Office PowerPoint</Application>
  <PresentationFormat>A4 Paper (210x297 mm)</PresentationFormat>
  <Paragraphs>134</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Mr D O'Kane</cp:lastModifiedBy>
  <cp:revision>37</cp:revision>
  <dcterms:created xsi:type="dcterms:W3CDTF">2023-06-13T09:38:34Z</dcterms:created>
  <dcterms:modified xsi:type="dcterms:W3CDTF">2023-07-04T12:28:00Z</dcterms:modified>
</cp:coreProperties>
</file>