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67" r:id="rId4"/>
    <p:sldId id="257" r:id="rId5"/>
    <p:sldId id="260" r:id="rId6"/>
    <p:sldId id="268" r:id="rId7"/>
    <p:sldId id="271" r:id="rId8"/>
    <p:sldId id="272" r:id="rId9"/>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30" d="100"/>
          <a:sy n="130" d="100"/>
        </p:scale>
        <p:origin x="74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7/15/2026</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1750098" y="64992"/>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2431688" y="807431"/>
            <a:ext cx="7373442" cy="5909310"/>
          </a:xfrm>
          <a:prstGeom prst="rect">
            <a:avLst/>
          </a:prstGeom>
          <a:noFill/>
        </p:spPr>
        <p:txBody>
          <a:bodyPr wrap="square" rtlCol="0">
            <a:spAutoFit/>
          </a:bodyPr>
          <a:lstStyle/>
          <a:p>
            <a:r>
              <a:rPr lang="en-GB" sz="1400" dirty="0"/>
              <a:t>Assessment is a central part of the Religious Education curriculum at Our Lady’s Catholic College. It is carefully planned alongside the curriculum to ensure that students have </a:t>
            </a:r>
            <a:r>
              <a:rPr lang="en-GB" sz="1400" b="1" dirty="0"/>
              <a:t>regular opportunities </a:t>
            </a:r>
            <a:r>
              <a:rPr lang="en-GB" sz="1400" dirty="0"/>
              <a:t>to </a:t>
            </a:r>
            <a:r>
              <a:rPr lang="en-GB" sz="1400" b="1" dirty="0"/>
              <a:t>demonstrate, apply and deepen their learning </a:t>
            </a:r>
            <a:r>
              <a:rPr lang="en-GB" sz="1400" dirty="0"/>
              <a:t>at the most appropriate points in their journey</a:t>
            </a:r>
            <a:r>
              <a:rPr lang="en-GB" sz="1400" dirty="0" smtClean="0"/>
              <a:t>.</a:t>
            </a:r>
          </a:p>
          <a:p>
            <a:endParaRPr lang="en-GB" sz="1400" dirty="0"/>
          </a:p>
          <a:p>
            <a:r>
              <a:rPr lang="en-GB" sz="1400" dirty="0"/>
              <a:t>Assessment in RE serves two key purposes: to help students </a:t>
            </a:r>
            <a:r>
              <a:rPr lang="en-GB" sz="1400" b="1" dirty="0"/>
              <a:t>retrieve and retain core knowledge </a:t>
            </a:r>
            <a:r>
              <a:rPr lang="en-GB" sz="1400" dirty="0"/>
              <a:t>over time, and to </a:t>
            </a:r>
            <a:r>
              <a:rPr lang="en-GB" sz="1400" b="1" dirty="0"/>
              <a:t>develop the disciplinary skills </a:t>
            </a:r>
            <a:r>
              <a:rPr lang="en-GB" sz="1400" dirty="0"/>
              <a:t>required to think, write and communicate effectively as theologians, philosophers and ethicists. Through regular retrieval activities, students revisit prior learning, strengthening long-term memory and enabling them to make connections between topics, concepts and religious beliefs</a:t>
            </a:r>
            <a:r>
              <a:rPr lang="en-GB" sz="1400" dirty="0" smtClean="0"/>
              <a:t>.</a:t>
            </a:r>
          </a:p>
          <a:p>
            <a:endParaRPr lang="en-GB" sz="1400" dirty="0"/>
          </a:p>
          <a:p>
            <a:r>
              <a:rPr lang="en-GB" sz="1400" dirty="0"/>
              <a:t>Alongside knowledge acquisition, assessment supports the progressive development of subject-specific skills. Students are given opportunities to describe religious beliefs and practices accurately, explain religious teachings and their significance, analyse different viewpoints and arguments, and evaluate issues by considering evidence, interpretations and reasoned judgements. These skills are carefully sequenced and revisited throughout the curriculum, allowing students to build increasing confidence, independence and sophistication in their responses</a:t>
            </a:r>
            <a:r>
              <a:rPr lang="en-GB" sz="1400" dirty="0" smtClean="0"/>
              <a:t>.</a:t>
            </a:r>
          </a:p>
          <a:p>
            <a:endParaRPr lang="en-GB" sz="1400" dirty="0"/>
          </a:p>
          <a:p>
            <a:r>
              <a:rPr lang="en-GB" sz="1400" dirty="0"/>
              <a:t>A range of formative assessment strategies are used routinely in lessons, including </a:t>
            </a:r>
            <a:r>
              <a:rPr lang="en-GB" sz="1400" b="1" dirty="0"/>
              <a:t>questioning</a:t>
            </a:r>
            <a:r>
              <a:rPr lang="en-GB" sz="1400" dirty="0"/>
              <a:t>, </a:t>
            </a:r>
            <a:r>
              <a:rPr lang="en-GB" sz="1400" b="1" dirty="0"/>
              <a:t>retrieval practice</a:t>
            </a:r>
            <a:r>
              <a:rPr lang="en-GB" sz="1400" dirty="0"/>
              <a:t>, </a:t>
            </a:r>
            <a:r>
              <a:rPr lang="en-GB" sz="1400" b="1" dirty="0"/>
              <a:t>discussion</a:t>
            </a:r>
            <a:r>
              <a:rPr lang="en-GB" sz="1400" dirty="0"/>
              <a:t>, </a:t>
            </a:r>
            <a:r>
              <a:rPr lang="en-GB" sz="1400" b="1" dirty="0"/>
              <a:t>mini-whiteboards, peer assessment and teacher feedback</a:t>
            </a:r>
            <a:r>
              <a:rPr lang="en-GB" sz="1400" dirty="0"/>
              <a:t>. These enable teachers to continuously assess understanding, adapt teaching and respond to misconceptions in real time. </a:t>
            </a:r>
            <a:r>
              <a:rPr lang="en-GB" sz="1400" b="1" dirty="0"/>
              <a:t>Summative assessments are strategically placed </a:t>
            </a:r>
            <a:r>
              <a:rPr lang="en-GB" sz="1400" dirty="0"/>
              <a:t>within the curriculum to measure progress, </a:t>
            </a:r>
            <a:r>
              <a:rPr lang="en-GB" sz="1400" b="1" dirty="0"/>
              <a:t>identify next steps and celebrate achievement</a:t>
            </a:r>
            <a:r>
              <a:rPr lang="en-GB" sz="1400" dirty="0" smtClean="0"/>
              <a:t>.</a:t>
            </a:r>
          </a:p>
          <a:p>
            <a:endParaRPr lang="en-GB" sz="1400" dirty="0"/>
          </a:p>
          <a:p>
            <a:r>
              <a:rPr lang="en-GB" sz="1400" dirty="0"/>
              <a:t>Assessment is therefore not simply a measure of attainment but an integral part of the learning process. It enables students to know more, remember more and do more, while developing the knowledge, understanding and analytical skills needed to engage meaningfully with religion, philosophy and ethics throughout their education and beyond.</a:t>
            </a: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a:t>
            </a:r>
            <a:r>
              <a:rPr lang="en-US" altLang="en-US" sz="2600" dirty="0">
                <a:solidFill>
                  <a:srgbClr val="538135"/>
                </a:solidFill>
                <a:latin typeface="Calibri Light" panose="020F0302020204030204" pitchFamily="34" charset="0"/>
              </a:rPr>
              <a:t>7</a:t>
            </a:r>
            <a:r>
              <a:rPr lang="en-US" altLang="en-US" sz="2600" dirty="0" smtClean="0">
                <a:solidFill>
                  <a:srgbClr val="538135"/>
                </a:solidFill>
                <a:latin typeface="Calibri Light" panose="020F0302020204030204" pitchFamily="34" charset="0"/>
              </a:rPr>
              <a:t>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nvPr>
        </p:nvGraphicFramePr>
        <p:xfrm>
          <a:off x="577897" y="2667376"/>
          <a:ext cx="8994120" cy="1046662"/>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3753813030"/>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3864692308"/>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Autumn</a:t>
                      </a:r>
                      <a:r>
                        <a:rPr lang="en-US" baseline="0" dirty="0" smtClean="0"/>
                        <a:t> 1</a:t>
                      </a:r>
                      <a:endParaRPr lang="en-US" dirty="0" smtClean="0"/>
                    </a:p>
                  </a:txBody>
                  <a:tcPr>
                    <a:solidFill>
                      <a:schemeClr val="bg2"/>
                    </a:solidFill>
                  </a:tcPr>
                </a:tc>
                <a:tc>
                  <a:txBody>
                    <a:bodyPr/>
                    <a:lstStyle/>
                    <a:p>
                      <a:pPr algn="ctr"/>
                      <a:r>
                        <a:rPr lang="en-US" dirty="0" smtClean="0"/>
                        <a:t>Autumn 2</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2</a:t>
                      </a:r>
                      <a:endParaRPr lang="en-GB" dirty="0" smtClean="0"/>
                    </a:p>
                  </a:txBody>
                  <a:tcPr>
                    <a:solidFill>
                      <a:schemeClr val="bg2"/>
                    </a:solidFill>
                  </a:tcPr>
                </a:tc>
                <a:extLst>
                  <a:ext uri="{0D108BD9-81ED-4DB2-BD59-A6C34878D82A}">
                    <a16:rowId xmlns:a16="http://schemas.microsoft.com/office/drawing/2014/main" val="2268274286"/>
                  </a:ext>
                </a:extLst>
              </a:tr>
              <a:tr h="596839">
                <a:tc>
                  <a:txBody>
                    <a:bodyPr/>
                    <a:lstStyle/>
                    <a:p>
                      <a:pPr algn="ctr"/>
                      <a:r>
                        <a:rPr lang="en-GB" sz="1600" dirty="0" smtClean="0"/>
                        <a:t>Creation and Covenant</a:t>
                      </a:r>
                      <a:endParaRPr lang="en-GB" sz="1600" dirty="0"/>
                    </a:p>
                  </a:txBody>
                  <a:tcPr/>
                </a:tc>
                <a:tc>
                  <a:txBody>
                    <a:bodyPr/>
                    <a:lstStyle/>
                    <a:p>
                      <a:pPr algn="ctr"/>
                      <a:r>
                        <a:rPr lang="en-GB" dirty="0" smtClean="0"/>
                        <a:t>Prophecy and Promise</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Galilee</a:t>
                      </a:r>
                      <a:r>
                        <a:rPr lang="en-GB" sz="1600" baseline="0" dirty="0" smtClean="0"/>
                        <a:t> to Jerusalem</a:t>
                      </a:r>
                      <a:endParaRPr lang="en-GB" sz="1600" dirty="0" smtClean="0"/>
                    </a:p>
                  </a:txBody>
                  <a:tcPr/>
                </a:tc>
                <a:tc>
                  <a:txBody>
                    <a:bodyPr/>
                    <a:lstStyle/>
                    <a:p>
                      <a:pPr algn="ctr"/>
                      <a:r>
                        <a:rPr lang="en-US" dirty="0" smtClean="0"/>
                        <a:t>Desert to Garden</a:t>
                      </a:r>
                    </a:p>
                  </a:txBody>
                  <a:tcPr/>
                </a:tc>
                <a:tc>
                  <a:txBody>
                    <a:bodyPr/>
                    <a:lstStyle/>
                    <a:p>
                      <a:pPr algn="ctr"/>
                      <a:r>
                        <a:rPr lang="en-US" dirty="0" smtClean="0"/>
                        <a:t>To the ends</a:t>
                      </a:r>
                      <a:r>
                        <a:rPr lang="en-US" baseline="0" dirty="0" smtClean="0"/>
                        <a:t> of the Earth</a:t>
                      </a:r>
                      <a:endParaRPr lang="en-US" dirty="0" smtClean="0"/>
                    </a:p>
                  </a:txBody>
                  <a:tcPr/>
                </a:tc>
                <a:tc>
                  <a:txBody>
                    <a:bodyPr/>
                    <a:lstStyle/>
                    <a:p>
                      <a:pPr algn="ctr"/>
                      <a:r>
                        <a:rPr lang="en-US" dirty="0" smtClean="0"/>
                        <a:t>Dialogue and Encounter</a:t>
                      </a:r>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68" name="TextBox 67"/>
          <p:cNvSpPr txBox="1"/>
          <p:nvPr/>
        </p:nvSpPr>
        <p:spPr>
          <a:xfrm>
            <a:off x="711741"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61" name="TextBox 60"/>
          <p:cNvSpPr txBox="1"/>
          <p:nvPr/>
        </p:nvSpPr>
        <p:spPr>
          <a:xfrm>
            <a:off x="1172977" y="128412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62" name="TextBox 61"/>
          <p:cNvSpPr txBox="1"/>
          <p:nvPr/>
        </p:nvSpPr>
        <p:spPr>
          <a:xfrm>
            <a:off x="1625559" y="129054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63" name="TextBox 62"/>
          <p:cNvSpPr txBox="1"/>
          <p:nvPr/>
        </p:nvSpPr>
        <p:spPr>
          <a:xfrm>
            <a:off x="2267338" y="130042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64" name="TextBox 63"/>
          <p:cNvSpPr txBox="1"/>
          <p:nvPr/>
        </p:nvSpPr>
        <p:spPr>
          <a:xfrm>
            <a:off x="2728047" y="128412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65" name="TextBox 64"/>
          <p:cNvSpPr txBox="1"/>
          <p:nvPr/>
        </p:nvSpPr>
        <p:spPr>
          <a:xfrm>
            <a:off x="3173986"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67" name="TextBox 66"/>
          <p:cNvSpPr txBox="1"/>
          <p:nvPr/>
        </p:nvSpPr>
        <p:spPr>
          <a:xfrm>
            <a:off x="3759452" y="129400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0" name="TextBox 69"/>
          <p:cNvSpPr txBox="1"/>
          <p:nvPr/>
        </p:nvSpPr>
        <p:spPr>
          <a:xfrm>
            <a:off x="4215577" y="1296968"/>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71" name="TextBox 70"/>
          <p:cNvSpPr txBox="1"/>
          <p:nvPr/>
        </p:nvSpPr>
        <p:spPr>
          <a:xfrm>
            <a:off x="4646293" y="130042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2" name="TextBox 71"/>
          <p:cNvSpPr txBox="1"/>
          <p:nvPr/>
        </p:nvSpPr>
        <p:spPr>
          <a:xfrm>
            <a:off x="5251566" y="127769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3" name="TextBox 72"/>
          <p:cNvSpPr txBox="1"/>
          <p:nvPr/>
        </p:nvSpPr>
        <p:spPr>
          <a:xfrm>
            <a:off x="5690821" y="127769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74" name="TextBox 73"/>
          <p:cNvSpPr txBox="1"/>
          <p:nvPr/>
        </p:nvSpPr>
        <p:spPr>
          <a:xfrm>
            <a:off x="6138407"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5" name="TextBox 74"/>
          <p:cNvSpPr txBox="1"/>
          <p:nvPr/>
        </p:nvSpPr>
        <p:spPr>
          <a:xfrm>
            <a:off x="6680795" y="129696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6" name="TextBox 75"/>
          <p:cNvSpPr txBox="1"/>
          <p:nvPr/>
        </p:nvSpPr>
        <p:spPr>
          <a:xfrm>
            <a:off x="8167960" y="3787611"/>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End of year exam.</a:t>
            </a:r>
            <a:endParaRPr lang="en-GB" sz="1050" dirty="0"/>
          </a:p>
        </p:txBody>
      </p:sp>
      <p:sp>
        <p:nvSpPr>
          <p:cNvPr id="77" name="TextBox 76"/>
          <p:cNvSpPr txBox="1"/>
          <p:nvPr/>
        </p:nvSpPr>
        <p:spPr>
          <a:xfrm>
            <a:off x="9174408" y="129696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25" name="TextBox 24"/>
          <p:cNvSpPr txBox="1"/>
          <p:nvPr/>
        </p:nvSpPr>
        <p:spPr>
          <a:xfrm>
            <a:off x="7166291" y="128412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6" name="TextBox 25"/>
          <p:cNvSpPr txBox="1"/>
          <p:nvPr/>
        </p:nvSpPr>
        <p:spPr>
          <a:xfrm>
            <a:off x="7640648"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27" name="TextBox 26"/>
          <p:cNvSpPr txBox="1"/>
          <p:nvPr/>
        </p:nvSpPr>
        <p:spPr>
          <a:xfrm>
            <a:off x="577897" y="3794035"/>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Baseline assessment</a:t>
            </a:r>
            <a:endParaRPr lang="en-GB" sz="1050" dirty="0"/>
          </a:p>
        </p:txBody>
      </p:sp>
      <p:sp>
        <p:nvSpPr>
          <p:cNvPr id="28" name="TextBox 27"/>
          <p:cNvSpPr txBox="1"/>
          <p:nvPr/>
        </p:nvSpPr>
        <p:spPr>
          <a:xfrm>
            <a:off x="6680795" y="3787610"/>
            <a:ext cx="507831"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Baseline assessment 2</a:t>
            </a:r>
            <a:endParaRPr lang="en-GB" sz="1050" dirty="0"/>
          </a:p>
        </p:txBody>
      </p:sp>
    </p:spTree>
    <p:extLst>
      <p:ext uri="{BB962C8B-B14F-4D97-AF65-F5344CB8AC3E}">
        <p14:creationId xmlns:p14="http://schemas.microsoft.com/office/powerpoint/2010/main" val="27212045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8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nvPr>
        </p:nvGraphicFramePr>
        <p:xfrm>
          <a:off x="577897" y="2667376"/>
          <a:ext cx="8994120" cy="1046662"/>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3753813030"/>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3864692308"/>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Autumn</a:t>
                      </a:r>
                      <a:r>
                        <a:rPr lang="en-US" baseline="0" dirty="0" smtClean="0"/>
                        <a:t> 1</a:t>
                      </a:r>
                      <a:endParaRPr lang="en-US" dirty="0" smtClean="0"/>
                    </a:p>
                  </a:txBody>
                  <a:tcPr>
                    <a:solidFill>
                      <a:schemeClr val="bg2"/>
                    </a:solidFill>
                  </a:tcPr>
                </a:tc>
                <a:tc>
                  <a:txBody>
                    <a:bodyPr/>
                    <a:lstStyle/>
                    <a:p>
                      <a:pPr algn="ctr"/>
                      <a:r>
                        <a:rPr lang="en-US" dirty="0" smtClean="0"/>
                        <a:t>Autumn 2</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2</a:t>
                      </a:r>
                      <a:endParaRPr lang="en-GB" dirty="0" smtClean="0"/>
                    </a:p>
                  </a:txBody>
                  <a:tcPr>
                    <a:solidFill>
                      <a:schemeClr val="bg2"/>
                    </a:solidFill>
                  </a:tcPr>
                </a:tc>
                <a:extLst>
                  <a:ext uri="{0D108BD9-81ED-4DB2-BD59-A6C34878D82A}">
                    <a16:rowId xmlns:a16="http://schemas.microsoft.com/office/drawing/2014/main" val="2268274286"/>
                  </a:ext>
                </a:extLst>
              </a:tr>
              <a:tr h="596839">
                <a:tc>
                  <a:txBody>
                    <a:bodyPr/>
                    <a:lstStyle/>
                    <a:p>
                      <a:pPr algn="ctr"/>
                      <a:r>
                        <a:rPr lang="en-GB" sz="1600" dirty="0" smtClean="0"/>
                        <a:t>Creation and Covenant</a:t>
                      </a:r>
                      <a:endParaRPr lang="en-GB" sz="1600" dirty="0"/>
                    </a:p>
                  </a:txBody>
                  <a:tcPr/>
                </a:tc>
                <a:tc>
                  <a:txBody>
                    <a:bodyPr/>
                    <a:lstStyle/>
                    <a:p>
                      <a:pPr algn="ctr"/>
                      <a:r>
                        <a:rPr lang="en-GB" dirty="0" smtClean="0"/>
                        <a:t>Prophecy and Promise</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Galilee</a:t>
                      </a:r>
                      <a:r>
                        <a:rPr lang="en-GB" sz="1600" baseline="0" dirty="0" smtClean="0"/>
                        <a:t> to Jerusalem</a:t>
                      </a:r>
                      <a:endParaRPr lang="en-GB" sz="1600" dirty="0" smtClean="0"/>
                    </a:p>
                  </a:txBody>
                  <a:tcPr/>
                </a:tc>
                <a:tc>
                  <a:txBody>
                    <a:bodyPr/>
                    <a:lstStyle/>
                    <a:p>
                      <a:pPr algn="ctr"/>
                      <a:r>
                        <a:rPr lang="en-US" dirty="0" smtClean="0"/>
                        <a:t>Desert to Garden</a:t>
                      </a:r>
                    </a:p>
                  </a:txBody>
                  <a:tcPr/>
                </a:tc>
                <a:tc>
                  <a:txBody>
                    <a:bodyPr/>
                    <a:lstStyle/>
                    <a:p>
                      <a:pPr algn="ctr"/>
                      <a:r>
                        <a:rPr lang="en-US" dirty="0" smtClean="0"/>
                        <a:t>To the ends</a:t>
                      </a:r>
                      <a:r>
                        <a:rPr lang="en-US" baseline="0" dirty="0" smtClean="0"/>
                        <a:t> of the Earth</a:t>
                      </a:r>
                      <a:endParaRPr lang="en-US" dirty="0" smtClean="0"/>
                    </a:p>
                  </a:txBody>
                  <a:tcPr/>
                </a:tc>
                <a:tc>
                  <a:txBody>
                    <a:bodyPr/>
                    <a:lstStyle/>
                    <a:p>
                      <a:pPr algn="ctr"/>
                      <a:r>
                        <a:rPr lang="en-US" dirty="0" smtClean="0"/>
                        <a:t>Dialogue and Encounter</a:t>
                      </a:r>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68" name="TextBox 67"/>
          <p:cNvSpPr txBox="1"/>
          <p:nvPr/>
        </p:nvSpPr>
        <p:spPr>
          <a:xfrm>
            <a:off x="663509"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61" name="TextBox 60"/>
          <p:cNvSpPr txBox="1"/>
          <p:nvPr/>
        </p:nvSpPr>
        <p:spPr>
          <a:xfrm>
            <a:off x="1124225" y="129054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62" name="TextBox 61"/>
          <p:cNvSpPr txBox="1"/>
          <p:nvPr/>
        </p:nvSpPr>
        <p:spPr>
          <a:xfrm>
            <a:off x="1642827" y="129054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63" name="TextBox 62"/>
          <p:cNvSpPr txBox="1"/>
          <p:nvPr/>
        </p:nvSpPr>
        <p:spPr>
          <a:xfrm>
            <a:off x="2219106" y="130042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64" name="TextBox 63"/>
          <p:cNvSpPr txBox="1"/>
          <p:nvPr/>
        </p:nvSpPr>
        <p:spPr>
          <a:xfrm>
            <a:off x="2679822" y="1306848"/>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65" name="TextBox 64"/>
          <p:cNvSpPr txBox="1"/>
          <p:nvPr/>
        </p:nvSpPr>
        <p:spPr>
          <a:xfrm>
            <a:off x="3198424" y="130684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67" name="TextBox 66"/>
          <p:cNvSpPr txBox="1"/>
          <p:nvPr/>
        </p:nvSpPr>
        <p:spPr>
          <a:xfrm>
            <a:off x="3711220" y="129400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0" name="TextBox 69"/>
          <p:cNvSpPr txBox="1"/>
          <p:nvPr/>
        </p:nvSpPr>
        <p:spPr>
          <a:xfrm>
            <a:off x="4171936" y="130042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71" name="TextBox 70"/>
          <p:cNvSpPr txBox="1"/>
          <p:nvPr/>
        </p:nvSpPr>
        <p:spPr>
          <a:xfrm>
            <a:off x="4646293" y="130042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2" name="TextBox 71"/>
          <p:cNvSpPr txBox="1"/>
          <p:nvPr/>
        </p:nvSpPr>
        <p:spPr>
          <a:xfrm>
            <a:off x="5159089" y="127769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3" name="TextBox 72"/>
          <p:cNvSpPr txBox="1"/>
          <p:nvPr/>
        </p:nvSpPr>
        <p:spPr>
          <a:xfrm>
            <a:off x="5664050" y="128412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74" name="TextBox 73"/>
          <p:cNvSpPr txBox="1"/>
          <p:nvPr/>
        </p:nvSpPr>
        <p:spPr>
          <a:xfrm>
            <a:off x="6138407"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5" name="TextBox 74"/>
          <p:cNvSpPr txBox="1"/>
          <p:nvPr/>
        </p:nvSpPr>
        <p:spPr>
          <a:xfrm>
            <a:off x="6680795" y="129696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6" name="TextBox 75"/>
          <p:cNvSpPr txBox="1"/>
          <p:nvPr/>
        </p:nvSpPr>
        <p:spPr>
          <a:xfrm>
            <a:off x="8167960" y="3787611"/>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End of year exam.</a:t>
            </a:r>
            <a:endParaRPr lang="en-GB" sz="1050" dirty="0"/>
          </a:p>
        </p:txBody>
      </p:sp>
      <p:sp>
        <p:nvSpPr>
          <p:cNvPr id="77" name="TextBox 76"/>
          <p:cNvSpPr txBox="1"/>
          <p:nvPr/>
        </p:nvSpPr>
        <p:spPr>
          <a:xfrm>
            <a:off x="9174408" y="129696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25" name="TextBox 24"/>
          <p:cNvSpPr txBox="1"/>
          <p:nvPr/>
        </p:nvSpPr>
        <p:spPr>
          <a:xfrm>
            <a:off x="7166291" y="128412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6" name="TextBox 25"/>
          <p:cNvSpPr txBox="1"/>
          <p:nvPr/>
        </p:nvSpPr>
        <p:spPr>
          <a:xfrm>
            <a:off x="7640648"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Tree>
    <p:extLst>
      <p:ext uri="{BB962C8B-B14F-4D97-AF65-F5344CB8AC3E}">
        <p14:creationId xmlns:p14="http://schemas.microsoft.com/office/powerpoint/2010/main" val="34172312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a:t>
            </a:r>
            <a:r>
              <a:rPr lang="en-US" altLang="en-US" sz="2600" dirty="0">
                <a:solidFill>
                  <a:srgbClr val="538135"/>
                </a:solidFill>
                <a:latin typeface="Calibri Light" panose="020F0302020204030204" pitchFamily="34" charset="0"/>
              </a:rPr>
              <a:t>9</a:t>
            </a:r>
            <a:r>
              <a:rPr lang="en-US" altLang="en-US" sz="2600" dirty="0" smtClean="0">
                <a:solidFill>
                  <a:srgbClr val="538135"/>
                </a:solidFill>
                <a:latin typeface="Calibri Light" panose="020F0302020204030204" pitchFamily="34" charset="0"/>
              </a:rPr>
              <a:t>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255382614"/>
              </p:ext>
            </p:extLst>
          </p:nvPr>
        </p:nvGraphicFramePr>
        <p:xfrm>
          <a:off x="577897" y="2667376"/>
          <a:ext cx="8994120" cy="1046662"/>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3753813030"/>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3864692308"/>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Autumn</a:t>
                      </a:r>
                      <a:r>
                        <a:rPr lang="en-US" baseline="0" dirty="0" smtClean="0"/>
                        <a:t> 1</a:t>
                      </a:r>
                      <a:endParaRPr lang="en-US" dirty="0" smtClean="0"/>
                    </a:p>
                  </a:txBody>
                  <a:tcPr>
                    <a:solidFill>
                      <a:schemeClr val="bg2"/>
                    </a:solidFill>
                  </a:tcPr>
                </a:tc>
                <a:tc>
                  <a:txBody>
                    <a:bodyPr/>
                    <a:lstStyle/>
                    <a:p>
                      <a:pPr algn="ctr"/>
                      <a:r>
                        <a:rPr lang="en-US" dirty="0" smtClean="0"/>
                        <a:t>Autumn 2</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2</a:t>
                      </a:r>
                      <a:endParaRPr lang="en-GB" dirty="0" smtClean="0"/>
                    </a:p>
                  </a:txBody>
                  <a:tcPr>
                    <a:solidFill>
                      <a:schemeClr val="bg2"/>
                    </a:solidFill>
                  </a:tcPr>
                </a:tc>
                <a:extLst>
                  <a:ext uri="{0D108BD9-81ED-4DB2-BD59-A6C34878D82A}">
                    <a16:rowId xmlns:a16="http://schemas.microsoft.com/office/drawing/2014/main" val="2268274286"/>
                  </a:ext>
                </a:extLst>
              </a:tr>
              <a:tr h="596839">
                <a:tc>
                  <a:txBody>
                    <a:bodyPr/>
                    <a:lstStyle/>
                    <a:p>
                      <a:pPr algn="ctr"/>
                      <a:r>
                        <a:rPr lang="en-GB" sz="1600" dirty="0" smtClean="0"/>
                        <a:t>Creation and Covenant</a:t>
                      </a:r>
                      <a:endParaRPr lang="en-GB" sz="1600" dirty="0"/>
                    </a:p>
                  </a:txBody>
                  <a:tcPr/>
                </a:tc>
                <a:tc>
                  <a:txBody>
                    <a:bodyPr/>
                    <a:lstStyle/>
                    <a:p>
                      <a:pPr algn="ctr"/>
                      <a:r>
                        <a:rPr lang="en-GB" dirty="0" smtClean="0"/>
                        <a:t>Prophecy and Promise</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Galilee</a:t>
                      </a:r>
                      <a:r>
                        <a:rPr lang="en-GB" sz="1600" baseline="0" dirty="0" smtClean="0"/>
                        <a:t> to Jerusalem</a:t>
                      </a:r>
                      <a:endParaRPr lang="en-GB" sz="1600" dirty="0" smtClean="0"/>
                    </a:p>
                  </a:txBody>
                  <a:tcPr/>
                </a:tc>
                <a:tc>
                  <a:txBody>
                    <a:bodyPr/>
                    <a:lstStyle/>
                    <a:p>
                      <a:pPr algn="ctr"/>
                      <a:r>
                        <a:rPr lang="en-US" dirty="0" smtClean="0"/>
                        <a:t>Desert to Garden</a:t>
                      </a:r>
                    </a:p>
                  </a:txBody>
                  <a:tcPr/>
                </a:tc>
                <a:tc>
                  <a:txBody>
                    <a:bodyPr/>
                    <a:lstStyle/>
                    <a:p>
                      <a:pPr algn="ctr"/>
                      <a:r>
                        <a:rPr lang="en-US" dirty="0" smtClean="0"/>
                        <a:t>To the ends</a:t>
                      </a:r>
                      <a:r>
                        <a:rPr lang="en-US" baseline="0" dirty="0" smtClean="0"/>
                        <a:t> of the Earth</a:t>
                      </a:r>
                      <a:endParaRPr lang="en-US" dirty="0" smtClean="0"/>
                    </a:p>
                  </a:txBody>
                  <a:tcPr/>
                </a:tc>
                <a:tc>
                  <a:txBody>
                    <a:bodyPr/>
                    <a:lstStyle/>
                    <a:p>
                      <a:pPr algn="ctr"/>
                      <a:r>
                        <a:rPr lang="en-US" dirty="0" smtClean="0"/>
                        <a:t>Dialogue and Encounter</a:t>
                      </a:r>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68" name="TextBox 67"/>
          <p:cNvSpPr txBox="1"/>
          <p:nvPr/>
        </p:nvSpPr>
        <p:spPr>
          <a:xfrm>
            <a:off x="619264"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61" name="TextBox 60"/>
          <p:cNvSpPr txBox="1"/>
          <p:nvPr/>
        </p:nvSpPr>
        <p:spPr>
          <a:xfrm>
            <a:off x="1124225" y="129054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62" name="TextBox 61"/>
          <p:cNvSpPr txBox="1"/>
          <p:nvPr/>
        </p:nvSpPr>
        <p:spPr>
          <a:xfrm>
            <a:off x="1598582" y="129054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63" name="TextBox 62"/>
          <p:cNvSpPr txBox="1"/>
          <p:nvPr/>
        </p:nvSpPr>
        <p:spPr>
          <a:xfrm>
            <a:off x="2174861" y="130042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64" name="TextBox 63"/>
          <p:cNvSpPr txBox="1"/>
          <p:nvPr/>
        </p:nvSpPr>
        <p:spPr>
          <a:xfrm>
            <a:off x="2679822" y="1306848"/>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65" name="TextBox 64"/>
          <p:cNvSpPr txBox="1"/>
          <p:nvPr/>
        </p:nvSpPr>
        <p:spPr>
          <a:xfrm>
            <a:off x="3154179" y="130684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67" name="TextBox 66"/>
          <p:cNvSpPr txBox="1"/>
          <p:nvPr/>
        </p:nvSpPr>
        <p:spPr>
          <a:xfrm>
            <a:off x="3666975" y="129400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0" name="TextBox 69"/>
          <p:cNvSpPr txBox="1"/>
          <p:nvPr/>
        </p:nvSpPr>
        <p:spPr>
          <a:xfrm>
            <a:off x="4171936" y="130042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71" name="TextBox 70"/>
          <p:cNvSpPr txBox="1"/>
          <p:nvPr/>
        </p:nvSpPr>
        <p:spPr>
          <a:xfrm>
            <a:off x="4646293" y="1300424"/>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2" name="TextBox 71"/>
          <p:cNvSpPr txBox="1"/>
          <p:nvPr/>
        </p:nvSpPr>
        <p:spPr>
          <a:xfrm>
            <a:off x="5159089" y="127769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3" name="TextBox 72"/>
          <p:cNvSpPr txBox="1"/>
          <p:nvPr/>
        </p:nvSpPr>
        <p:spPr>
          <a:xfrm>
            <a:off x="5664050" y="128412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74" name="TextBox 73"/>
          <p:cNvSpPr txBox="1"/>
          <p:nvPr/>
        </p:nvSpPr>
        <p:spPr>
          <a:xfrm>
            <a:off x="6138407" y="128412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5" name="TextBox 74"/>
          <p:cNvSpPr txBox="1"/>
          <p:nvPr/>
        </p:nvSpPr>
        <p:spPr>
          <a:xfrm>
            <a:off x="7208187" y="129696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76" name="TextBox 75"/>
          <p:cNvSpPr txBox="1"/>
          <p:nvPr/>
        </p:nvSpPr>
        <p:spPr>
          <a:xfrm>
            <a:off x="6648876" y="3816763"/>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End of year exam.</a:t>
            </a:r>
            <a:endParaRPr lang="en-GB" sz="1050" dirty="0"/>
          </a:p>
        </p:txBody>
      </p:sp>
      <p:sp>
        <p:nvSpPr>
          <p:cNvPr id="77" name="TextBox 76"/>
          <p:cNvSpPr txBox="1"/>
          <p:nvPr/>
        </p:nvSpPr>
        <p:spPr>
          <a:xfrm>
            <a:off x="9174408" y="1296968"/>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sp>
        <p:nvSpPr>
          <p:cNvPr id="78" name="TextBox 77"/>
          <p:cNvSpPr txBox="1"/>
          <p:nvPr/>
        </p:nvSpPr>
        <p:spPr>
          <a:xfrm>
            <a:off x="8755437" y="1296968"/>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Tree>
    <p:extLst>
      <p:ext uri="{BB962C8B-B14F-4D97-AF65-F5344CB8AC3E}">
        <p14:creationId xmlns:p14="http://schemas.microsoft.com/office/powerpoint/2010/main" val="22369003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10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192224091"/>
              </p:ext>
            </p:extLst>
          </p:nvPr>
        </p:nvGraphicFramePr>
        <p:xfrm>
          <a:off x="645087" y="2296613"/>
          <a:ext cx="8994120" cy="365760"/>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3753813030"/>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3864692308"/>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0">
                <a:tc>
                  <a:txBody>
                    <a:bodyPr/>
                    <a:lstStyle/>
                    <a:p>
                      <a:pPr algn="ctr"/>
                      <a:r>
                        <a:rPr lang="en-US" dirty="0" smtClean="0"/>
                        <a:t>Autumn</a:t>
                      </a:r>
                      <a:r>
                        <a:rPr lang="en-US" baseline="0" dirty="0" smtClean="0"/>
                        <a:t> 1</a:t>
                      </a:r>
                      <a:endParaRPr lang="en-US" dirty="0" smtClean="0"/>
                    </a:p>
                  </a:txBody>
                  <a:tcPr>
                    <a:solidFill>
                      <a:schemeClr val="bg2"/>
                    </a:solidFill>
                  </a:tcPr>
                </a:tc>
                <a:tc>
                  <a:txBody>
                    <a:bodyPr/>
                    <a:lstStyle/>
                    <a:p>
                      <a:pPr algn="ctr"/>
                      <a:r>
                        <a:rPr lang="en-US" dirty="0" smtClean="0"/>
                        <a:t>Autumn 2</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2</a:t>
                      </a:r>
                      <a:endParaRPr lang="en-GB" dirty="0" smtClean="0"/>
                    </a:p>
                  </a:txBody>
                  <a:tcPr>
                    <a:solidFill>
                      <a:schemeClr val="bg2"/>
                    </a:solidFill>
                  </a:tcPr>
                </a:tc>
                <a:extLst>
                  <a:ext uri="{0D108BD9-81ED-4DB2-BD59-A6C34878D82A}">
                    <a16:rowId xmlns:a16="http://schemas.microsoft.com/office/drawing/2014/main" val="2268274286"/>
                  </a:ext>
                </a:extLst>
              </a:tr>
            </a:tbl>
          </a:graphicData>
        </a:graphic>
      </p:graphicFrame>
      <p:sp>
        <p:nvSpPr>
          <p:cNvPr id="31" name="TextBox 30"/>
          <p:cNvSpPr txBox="1"/>
          <p:nvPr/>
        </p:nvSpPr>
        <p:spPr>
          <a:xfrm>
            <a:off x="824351" y="89037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33" name="TextBox 32"/>
          <p:cNvSpPr txBox="1"/>
          <p:nvPr/>
        </p:nvSpPr>
        <p:spPr>
          <a:xfrm>
            <a:off x="1288301" y="89037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4" name="TextBox 33"/>
          <p:cNvSpPr txBox="1"/>
          <p:nvPr/>
        </p:nvSpPr>
        <p:spPr>
          <a:xfrm>
            <a:off x="2842531" y="893515"/>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graphicFrame>
        <p:nvGraphicFramePr>
          <p:cNvPr id="4" name="Table 3"/>
          <p:cNvGraphicFramePr>
            <a:graphicFrameLocks noGrp="1"/>
          </p:cNvGraphicFramePr>
          <p:nvPr>
            <p:extLst>
              <p:ext uri="{D42A27DB-BD31-4B8C-83A1-F6EECF244321}">
                <p14:modId xmlns:p14="http://schemas.microsoft.com/office/powerpoint/2010/main" val="908009724"/>
              </p:ext>
            </p:extLst>
          </p:nvPr>
        </p:nvGraphicFramePr>
        <p:xfrm>
          <a:off x="645087" y="2662373"/>
          <a:ext cx="8994120" cy="640080"/>
        </p:xfrm>
        <a:graphic>
          <a:graphicData uri="http://schemas.openxmlformats.org/drawingml/2006/table">
            <a:tbl>
              <a:tblPr firstRow="1" bandRow="1">
                <a:tableStyleId>{5940675A-B579-460E-94D1-54222C63F5DA}</a:tableStyleId>
              </a:tblPr>
              <a:tblGrid>
                <a:gridCol w="2016997">
                  <a:extLst>
                    <a:ext uri="{9D8B030D-6E8A-4147-A177-3AD203B41FA5}">
                      <a16:colId xmlns:a16="http://schemas.microsoft.com/office/drawing/2014/main" val="3365332035"/>
                    </a:ext>
                  </a:extLst>
                </a:gridCol>
                <a:gridCol w="1932039">
                  <a:extLst>
                    <a:ext uri="{9D8B030D-6E8A-4147-A177-3AD203B41FA5}">
                      <a16:colId xmlns:a16="http://schemas.microsoft.com/office/drawing/2014/main" val="521347008"/>
                    </a:ext>
                  </a:extLst>
                </a:gridCol>
                <a:gridCol w="1814051">
                  <a:extLst>
                    <a:ext uri="{9D8B030D-6E8A-4147-A177-3AD203B41FA5}">
                      <a16:colId xmlns:a16="http://schemas.microsoft.com/office/drawing/2014/main" val="4174950170"/>
                    </a:ext>
                  </a:extLst>
                </a:gridCol>
                <a:gridCol w="1432209">
                  <a:extLst>
                    <a:ext uri="{9D8B030D-6E8A-4147-A177-3AD203B41FA5}">
                      <a16:colId xmlns:a16="http://schemas.microsoft.com/office/drawing/2014/main" val="2127792432"/>
                    </a:ext>
                  </a:extLst>
                </a:gridCol>
                <a:gridCol w="1798824">
                  <a:extLst>
                    <a:ext uri="{9D8B030D-6E8A-4147-A177-3AD203B41FA5}">
                      <a16:colId xmlns:a16="http://schemas.microsoft.com/office/drawing/2014/main" val="4250167792"/>
                    </a:ext>
                  </a:extLst>
                </a:gridCol>
              </a:tblGrid>
              <a:tr h="596124">
                <a:tc>
                  <a:txBody>
                    <a:bodyPr/>
                    <a:lstStyle/>
                    <a:p>
                      <a:pPr algn="ctr"/>
                      <a:r>
                        <a:rPr lang="en-GB" sz="1600" dirty="0" smtClean="0"/>
                        <a:t>Catholic Beliefs and Teachings</a:t>
                      </a:r>
                      <a:endParaRPr lang="en-GB" sz="1600" dirty="0"/>
                    </a:p>
                  </a:txBody>
                  <a:tcPr/>
                </a:tc>
                <a:tc>
                  <a:txBody>
                    <a:bodyPr/>
                    <a:lstStyle/>
                    <a:p>
                      <a:pPr algn="ctr"/>
                      <a:r>
                        <a:rPr lang="en-GB" dirty="0" smtClean="0"/>
                        <a:t>Catholic Practices</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Judaism Beliefs and Teachings </a:t>
                      </a:r>
                    </a:p>
                  </a:txBody>
                  <a:tcPr/>
                </a:tc>
                <a:tc>
                  <a:txBody>
                    <a:bodyPr/>
                    <a:lstStyle/>
                    <a:p>
                      <a:pPr algn="ctr"/>
                      <a:r>
                        <a:rPr lang="en-US" dirty="0" smtClean="0"/>
                        <a:t>Judaism Practices</a:t>
                      </a:r>
                    </a:p>
                  </a:txBody>
                  <a:tcPr/>
                </a:tc>
                <a:tc>
                  <a:txBody>
                    <a:bodyPr/>
                    <a:lstStyle/>
                    <a:p>
                      <a:pPr algn="ctr"/>
                      <a:r>
                        <a:rPr lang="en-US" dirty="0" smtClean="0"/>
                        <a:t>Arguments for belief</a:t>
                      </a:r>
                      <a:r>
                        <a:rPr lang="en-US" baseline="0" dirty="0" smtClean="0"/>
                        <a:t> in God.</a:t>
                      </a:r>
                      <a:endParaRPr lang="en-US" dirty="0" smtClean="0"/>
                    </a:p>
                  </a:txBody>
                  <a:tcPr/>
                </a:tc>
                <a:extLst>
                  <a:ext uri="{0D108BD9-81ED-4DB2-BD59-A6C34878D82A}">
                    <a16:rowId xmlns:a16="http://schemas.microsoft.com/office/drawing/2014/main" val="2193518298"/>
                  </a:ext>
                </a:extLst>
              </a:tr>
            </a:tbl>
          </a:graphicData>
        </a:graphic>
      </p:graphicFrame>
      <p:sp>
        <p:nvSpPr>
          <p:cNvPr id="21" name="TextBox 20"/>
          <p:cNvSpPr txBox="1"/>
          <p:nvPr/>
        </p:nvSpPr>
        <p:spPr>
          <a:xfrm>
            <a:off x="2196338" y="3389060"/>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2" name="TextBox 21"/>
          <p:cNvSpPr txBox="1"/>
          <p:nvPr/>
        </p:nvSpPr>
        <p:spPr>
          <a:xfrm>
            <a:off x="6188342" y="941935"/>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23" name="TextBox 22"/>
          <p:cNvSpPr txBox="1"/>
          <p:nvPr/>
        </p:nvSpPr>
        <p:spPr>
          <a:xfrm>
            <a:off x="3377380" y="890376"/>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4" name="TextBox 23"/>
          <p:cNvSpPr txBox="1"/>
          <p:nvPr/>
        </p:nvSpPr>
        <p:spPr>
          <a:xfrm>
            <a:off x="4170163" y="3389060"/>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5" name="TextBox 24"/>
          <p:cNvSpPr txBox="1"/>
          <p:nvPr/>
        </p:nvSpPr>
        <p:spPr>
          <a:xfrm>
            <a:off x="4687586" y="923050"/>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26" name="TextBox 25"/>
          <p:cNvSpPr txBox="1"/>
          <p:nvPr/>
        </p:nvSpPr>
        <p:spPr>
          <a:xfrm>
            <a:off x="5395560" y="923051"/>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7" name="TextBox 26"/>
          <p:cNvSpPr txBox="1"/>
          <p:nvPr/>
        </p:nvSpPr>
        <p:spPr>
          <a:xfrm>
            <a:off x="6015218" y="3389060"/>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8" name="TextBox 27"/>
          <p:cNvSpPr txBox="1"/>
          <p:nvPr/>
        </p:nvSpPr>
        <p:spPr>
          <a:xfrm>
            <a:off x="7952173" y="3349120"/>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End of year exams</a:t>
            </a:r>
            <a:endParaRPr lang="en-GB" sz="1050" dirty="0"/>
          </a:p>
        </p:txBody>
      </p:sp>
      <p:sp>
        <p:nvSpPr>
          <p:cNvPr id="29" name="TextBox 28"/>
          <p:cNvSpPr txBox="1"/>
          <p:nvPr/>
        </p:nvSpPr>
        <p:spPr>
          <a:xfrm>
            <a:off x="7323473" y="941933"/>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0" name="TextBox 29"/>
          <p:cNvSpPr txBox="1"/>
          <p:nvPr/>
        </p:nvSpPr>
        <p:spPr>
          <a:xfrm>
            <a:off x="8204572" y="941933"/>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32" name="TextBox 31"/>
          <p:cNvSpPr txBox="1"/>
          <p:nvPr/>
        </p:nvSpPr>
        <p:spPr>
          <a:xfrm>
            <a:off x="9104387" y="950017"/>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5" name="TextBox 34"/>
          <p:cNvSpPr txBox="1"/>
          <p:nvPr/>
        </p:nvSpPr>
        <p:spPr>
          <a:xfrm>
            <a:off x="6825417" y="941932"/>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20" name="TextBox 19"/>
          <p:cNvSpPr txBox="1"/>
          <p:nvPr/>
        </p:nvSpPr>
        <p:spPr>
          <a:xfrm>
            <a:off x="1734834" y="89037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6" name="TextBox 35"/>
          <p:cNvSpPr txBox="1"/>
          <p:nvPr/>
        </p:nvSpPr>
        <p:spPr>
          <a:xfrm>
            <a:off x="3909826" y="890373"/>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Tree>
    <p:extLst>
      <p:ext uri="{BB962C8B-B14F-4D97-AF65-F5344CB8AC3E}">
        <p14:creationId xmlns:p14="http://schemas.microsoft.com/office/powerpoint/2010/main" val="25146427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11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nvPr>
        </p:nvGraphicFramePr>
        <p:xfrm>
          <a:off x="645087" y="2296613"/>
          <a:ext cx="8994120" cy="365760"/>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3753813030"/>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3864692308"/>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0">
                <a:tc>
                  <a:txBody>
                    <a:bodyPr/>
                    <a:lstStyle/>
                    <a:p>
                      <a:pPr algn="ctr"/>
                      <a:r>
                        <a:rPr lang="en-US" dirty="0" smtClean="0"/>
                        <a:t>Autumn</a:t>
                      </a:r>
                      <a:r>
                        <a:rPr lang="en-US" baseline="0" dirty="0" smtClean="0"/>
                        <a:t> 1</a:t>
                      </a:r>
                      <a:endParaRPr lang="en-US" dirty="0" smtClean="0"/>
                    </a:p>
                  </a:txBody>
                  <a:tcPr>
                    <a:solidFill>
                      <a:schemeClr val="bg2"/>
                    </a:solidFill>
                  </a:tcPr>
                </a:tc>
                <a:tc>
                  <a:txBody>
                    <a:bodyPr/>
                    <a:lstStyle/>
                    <a:p>
                      <a:pPr algn="ctr"/>
                      <a:r>
                        <a:rPr lang="en-US" dirty="0" smtClean="0"/>
                        <a:t>Autumn 2</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a:t>
                      </a:r>
                      <a:r>
                        <a:rPr lang="en-US" baseline="0" dirty="0" smtClean="0"/>
                        <a:t> 2</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1</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2</a:t>
                      </a:r>
                      <a:endParaRPr lang="en-GB" dirty="0" smtClean="0"/>
                    </a:p>
                  </a:txBody>
                  <a:tcPr>
                    <a:solidFill>
                      <a:schemeClr val="bg2"/>
                    </a:solidFill>
                  </a:tcPr>
                </a:tc>
                <a:extLst>
                  <a:ext uri="{0D108BD9-81ED-4DB2-BD59-A6C34878D82A}">
                    <a16:rowId xmlns:a16="http://schemas.microsoft.com/office/drawing/2014/main" val="2268274286"/>
                  </a:ext>
                </a:extLst>
              </a:tr>
            </a:tbl>
          </a:graphicData>
        </a:graphic>
      </p:graphicFrame>
      <p:sp>
        <p:nvSpPr>
          <p:cNvPr id="31" name="TextBox 30"/>
          <p:cNvSpPr txBox="1"/>
          <p:nvPr/>
        </p:nvSpPr>
        <p:spPr>
          <a:xfrm>
            <a:off x="824351" y="89037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33" name="TextBox 32"/>
          <p:cNvSpPr txBox="1"/>
          <p:nvPr/>
        </p:nvSpPr>
        <p:spPr>
          <a:xfrm>
            <a:off x="1286525" y="89037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4" name="TextBox 33"/>
          <p:cNvSpPr txBox="1"/>
          <p:nvPr/>
        </p:nvSpPr>
        <p:spPr>
          <a:xfrm>
            <a:off x="2988132" y="890375"/>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MIG</a:t>
            </a:r>
            <a:endParaRPr lang="en-GB" sz="1050" dirty="0"/>
          </a:p>
        </p:txBody>
      </p:sp>
      <p:graphicFrame>
        <p:nvGraphicFramePr>
          <p:cNvPr id="4" name="Table 3"/>
          <p:cNvGraphicFramePr>
            <a:graphicFrameLocks noGrp="1"/>
          </p:cNvGraphicFramePr>
          <p:nvPr>
            <p:extLst>
              <p:ext uri="{D42A27DB-BD31-4B8C-83A1-F6EECF244321}">
                <p14:modId xmlns:p14="http://schemas.microsoft.com/office/powerpoint/2010/main" val="4171790718"/>
              </p:ext>
            </p:extLst>
          </p:nvPr>
        </p:nvGraphicFramePr>
        <p:xfrm>
          <a:off x="645087" y="2662373"/>
          <a:ext cx="8994120" cy="640080"/>
        </p:xfrm>
        <a:graphic>
          <a:graphicData uri="http://schemas.openxmlformats.org/drawingml/2006/table">
            <a:tbl>
              <a:tblPr firstRow="1" bandRow="1">
                <a:tableStyleId>{5940675A-B579-460E-94D1-54222C63F5DA}</a:tableStyleId>
              </a:tblPr>
              <a:tblGrid>
                <a:gridCol w="2016997">
                  <a:extLst>
                    <a:ext uri="{9D8B030D-6E8A-4147-A177-3AD203B41FA5}">
                      <a16:colId xmlns:a16="http://schemas.microsoft.com/office/drawing/2014/main" val="3365332035"/>
                    </a:ext>
                  </a:extLst>
                </a:gridCol>
                <a:gridCol w="1932039">
                  <a:extLst>
                    <a:ext uri="{9D8B030D-6E8A-4147-A177-3AD203B41FA5}">
                      <a16:colId xmlns:a16="http://schemas.microsoft.com/office/drawing/2014/main" val="521347008"/>
                    </a:ext>
                  </a:extLst>
                </a:gridCol>
                <a:gridCol w="1814051">
                  <a:extLst>
                    <a:ext uri="{9D8B030D-6E8A-4147-A177-3AD203B41FA5}">
                      <a16:colId xmlns:a16="http://schemas.microsoft.com/office/drawing/2014/main" val="4174950170"/>
                    </a:ext>
                  </a:extLst>
                </a:gridCol>
                <a:gridCol w="1432209">
                  <a:extLst>
                    <a:ext uri="{9D8B030D-6E8A-4147-A177-3AD203B41FA5}">
                      <a16:colId xmlns:a16="http://schemas.microsoft.com/office/drawing/2014/main" val="2127792432"/>
                    </a:ext>
                  </a:extLst>
                </a:gridCol>
                <a:gridCol w="1798824">
                  <a:extLst>
                    <a:ext uri="{9D8B030D-6E8A-4147-A177-3AD203B41FA5}">
                      <a16:colId xmlns:a16="http://schemas.microsoft.com/office/drawing/2014/main" val="4250167792"/>
                    </a:ext>
                  </a:extLst>
                </a:gridCol>
              </a:tblGrid>
              <a:tr h="596124">
                <a:tc>
                  <a:txBody>
                    <a:bodyPr/>
                    <a:lstStyle/>
                    <a:p>
                      <a:pPr algn="ctr"/>
                      <a:r>
                        <a:rPr lang="en-GB" sz="1600" dirty="0" smtClean="0"/>
                        <a:t>Relationships</a:t>
                      </a:r>
                      <a:r>
                        <a:rPr lang="en-GB" sz="1600" baseline="0" dirty="0" smtClean="0"/>
                        <a:t> and families</a:t>
                      </a:r>
                      <a:endParaRPr lang="en-GB" sz="1600" dirty="0"/>
                    </a:p>
                  </a:txBody>
                  <a:tcPr/>
                </a:tc>
                <a:tc>
                  <a:txBody>
                    <a:bodyPr/>
                    <a:lstStyle/>
                    <a:p>
                      <a:pPr algn="ctr"/>
                      <a:r>
                        <a:rPr lang="en-GB" dirty="0" smtClean="0"/>
                        <a:t>Catholic Beliefs and teachings</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dirty="0" smtClean="0"/>
                        <a:t>Catholic Practices</a:t>
                      </a:r>
                    </a:p>
                  </a:txBody>
                  <a:tcPr/>
                </a:tc>
                <a:tc>
                  <a:txBody>
                    <a:bodyPr/>
                    <a:lstStyle/>
                    <a:p>
                      <a:pPr algn="ctr"/>
                      <a:endParaRPr lang="en-US" dirty="0" smtClean="0"/>
                    </a:p>
                  </a:txBody>
                  <a:tcPr/>
                </a:tc>
                <a:tc>
                  <a:txBody>
                    <a:bodyPr/>
                    <a:lstStyle/>
                    <a:p>
                      <a:pPr algn="ctr"/>
                      <a:endParaRPr lang="en-US" dirty="0" smtClean="0"/>
                    </a:p>
                  </a:txBody>
                  <a:tcPr/>
                </a:tc>
                <a:extLst>
                  <a:ext uri="{0D108BD9-81ED-4DB2-BD59-A6C34878D82A}">
                    <a16:rowId xmlns:a16="http://schemas.microsoft.com/office/drawing/2014/main" val="2193518298"/>
                  </a:ext>
                </a:extLst>
              </a:tr>
            </a:tbl>
          </a:graphicData>
        </a:graphic>
      </p:graphicFrame>
      <p:sp>
        <p:nvSpPr>
          <p:cNvPr id="21" name="TextBox 20"/>
          <p:cNvSpPr txBox="1"/>
          <p:nvPr/>
        </p:nvSpPr>
        <p:spPr>
          <a:xfrm>
            <a:off x="3074511" y="3385991"/>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Mock Exams</a:t>
            </a:r>
            <a:endParaRPr lang="en-GB" sz="1050" dirty="0"/>
          </a:p>
        </p:txBody>
      </p:sp>
      <p:sp>
        <p:nvSpPr>
          <p:cNvPr id="23" name="TextBox 22"/>
          <p:cNvSpPr txBox="1"/>
          <p:nvPr/>
        </p:nvSpPr>
        <p:spPr>
          <a:xfrm>
            <a:off x="3739669" y="921272"/>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4" name="TextBox 23"/>
          <p:cNvSpPr txBox="1"/>
          <p:nvPr/>
        </p:nvSpPr>
        <p:spPr>
          <a:xfrm>
            <a:off x="2149634" y="3372248"/>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5" name="TextBox 24"/>
          <p:cNvSpPr txBox="1"/>
          <p:nvPr/>
        </p:nvSpPr>
        <p:spPr>
          <a:xfrm>
            <a:off x="4746625" y="921272"/>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26" name="TextBox 25"/>
          <p:cNvSpPr txBox="1"/>
          <p:nvPr/>
        </p:nvSpPr>
        <p:spPr>
          <a:xfrm>
            <a:off x="5380805" y="92127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7" name="TextBox 26"/>
          <p:cNvSpPr txBox="1"/>
          <p:nvPr/>
        </p:nvSpPr>
        <p:spPr>
          <a:xfrm>
            <a:off x="6980729" y="3437380"/>
            <a:ext cx="2123658" cy="461665"/>
          </a:xfrm>
          <a:prstGeom prst="rect">
            <a:avLst/>
          </a:prstGeom>
          <a:solidFill>
            <a:srgbClr val="00B0F0"/>
          </a:solidFill>
          <a:ln>
            <a:solidFill>
              <a:schemeClr val="tx1"/>
            </a:solidFill>
          </a:ln>
        </p:spPr>
        <p:txBody>
          <a:bodyPr vert="horz" wrap="square" rtlCol="0">
            <a:spAutoFit/>
          </a:bodyPr>
          <a:lstStyle/>
          <a:p>
            <a:pPr algn="ctr"/>
            <a:r>
              <a:rPr lang="en-US" sz="2400" dirty="0" smtClean="0"/>
              <a:t>GCSE Exams</a:t>
            </a:r>
            <a:endParaRPr lang="en-GB" sz="1050" dirty="0"/>
          </a:p>
        </p:txBody>
      </p:sp>
      <p:sp>
        <p:nvSpPr>
          <p:cNvPr id="28" name="TextBox 27"/>
          <p:cNvSpPr txBox="1"/>
          <p:nvPr/>
        </p:nvSpPr>
        <p:spPr>
          <a:xfrm>
            <a:off x="5962817" y="3372248"/>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9" name="TextBox 28"/>
          <p:cNvSpPr txBox="1"/>
          <p:nvPr/>
        </p:nvSpPr>
        <p:spPr>
          <a:xfrm>
            <a:off x="7323473" y="941933"/>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0" name="TextBox 29"/>
          <p:cNvSpPr txBox="1"/>
          <p:nvPr/>
        </p:nvSpPr>
        <p:spPr>
          <a:xfrm>
            <a:off x="8204572" y="941933"/>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32" name="TextBox 31"/>
          <p:cNvSpPr txBox="1"/>
          <p:nvPr/>
        </p:nvSpPr>
        <p:spPr>
          <a:xfrm>
            <a:off x="9104387" y="950017"/>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5" name="TextBox 34"/>
          <p:cNvSpPr txBox="1"/>
          <p:nvPr/>
        </p:nvSpPr>
        <p:spPr>
          <a:xfrm>
            <a:off x="6825417" y="941932"/>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Key word MIG</a:t>
            </a:r>
            <a:endParaRPr lang="en-GB" sz="1050" dirty="0"/>
          </a:p>
        </p:txBody>
      </p:sp>
      <p:sp>
        <p:nvSpPr>
          <p:cNvPr id="19" name="TextBox 18"/>
          <p:cNvSpPr txBox="1"/>
          <p:nvPr/>
        </p:nvSpPr>
        <p:spPr>
          <a:xfrm>
            <a:off x="1727664" y="89037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0" name="TextBox 19"/>
          <p:cNvSpPr txBox="1"/>
          <p:nvPr/>
        </p:nvSpPr>
        <p:spPr>
          <a:xfrm>
            <a:off x="2560542" y="89037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22" name="TextBox 21"/>
          <p:cNvSpPr txBox="1"/>
          <p:nvPr/>
        </p:nvSpPr>
        <p:spPr>
          <a:xfrm>
            <a:off x="4241773" y="921272"/>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
        <p:nvSpPr>
          <p:cNvPr id="36" name="TextBox 35"/>
          <p:cNvSpPr txBox="1"/>
          <p:nvPr/>
        </p:nvSpPr>
        <p:spPr>
          <a:xfrm>
            <a:off x="6167603" y="921271"/>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Skills MIG</a:t>
            </a:r>
            <a:endParaRPr lang="en-GB" sz="1050" dirty="0"/>
          </a:p>
        </p:txBody>
      </p:sp>
    </p:spTree>
    <p:extLst>
      <p:ext uri="{BB962C8B-B14F-4D97-AF65-F5344CB8AC3E}">
        <p14:creationId xmlns:p14="http://schemas.microsoft.com/office/powerpoint/2010/main" val="10675195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12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739011845"/>
              </p:ext>
            </p:extLst>
          </p:nvPr>
        </p:nvGraphicFramePr>
        <p:xfrm>
          <a:off x="645087" y="2296613"/>
          <a:ext cx="8994120" cy="1005840"/>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2998040">
                  <a:extLst>
                    <a:ext uri="{9D8B030D-6E8A-4147-A177-3AD203B41FA5}">
                      <a16:colId xmlns:a16="http://schemas.microsoft.com/office/drawing/2014/main" val="3122818973"/>
                    </a:ext>
                  </a:extLst>
                </a:gridCol>
              </a:tblGrid>
              <a:tr h="0">
                <a:tc>
                  <a:txBody>
                    <a:bodyPr/>
                    <a:lstStyle/>
                    <a:p>
                      <a:pPr algn="ctr"/>
                      <a:r>
                        <a:rPr lang="en-US" dirty="0" smtClean="0"/>
                        <a:t>Autumn</a:t>
                      </a:r>
                      <a:r>
                        <a:rPr lang="en-US" baseline="0" dirty="0" smtClean="0"/>
                        <a:t> </a:t>
                      </a:r>
                      <a:endParaRPr lang="en-US"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a:t>
                      </a:r>
                      <a:endParaRPr lang="en-GB" dirty="0" smtClean="0"/>
                    </a:p>
                  </a:txBody>
                  <a:tcPr>
                    <a:solidFill>
                      <a:schemeClr val="bg2"/>
                    </a:solidFill>
                  </a:tcPr>
                </a:tc>
                <a:extLst>
                  <a:ext uri="{0D108BD9-81ED-4DB2-BD59-A6C34878D82A}">
                    <a16:rowId xmlns:a16="http://schemas.microsoft.com/office/drawing/2014/main" val="2268274286"/>
                  </a:ext>
                </a:extLst>
              </a:tr>
              <a:tr h="0">
                <a:tc>
                  <a:txBody>
                    <a:bodyPr/>
                    <a:lstStyle/>
                    <a:p>
                      <a:pPr algn="ctr"/>
                      <a:r>
                        <a:rPr lang="en-US" dirty="0" smtClean="0"/>
                        <a:t>Theme 2 Christianity</a:t>
                      </a:r>
                    </a:p>
                    <a:p>
                      <a:pPr algn="ctr"/>
                      <a:r>
                        <a:rPr lang="en-US" dirty="0" smtClean="0"/>
                        <a:t>Theme</a:t>
                      </a:r>
                      <a:r>
                        <a:rPr lang="en-US" baseline="0" dirty="0" smtClean="0"/>
                        <a:t> 4 Christianity</a:t>
                      </a:r>
                      <a:endParaRPr lang="en-US" dirty="0" smtClean="0"/>
                    </a:p>
                  </a:txBody>
                  <a:tcP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1</a:t>
                      </a:r>
                      <a:r>
                        <a:rPr lang="en-GB" baseline="0" dirty="0" smtClean="0"/>
                        <a:t> Ethics</a:t>
                      </a:r>
                    </a:p>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3 Philosophy</a:t>
                      </a:r>
                    </a:p>
                  </a:txBody>
                  <a:tcP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4 Ethics </a:t>
                      </a:r>
                    </a:p>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4 Philosophy</a:t>
                      </a:r>
                    </a:p>
                  </a:txBody>
                  <a:tcPr>
                    <a:solidFill>
                      <a:schemeClr val="bg1"/>
                    </a:solidFill>
                  </a:tcPr>
                </a:tc>
                <a:extLst>
                  <a:ext uri="{0D108BD9-81ED-4DB2-BD59-A6C34878D82A}">
                    <a16:rowId xmlns:a16="http://schemas.microsoft.com/office/drawing/2014/main" val="3193451416"/>
                  </a:ext>
                </a:extLst>
              </a:tr>
            </a:tbl>
          </a:graphicData>
        </a:graphic>
      </p:graphicFrame>
      <p:sp>
        <p:nvSpPr>
          <p:cNvPr id="31" name="TextBox 30"/>
          <p:cNvSpPr txBox="1"/>
          <p:nvPr/>
        </p:nvSpPr>
        <p:spPr>
          <a:xfrm>
            <a:off x="824351" y="89037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test</a:t>
            </a:r>
            <a:endParaRPr lang="en-GB" sz="1050" dirty="0"/>
          </a:p>
        </p:txBody>
      </p:sp>
      <p:sp>
        <p:nvSpPr>
          <p:cNvPr id="33" name="TextBox 32"/>
          <p:cNvSpPr txBox="1"/>
          <p:nvPr/>
        </p:nvSpPr>
        <p:spPr>
          <a:xfrm>
            <a:off x="1610632" y="92127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Exam question</a:t>
            </a:r>
            <a:endParaRPr lang="en-GB" sz="1050" dirty="0"/>
          </a:p>
        </p:txBody>
      </p:sp>
      <p:sp>
        <p:nvSpPr>
          <p:cNvPr id="34" name="TextBox 33"/>
          <p:cNvSpPr txBox="1"/>
          <p:nvPr/>
        </p:nvSpPr>
        <p:spPr>
          <a:xfrm>
            <a:off x="3089786" y="921271"/>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a:t>Knowledge test</a:t>
            </a:r>
            <a:endParaRPr lang="en-GB" sz="1050" dirty="0"/>
          </a:p>
        </p:txBody>
      </p:sp>
      <p:sp>
        <p:nvSpPr>
          <p:cNvPr id="21" name="TextBox 20"/>
          <p:cNvSpPr txBox="1"/>
          <p:nvPr/>
        </p:nvSpPr>
        <p:spPr>
          <a:xfrm>
            <a:off x="3074511" y="3385991"/>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3" name="TextBox 22"/>
          <p:cNvSpPr txBox="1"/>
          <p:nvPr/>
        </p:nvSpPr>
        <p:spPr>
          <a:xfrm>
            <a:off x="2100382" y="91648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Exam question</a:t>
            </a:r>
            <a:endParaRPr lang="en-GB" sz="1050" dirty="0"/>
          </a:p>
        </p:txBody>
      </p:sp>
      <p:sp>
        <p:nvSpPr>
          <p:cNvPr id="24" name="TextBox 23"/>
          <p:cNvSpPr txBox="1"/>
          <p:nvPr/>
        </p:nvSpPr>
        <p:spPr>
          <a:xfrm>
            <a:off x="4746624" y="3374043"/>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Mock exams</a:t>
            </a:r>
            <a:endParaRPr lang="en-GB" sz="1050" dirty="0"/>
          </a:p>
        </p:txBody>
      </p:sp>
      <p:sp>
        <p:nvSpPr>
          <p:cNvPr id="25" name="TextBox 24"/>
          <p:cNvSpPr txBox="1"/>
          <p:nvPr/>
        </p:nvSpPr>
        <p:spPr>
          <a:xfrm>
            <a:off x="4272683" y="938067"/>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a:t>Knowledge test</a:t>
            </a:r>
            <a:endParaRPr lang="en-GB" sz="1050" dirty="0"/>
          </a:p>
        </p:txBody>
      </p:sp>
      <p:sp>
        <p:nvSpPr>
          <p:cNvPr id="26" name="TextBox 25"/>
          <p:cNvSpPr txBox="1"/>
          <p:nvPr/>
        </p:nvSpPr>
        <p:spPr>
          <a:xfrm>
            <a:off x="3782933" y="938068"/>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AO2 </a:t>
            </a:r>
            <a:r>
              <a:rPr lang="en-US" sz="1050" dirty="0"/>
              <a:t>Exam question</a:t>
            </a:r>
            <a:endParaRPr lang="en-GB" sz="1050" dirty="0"/>
          </a:p>
        </p:txBody>
      </p:sp>
      <p:sp>
        <p:nvSpPr>
          <p:cNvPr id="27" name="TextBox 26"/>
          <p:cNvSpPr txBox="1"/>
          <p:nvPr/>
        </p:nvSpPr>
        <p:spPr>
          <a:xfrm>
            <a:off x="9200361" y="3362095"/>
            <a:ext cx="346249" cy="1310852"/>
          </a:xfrm>
          <a:prstGeom prst="rect">
            <a:avLst/>
          </a:prstGeom>
          <a:solidFill>
            <a:srgbClr val="00B0F0"/>
          </a:solidFill>
          <a:ln>
            <a:solidFill>
              <a:schemeClr val="tx1"/>
            </a:solidFill>
          </a:ln>
        </p:spPr>
        <p:txBody>
          <a:bodyPr vert="vert270" wrap="square" rtlCol="0">
            <a:spAutoFit/>
          </a:bodyPr>
          <a:lstStyle/>
          <a:p>
            <a:pPr algn="ctr"/>
            <a:r>
              <a:rPr lang="en-US" sz="1050" dirty="0" smtClean="0"/>
              <a:t>End of year Exam</a:t>
            </a:r>
            <a:endParaRPr lang="en-GB" sz="1050" dirty="0"/>
          </a:p>
        </p:txBody>
      </p:sp>
      <p:sp>
        <p:nvSpPr>
          <p:cNvPr id="29" name="TextBox 28"/>
          <p:cNvSpPr txBox="1"/>
          <p:nvPr/>
        </p:nvSpPr>
        <p:spPr>
          <a:xfrm>
            <a:off x="2590133" y="90380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a:t>AO2 Exam question</a:t>
            </a:r>
            <a:endParaRPr lang="en-GB" sz="1050" dirty="0"/>
          </a:p>
        </p:txBody>
      </p:sp>
      <p:sp>
        <p:nvSpPr>
          <p:cNvPr id="32" name="TextBox 31"/>
          <p:cNvSpPr txBox="1"/>
          <p:nvPr/>
        </p:nvSpPr>
        <p:spPr>
          <a:xfrm>
            <a:off x="7404790" y="938066"/>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a:t>AO2 Exam question</a:t>
            </a:r>
            <a:endParaRPr lang="en-GB" sz="1050" dirty="0"/>
          </a:p>
        </p:txBody>
      </p:sp>
      <p:sp>
        <p:nvSpPr>
          <p:cNvPr id="35" name="TextBox 34"/>
          <p:cNvSpPr txBox="1"/>
          <p:nvPr/>
        </p:nvSpPr>
        <p:spPr>
          <a:xfrm>
            <a:off x="6825417" y="941932"/>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a:t>Knowledge test</a:t>
            </a:r>
            <a:endParaRPr lang="en-GB" sz="1050" dirty="0"/>
          </a:p>
        </p:txBody>
      </p:sp>
      <p:sp>
        <p:nvSpPr>
          <p:cNvPr id="18" name="TextBox 17"/>
          <p:cNvSpPr txBox="1"/>
          <p:nvPr/>
        </p:nvSpPr>
        <p:spPr>
          <a:xfrm>
            <a:off x="1263922" y="3362094"/>
            <a:ext cx="346249" cy="1297109"/>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19" name="TextBox 18"/>
          <p:cNvSpPr txBox="1"/>
          <p:nvPr/>
        </p:nvSpPr>
        <p:spPr>
          <a:xfrm>
            <a:off x="5410044" y="938067"/>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a:t>
            </a:r>
            <a:r>
              <a:rPr lang="en-US" sz="1050" dirty="0"/>
              <a:t>Exam question</a:t>
            </a:r>
            <a:endParaRPr lang="en-GB" sz="1050" dirty="0"/>
          </a:p>
        </p:txBody>
      </p:sp>
      <p:sp>
        <p:nvSpPr>
          <p:cNvPr id="20" name="TextBox 19"/>
          <p:cNvSpPr txBox="1"/>
          <p:nvPr/>
        </p:nvSpPr>
        <p:spPr>
          <a:xfrm>
            <a:off x="5899795" y="925386"/>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a:t>AO2 Exam question</a:t>
            </a:r>
            <a:endParaRPr lang="en-GB" sz="1050" dirty="0"/>
          </a:p>
        </p:txBody>
      </p:sp>
      <p:sp>
        <p:nvSpPr>
          <p:cNvPr id="22" name="TextBox 21"/>
          <p:cNvSpPr txBox="1"/>
          <p:nvPr/>
        </p:nvSpPr>
        <p:spPr>
          <a:xfrm>
            <a:off x="7939969" y="92538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a:t>
            </a:r>
            <a:r>
              <a:rPr lang="en-US" sz="1050" dirty="0"/>
              <a:t>Exam </a:t>
            </a:r>
            <a:r>
              <a:rPr lang="en-US" sz="1050" dirty="0" smtClean="0"/>
              <a:t>question</a:t>
            </a:r>
            <a:endParaRPr lang="en-GB" sz="1050" dirty="0"/>
          </a:p>
        </p:txBody>
      </p:sp>
      <p:sp>
        <p:nvSpPr>
          <p:cNvPr id="36" name="TextBox 35"/>
          <p:cNvSpPr txBox="1"/>
          <p:nvPr/>
        </p:nvSpPr>
        <p:spPr>
          <a:xfrm>
            <a:off x="8443835" y="92538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AO2 </a:t>
            </a:r>
            <a:r>
              <a:rPr lang="en-US" sz="1050" dirty="0"/>
              <a:t>Exam </a:t>
            </a:r>
            <a:r>
              <a:rPr lang="en-US" sz="1050" dirty="0" smtClean="0"/>
              <a:t>question</a:t>
            </a:r>
            <a:endParaRPr lang="en-GB" sz="1050" dirty="0"/>
          </a:p>
        </p:txBody>
      </p:sp>
    </p:spTree>
    <p:extLst>
      <p:ext uri="{BB962C8B-B14F-4D97-AF65-F5344CB8AC3E}">
        <p14:creationId xmlns:p14="http://schemas.microsoft.com/office/powerpoint/2010/main" val="234531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13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nvPr>
        </p:nvGraphicFramePr>
        <p:xfrm>
          <a:off x="645087" y="2296613"/>
          <a:ext cx="8994120" cy="1005840"/>
        </p:xfrm>
        <a:graphic>
          <a:graphicData uri="http://schemas.openxmlformats.org/drawingml/2006/table">
            <a:tbl>
              <a:tblPr firstRow="1" bandRow="1">
                <a:tableStyleId>{5940675A-B579-460E-94D1-54222C63F5DA}</a:tableStyleId>
              </a:tblPr>
              <a:tblGrid>
                <a:gridCol w="2998040">
                  <a:extLst>
                    <a:ext uri="{9D8B030D-6E8A-4147-A177-3AD203B41FA5}">
                      <a16:colId xmlns:a16="http://schemas.microsoft.com/office/drawing/2014/main" val="2580080799"/>
                    </a:ext>
                  </a:extLst>
                </a:gridCol>
                <a:gridCol w="2998040">
                  <a:extLst>
                    <a:ext uri="{9D8B030D-6E8A-4147-A177-3AD203B41FA5}">
                      <a16:colId xmlns:a16="http://schemas.microsoft.com/office/drawing/2014/main" val="3072346180"/>
                    </a:ext>
                  </a:extLst>
                </a:gridCol>
                <a:gridCol w="2998040">
                  <a:extLst>
                    <a:ext uri="{9D8B030D-6E8A-4147-A177-3AD203B41FA5}">
                      <a16:colId xmlns:a16="http://schemas.microsoft.com/office/drawing/2014/main" val="3122818973"/>
                    </a:ext>
                  </a:extLst>
                </a:gridCol>
              </a:tblGrid>
              <a:tr h="0">
                <a:tc>
                  <a:txBody>
                    <a:bodyPr/>
                    <a:lstStyle/>
                    <a:p>
                      <a:pPr algn="ctr"/>
                      <a:r>
                        <a:rPr lang="en-US" dirty="0" smtClean="0"/>
                        <a:t>Autumn</a:t>
                      </a:r>
                      <a:r>
                        <a:rPr lang="en-US" baseline="0" dirty="0" smtClean="0"/>
                        <a:t> </a:t>
                      </a:r>
                      <a:endParaRPr lang="en-US"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Spring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Summer </a:t>
                      </a:r>
                      <a:endParaRPr lang="en-GB" dirty="0" smtClean="0"/>
                    </a:p>
                  </a:txBody>
                  <a:tcPr>
                    <a:solidFill>
                      <a:schemeClr val="bg2"/>
                    </a:solidFill>
                  </a:tcPr>
                </a:tc>
                <a:extLst>
                  <a:ext uri="{0D108BD9-81ED-4DB2-BD59-A6C34878D82A}">
                    <a16:rowId xmlns:a16="http://schemas.microsoft.com/office/drawing/2014/main" val="2268274286"/>
                  </a:ext>
                </a:extLst>
              </a:tr>
              <a:tr h="0">
                <a:tc>
                  <a:txBody>
                    <a:bodyPr/>
                    <a:lstStyle/>
                    <a:p>
                      <a:pPr algn="ctr"/>
                      <a:r>
                        <a:rPr lang="en-US" dirty="0" smtClean="0"/>
                        <a:t>Theme 2 Christianity</a:t>
                      </a:r>
                    </a:p>
                    <a:p>
                      <a:pPr algn="ctr"/>
                      <a:r>
                        <a:rPr lang="en-US" dirty="0" smtClean="0"/>
                        <a:t>Theme</a:t>
                      </a:r>
                      <a:r>
                        <a:rPr lang="en-US" baseline="0" dirty="0" smtClean="0"/>
                        <a:t> 4 Christianity</a:t>
                      </a:r>
                      <a:endParaRPr lang="en-US" dirty="0" smtClean="0"/>
                    </a:p>
                  </a:txBody>
                  <a:tcP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1</a:t>
                      </a:r>
                      <a:r>
                        <a:rPr lang="en-GB" baseline="0" dirty="0" smtClean="0"/>
                        <a:t> Ethics</a:t>
                      </a:r>
                    </a:p>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3 Philosophy</a:t>
                      </a:r>
                    </a:p>
                  </a:txBody>
                  <a:tcP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4 Ethics </a:t>
                      </a:r>
                    </a:p>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Theme 4 Philosophy</a:t>
                      </a:r>
                    </a:p>
                  </a:txBody>
                  <a:tcPr>
                    <a:solidFill>
                      <a:schemeClr val="bg1"/>
                    </a:solidFill>
                  </a:tcPr>
                </a:tc>
                <a:extLst>
                  <a:ext uri="{0D108BD9-81ED-4DB2-BD59-A6C34878D82A}">
                    <a16:rowId xmlns:a16="http://schemas.microsoft.com/office/drawing/2014/main" val="3193451416"/>
                  </a:ext>
                </a:extLst>
              </a:tr>
            </a:tbl>
          </a:graphicData>
        </a:graphic>
      </p:graphicFrame>
      <p:sp>
        <p:nvSpPr>
          <p:cNvPr id="31" name="TextBox 30"/>
          <p:cNvSpPr txBox="1"/>
          <p:nvPr/>
        </p:nvSpPr>
        <p:spPr>
          <a:xfrm>
            <a:off x="824351" y="890376"/>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smtClean="0"/>
              <a:t>Knowledge test</a:t>
            </a:r>
            <a:endParaRPr lang="en-GB" sz="1050" dirty="0"/>
          </a:p>
        </p:txBody>
      </p:sp>
      <p:sp>
        <p:nvSpPr>
          <p:cNvPr id="33" name="TextBox 32"/>
          <p:cNvSpPr txBox="1"/>
          <p:nvPr/>
        </p:nvSpPr>
        <p:spPr>
          <a:xfrm>
            <a:off x="1610632" y="921270"/>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Exam question</a:t>
            </a:r>
            <a:endParaRPr lang="en-GB" sz="1050" dirty="0"/>
          </a:p>
        </p:txBody>
      </p:sp>
      <p:sp>
        <p:nvSpPr>
          <p:cNvPr id="34" name="TextBox 33"/>
          <p:cNvSpPr txBox="1"/>
          <p:nvPr/>
        </p:nvSpPr>
        <p:spPr>
          <a:xfrm>
            <a:off x="3089786" y="921271"/>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a:t>Knowledge test</a:t>
            </a:r>
            <a:endParaRPr lang="en-GB" sz="1050" dirty="0"/>
          </a:p>
        </p:txBody>
      </p:sp>
      <p:sp>
        <p:nvSpPr>
          <p:cNvPr id="21" name="TextBox 20"/>
          <p:cNvSpPr txBox="1"/>
          <p:nvPr/>
        </p:nvSpPr>
        <p:spPr>
          <a:xfrm>
            <a:off x="3074511" y="3385991"/>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23" name="TextBox 22"/>
          <p:cNvSpPr txBox="1"/>
          <p:nvPr/>
        </p:nvSpPr>
        <p:spPr>
          <a:xfrm>
            <a:off x="2100382" y="916485"/>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Exam question</a:t>
            </a:r>
            <a:endParaRPr lang="en-GB" sz="1050" dirty="0"/>
          </a:p>
        </p:txBody>
      </p:sp>
      <p:sp>
        <p:nvSpPr>
          <p:cNvPr id="24" name="TextBox 23"/>
          <p:cNvSpPr txBox="1"/>
          <p:nvPr/>
        </p:nvSpPr>
        <p:spPr>
          <a:xfrm>
            <a:off x="4746624" y="3374043"/>
            <a:ext cx="346249" cy="1286955"/>
          </a:xfrm>
          <a:prstGeom prst="rect">
            <a:avLst/>
          </a:prstGeom>
          <a:solidFill>
            <a:srgbClr val="00B0F0"/>
          </a:solidFill>
          <a:ln>
            <a:solidFill>
              <a:schemeClr val="tx1"/>
            </a:solidFill>
          </a:ln>
        </p:spPr>
        <p:txBody>
          <a:bodyPr vert="vert270" wrap="square" rtlCol="0">
            <a:spAutoFit/>
          </a:bodyPr>
          <a:lstStyle/>
          <a:p>
            <a:pPr algn="ctr"/>
            <a:r>
              <a:rPr lang="en-US" sz="1050" dirty="0" smtClean="0"/>
              <a:t>Mock exams</a:t>
            </a:r>
            <a:endParaRPr lang="en-GB" sz="1050" dirty="0"/>
          </a:p>
        </p:txBody>
      </p:sp>
      <p:sp>
        <p:nvSpPr>
          <p:cNvPr id="25" name="TextBox 24"/>
          <p:cNvSpPr txBox="1"/>
          <p:nvPr/>
        </p:nvSpPr>
        <p:spPr>
          <a:xfrm>
            <a:off x="4272683" y="938067"/>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a:t>Knowledge test</a:t>
            </a:r>
            <a:endParaRPr lang="en-GB" sz="1050" dirty="0"/>
          </a:p>
        </p:txBody>
      </p:sp>
      <p:sp>
        <p:nvSpPr>
          <p:cNvPr id="26" name="TextBox 25"/>
          <p:cNvSpPr txBox="1"/>
          <p:nvPr/>
        </p:nvSpPr>
        <p:spPr>
          <a:xfrm>
            <a:off x="3782933" y="938068"/>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AO2 </a:t>
            </a:r>
            <a:r>
              <a:rPr lang="en-US" sz="1050" dirty="0"/>
              <a:t>Exam question</a:t>
            </a:r>
            <a:endParaRPr lang="en-GB" sz="1050" dirty="0"/>
          </a:p>
        </p:txBody>
      </p:sp>
      <p:sp>
        <p:nvSpPr>
          <p:cNvPr id="27" name="TextBox 26"/>
          <p:cNvSpPr txBox="1"/>
          <p:nvPr/>
        </p:nvSpPr>
        <p:spPr>
          <a:xfrm>
            <a:off x="9200361" y="3362095"/>
            <a:ext cx="346249" cy="1310852"/>
          </a:xfrm>
          <a:prstGeom prst="rect">
            <a:avLst/>
          </a:prstGeom>
          <a:solidFill>
            <a:srgbClr val="00B0F0"/>
          </a:solidFill>
          <a:ln>
            <a:solidFill>
              <a:schemeClr val="tx1"/>
            </a:solidFill>
          </a:ln>
        </p:spPr>
        <p:txBody>
          <a:bodyPr vert="vert270" wrap="square" rtlCol="0">
            <a:spAutoFit/>
          </a:bodyPr>
          <a:lstStyle/>
          <a:p>
            <a:pPr algn="ctr"/>
            <a:r>
              <a:rPr lang="en-US" sz="1050" dirty="0" smtClean="0"/>
              <a:t>End of year Exam</a:t>
            </a:r>
            <a:endParaRPr lang="en-GB" sz="1050" dirty="0"/>
          </a:p>
        </p:txBody>
      </p:sp>
      <p:sp>
        <p:nvSpPr>
          <p:cNvPr id="29" name="TextBox 28"/>
          <p:cNvSpPr txBox="1"/>
          <p:nvPr/>
        </p:nvSpPr>
        <p:spPr>
          <a:xfrm>
            <a:off x="2590133" y="903804"/>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a:t>AO2 Exam question</a:t>
            </a:r>
            <a:endParaRPr lang="en-GB" sz="1050" dirty="0"/>
          </a:p>
        </p:txBody>
      </p:sp>
      <p:sp>
        <p:nvSpPr>
          <p:cNvPr id="32" name="TextBox 31"/>
          <p:cNvSpPr txBox="1"/>
          <p:nvPr/>
        </p:nvSpPr>
        <p:spPr>
          <a:xfrm>
            <a:off x="7280781" y="938066"/>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a:t>AO2 Exam question</a:t>
            </a:r>
            <a:endParaRPr lang="en-GB" sz="1050" dirty="0"/>
          </a:p>
        </p:txBody>
      </p:sp>
      <p:sp>
        <p:nvSpPr>
          <p:cNvPr id="35" name="TextBox 34"/>
          <p:cNvSpPr txBox="1"/>
          <p:nvPr/>
        </p:nvSpPr>
        <p:spPr>
          <a:xfrm>
            <a:off x="6825417" y="941932"/>
            <a:ext cx="346249" cy="1286955"/>
          </a:xfrm>
          <a:prstGeom prst="rect">
            <a:avLst/>
          </a:prstGeom>
          <a:solidFill>
            <a:srgbClr val="FFC000"/>
          </a:solidFill>
          <a:ln>
            <a:solidFill>
              <a:schemeClr val="tx1"/>
            </a:solidFill>
          </a:ln>
        </p:spPr>
        <p:txBody>
          <a:bodyPr vert="vert270" wrap="square" rtlCol="0">
            <a:spAutoFit/>
          </a:bodyPr>
          <a:lstStyle/>
          <a:p>
            <a:pPr algn="ctr"/>
            <a:r>
              <a:rPr lang="en-US" sz="1050" dirty="0"/>
              <a:t>Knowledge test</a:t>
            </a:r>
            <a:endParaRPr lang="en-GB" sz="1050" dirty="0"/>
          </a:p>
        </p:txBody>
      </p:sp>
      <p:sp>
        <p:nvSpPr>
          <p:cNvPr id="18" name="TextBox 17"/>
          <p:cNvSpPr txBox="1"/>
          <p:nvPr/>
        </p:nvSpPr>
        <p:spPr>
          <a:xfrm>
            <a:off x="1263922" y="3362094"/>
            <a:ext cx="346249" cy="1297109"/>
          </a:xfrm>
          <a:prstGeom prst="rect">
            <a:avLst/>
          </a:prstGeom>
          <a:solidFill>
            <a:srgbClr val="00B0F0"/>
          </a:solidFill>
          <a:ln>
            <a:solidFill>
              <a:schemeClr val="tx1"/>
            </a:solidFill>
          </a:ln>
        </p:spPr>
        <p:txBody>
          <a:bodyPr vert="vert270" wrap="square" rtlCol="0">
            <a:spAutoFit/>
          </a:bodyPr>
          <a:lstStyle/>
          <a:p>
            <a:pPr algn="ctr"/>
            <a:r>
              <a:rPr lang="en-US" sz="1050" dirty="0" smtClean="0"/>
              <a:t>Exam practice</a:t>
            </a:r>
            <a:endParaRPr lang="en-GB" sz="1050" dirty="0"/>
          </a:p>
        </p:txBody>
      </p:sp>
      <p:sp>
        <p:nvSpPr>
          <p:cNvPr id="19" name="TextBox 18"/>
          <p:cNvSpPr txBox="1"/>
          <p:nvPr/>
        </p:nvSpPr>
        <p:spPr>
          <a:xfrm>
            <a:off x="5410044" y="938067"/>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AO1 </a:t>
            </a:r>
            <a:r>
              <a:rPr lang="en-US" sz="1050" dirty="0"/>
              <a:t>Exam question</a:t>
            </a:r>
            <a:endParaRPr lang="en-GB" sz="1050" dirty="0"/>
          </a:p>
        </p:txBody>
      </p:sp>
      <p:sp>
        <p:nvSpPr>
          <p:cNvPr id="20" name="TextBox 19"/>
          <p:cNvSpPr txBox="1"/>
          <p:nvPr/>
        </p:nvSpPr>
        <p:spPr>
          <a:xfrm>
            <a:off x="5899795" y="925386"/>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a:t>AO2 Exam question</a:t>
            </a:r>
            <a:endParaRPr lang="en-GB" sz="1050" dirty="0"/>
          </a:p>
        </p:txBody>
      </p:sp>
      <p:sp>
        <p:nvSpPr>
          <p:cNvPr id="36" name="TextBox 35"/>
          <p:cNvSpPr txBox="1"/>
          <p:nvPr/>
        </p:nvSpPr>
        <p:spPr>
          <a:xfrm>
            <a:off x="7736145" y="938066"/>
            <a:ext cx="346249" cy="1286955"/>
          </a:xfrm>
          <a:prstGeom prst="rect">
            <a:avLst/>
          </a:prstGeom>
          <a:solidFill>
            <a:srgbClr val="92D050"/>
          </a:solidFill>
          <a:ln>
            <a:solidFill>
              <a:schemeClr val="tx1"/>
            </a:solidFill>
          </a:ln>
        </p:spPr>
        <p:txBody>
          <a:bodyPr vert="vert270" wrap="square" rtlCol="0">
            <a:spAutoFit/>
          </a:bodyPr>
          <a:lstStyle/>
          <a:p>
            <a:pPr algn="ctr"/>
            <a:r>
              <a:rPr lang="en-US" sz="1050" dirty="0" smtClean="0"/>
              <a:t>AO2 </a:t>
            </a:r>
            <a:r>
              <a:rPr lang="en-US" sz="1050" dirty="0"/>
              <a:t>Exam </a:t>
            </a:r>
            <a:r>
              <a:rPr lang="en-US" sz="1050" dirty="0" smtClean="0"/>
              <a:t>question</a:t>
            </a:r>
            <a:endParaRPr lang="en-GB" sz="1050" dirty="0"/>
          </a:p>
        </p:txBody>
      </p:sp>
    </p:spTree>
    <p:extLst>
      <p:ext uri="{BB962C8B-B14F-4D97-AF65-F5344CB8AC3E}">
        <p14:creationId xmlns:p14="http://schemas.microsoft.com/office/powerpoint/2010/main" val="42444569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789</TotalTime>
  <Words>874</Words>
  <Application>Microsoft Office PowerPoint</Application>
  <PresentationFormat>A4 Paper (210x297 mm)</PresentationFormat>
  <Paragraphs>212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Joanna edet</cp:lastModifiedBy>
  <cp:revision>50</cp:revision>
  <dcterms:created xsi:type="dcterms:W3CDTF">2023-06-13T09:38:34Z</dcterms:created>
  <dcterms:modified xsi:type="dcterms:W3CDTF">2026-07-15T14:13:49Z</dcterms:modified>
</cp:coreProperties>
</file>