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63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9F9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6668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12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1546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380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138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0820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970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2367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8062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720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757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38A4D-08B2-4F27-9C7B-36E42AB49C3A}" type="datetimeFigureOut">
              <a:rPr lang="en-GB" smtClean="0"/>
              <a:t>14/07/2026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953570-2320-4BAA-B1F2-E9FF6254EF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094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813030"/>
              </p:ext>
            </p:extLst>
          </p:nvPr>
        </p:nvGraphicFramePr>
        <p:xfrm>
          <a:off x="259348" y="63545"/>
          <a:ext cx="11756188" cy="636098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1515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4195011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  <a:gridCol w="3790615">
                  <a:extLst>
                    <a:ext uri="{9D8B030D-6E8A-4147-A177-3AD203B41FA5}">
                      <a16:colId xmlns:a16="http://schemas.microsoft.com/office/drawing/2014/main" val="1199927749"/>
                    </a:ext>
                  </a:extLst>
                </a:gridCol>
                <a:gridCol w="2939047">
                  <a:extLst>
                    <a:ext uri="{9D8B030D-6E8A-4147-A177-3AD203B41FA5}">
                      <a16:colId xmlns:a16="http://schemas.microsoft.com/office/drawing/2014/main" val="4019689770"/>
                    </a:ext>
                  </a:extLst>
                </a:gridCol>
              </a:tblGrid>
              <a:tr h="359246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Autumn 1 – Creation</a:t>
                      </a:r>
                      <a:r>
                        <a:rPr lang="en-GB" baseline="0" dirty="0"/>
                        <a:t> and Covenant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3326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473498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Catholics believe God created the universe.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 The Genesis creation accounts teach religious truths about God, humanity and the world.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Science and faith can work together. Prayer is a response to God's revelation.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Human beings are created in God's image.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Catholics believe humanity was created good.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Fall explains humanity's broken relationship with God.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Original Sin is different from personal sin.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Human beings need salvation.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Every person is made in the image and likeness of God (Imago Dei).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Every human life has dignity and worth.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Men and women are equal in dignity.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Catholic teaching promotes respect for all people.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the difference between a literal and symbolic reading of scripture.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Compare scientific and religious explanations of creation.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Use evidence from scripture to support ideas.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Reflect on questions about meaning and purpose. </a:t>
                      </a:r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Explain the story of the Fall.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Distinguish between original and personal sin.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Analyse different interpretations of Genesis.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Reflect on human choices and responsibility.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Evaluate whether the Decalogue is still relevant today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Explain the concept of human dignity.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Apply Catholic teaching to modern ethical issues.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Analyse how beliefs influence attitudes towards others.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Evaluate the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argument that only god has the right to decide when life begins and ends.</a:t>
                      </a:r>
                      <a:endParaRPr lang="en-GB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  <a:tr h="376087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Autumn</a:t>
                      </a:r>
                      <a:r>
                        <a:rPr lang="en-GB" baseline="0" dirty="0"/>
                        <a:t> 2 – Prophecy and Promise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195204"/>
                  </a:ext>
                </a:extLst>
              </a:tr>
              <a:tr h="144373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God worked through prophets to guide His people.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Old Testament points towards the coming of the Messiah.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Christians believe Jesus fulfils God's promises.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Incarnation means God became human in Jesus.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What different literary forms are used in the Bible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God promised to restore humanity.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prophets spoke of a future Messiah.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The cycle</a:t>
                      </a: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Prophecy.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Messages given by Old Testament Prophets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Christians believe Jesus fulfils these promises.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Hope is an important Christian virtue.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That Mary plays a unique role in salvation history.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Mary's faith and obedience make her a model disciple.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Catholics honour Mary through prayer and devotion.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Mary's example inspires Christians today.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7492336"/>
                  </a:ext>
                </a:extLst>
              </a:tr>
              <a:tr h="1443732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Identify messages from the prophets. Explain how Old Testament prophecies connect to Jesus.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Use religious vocabulary such as Messiah, prophecy and Incarnation.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Make links between scripture and Christian belief.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Explain the different literary forms found in the Bible.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Explain how Old Testament promises point towards Jesus.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Interpret prophetic texts.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Make connections across salvation history.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Evaluate how we can use our prophetic voice to speak out against injustice.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Mary's significance in Christianity.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Interpret scripture about Mary.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Compare different Christian perspectives about Mary.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Evaluate the impact of the Magnificat</a:t>
                      </a:r>
                      <a:r>
                        <a:rPr lang="en-GB" sz="1100" b="1" baseline="0" dirty="0"/>
                        <a:t> in modern society. Would the world be a better place if we all followed the teachings of the Magnificat.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554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52004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5744386"/>
              </p:ext>
            </p:extLst>
          </p:nvPr>
        </p:nvGraphicFramePr>
        <p:xfrm>
          <a:off x="259348" y="63545"/>
          <a:ext cx="11756188" cy="62366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1515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3962400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  <a:gridCol w="3753853">
                  <a:extLst>
                    <a:ext uri="{9D8B030D-6E8A-4147-A177-3AD203B41FA5}">
                      <a16:colId xmlns:a16="http://schemas.microsoft.com/office/drawing/2014/main" val="3366083494"/>
                    </a:ext>
                  </a:extLst>
                </a:gridCol>
                <a:gridCol w="3208420">
                  <a:extLst>
                    <a:ext uri="{9D8B030D-6E8A-4147-A177-3AD203B41FA5}">
                      <a16:colId xmlns:a16="http://schemas.microsoft.com/office/drawing/2014/main" val="3205716289"/>
                    </a:ext>
                  </a:extLst>
                </a:gridCol>
              </a:tblGrid>
              <a:tr h="359246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Spring 1 – Galilee to Jerusalem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33269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473498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Jesus revealed God's Kingdom through his teachings, miracles and encounters with people.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Jesus called disciples to follow him.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Different titles help Christians understand who Jesus is.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Jesus welcomed those who were marginalised.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His miracles and parables reveal the Kingdom of God.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Kingdom belongs especially to the poor and vulnerable.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Sacrament of the Anointing of the Sick continues Jesus' healing ministry.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Jesus calls people to discipleship.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Every person has a vocation.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Church recognises different vocations, including marriage, priesthood and religious life.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Holy Orders is the sacrament of ministry. 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Interpret gospel stories.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what miracles and parables reveal about Jesus.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Compare different responses to Jesus.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Analyse the meaning of discipleship.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Explain Catholic</a:t>
                      </a:r>
                      <a:r>
                        <a:rPr lang="en-GB" sz="1100" b="1" baseline="0" dirty="0"/>
                        <a:t> beliefs about the Trinity.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Analyse miracles and parables.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what the Kingdom of God means.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Debate questions about miracles and faith.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Apply Christian teachings to modern issues</a:t>
                      </a:r>
                      <a:r>
                        <a:rPr lang="en-GB" sz="1100" baseline="0" dirty="0"/>
                        <a:t> such as the treatment of refugees and asylum seekers.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Evaluate the claim that miracles don’t happen today.</a:t>
                      </a:r>
                      <a:endParaRPr lang="en-GB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what discipleship means.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Evaluate the demands of following Jesus.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Analyse the purpose of vocation.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Discuss how faith influences life choices.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 evaluate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the claim that only men can be disciples.</a:t>
                      </a:r>
                      <a:endParaRPr lang="en-GB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  <a:tr h="376087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Spring</a:t>
                      </a:r>
                      <a:r>
                        <a:rPr lang="en-GB" baseline="0" dirty="0"/>
                        <a:t> 2 – Desert to Garden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95204"/>
                  </a:ext>
                </a:extLst>
              </a:tr>
              <a:tr h="144373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Lent and Holy Week are central seasons in the Church year.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Jesus' suffering, death and resurrection are at the heart of Christian belief.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Paschal Mystery brings hope and salvation.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Mary remained faithful throughout Jesus' Passion.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Suffering is a universal human experience.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Christians see suffering differently because of Jesus' death and resurrection.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God can bring good out of suffering.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The Resurrection gives hope to Christians</a:t>
                      </a:r>
                      <a:r>
                        <a:rPr lang="en-GB" sz="1100" baseline="0" dirty="0"/>
                        <a:t> of eternal life with God in Heaven</a:t>
                      </a:r>
                      <a:r>
                        <a:rPr lang="en-GB" sz="1100" dirty="0"/>
                        <a:t>.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Jesus' death and resurrection bring redemption.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Catholics believe Jesus saves humanity from sin.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Different images and theories help explain salvation.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To</a:t>
                      </a:r>
                      <a:r>
                        <a:rPr lang="en-GB" sz="1100" baseline="0" dirty="0"/>
                        <a:t> understand different theories of punishment and the purposes of them.</a:t>
                      </a:r>
                      <a:endParaRPr lang="en-GB" sz="1100" dirty="0"/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Forgiveness and reconciliation are central Christian beliefs.</a:t>
                      </a:r>
                      <a:endParaRPr lang="en-GB" sz="11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7492336"/>
                  </a:ext>
                </a:extLst>
              </a:tr>
              <a:tr h="1443732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the events of Holy Week.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Make connections between scripture and Catholic worship.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Reflect on themes such as sacrifice, forgiveness and hope.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Explore artistic and symbolic representations of the Passion.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Explain the important of different</a:t>
                      </a: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events of Holy Week to </a:t>
                      </a:r>
                      <a:r>
                        <a:rPr lang="en-GB" sz="11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Christians.</a:t>
                      </a:r>
                      <a:endParaRPr lang="en-GB" sz="11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Explore different responses to suffering</a:t>
                      </a:r>
                      <a:r>
                        <a:rPr lang="en-GB" sz="1100" baseline="0" dirty="0"/>
                        <a:t> including Old Testament and modern responses.</a:t>
                      </a:r>
                      <a:endParaRPr lang="en-GB" sz="1100" dirty="0"/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Christian beliefs about the problem of evil.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Evaluate different viewpoints</a:t>
                      </a:r>
                      <a:r>
                        <a:rPr lang="en-GB" sz="1100" baseline="0" dirty="0"/>
                        <a:t> about why God would let us suffer.</a:t>
                      </a:r>
                      <a:endParaRPr lang="en-GB" sz="1100" dirty="0"/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Reflect on resilience, hope and compassion.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kern="1200" baseline="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Evaluate the claim that a loving God would not allow us to suffer.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Explain Catholic beliefs about redemption.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Compare different understandings of salvation.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Evaluate religious explanations of suffering and forgiveness.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/>
                        <a:t>Construct balanced arguments using evidence.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/>
                        <a:t>To evaluate the claim that capital punishment can never</a:t>
                      </a:r>
                      <a:r>
                        <a:rPr lang="en-GB" sz="1100" b="1" baseline="0" dirty="0"/>
                        <a:t> be justified.</a:t>
                      </a:r>
                      <a:endParaRPr lang="en-GB" sz="11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554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469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72957"/>
              </p:ext>
            </p:extLst>
          </p:nvPr>
        </p:nvGraphicFramePr>
        <p:xfrm>
          <a:off x="0" y="0"/>
          <a:ext cx="12192000" cy="69241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4278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3932639">
                  <a:extLst>
                    <a:ext uri="{9D8B030D-6E8A-4147-A177-3AD203B41FA5}">
                      <a16:colId xmlns:a16="http://schemas.microsoft.com/office/drawing/2014/main" val="3725266038"/>
                    </a:ext>
                  </a:extLst>
                </a:gridCol>
                <a:gridCol w="3579604">
                  <a:extLst>
                    <a:ext uri="{9D8B030D-6E8A-4147-A177-3AD203B41FA5}">
                      <a16:colId xmlns:a16="http://schemas.microsoft.com/office/drawing/2014/main" val="1928122857"/>
                    </a:ext>
                  </a:extLst>
                </a:gridCol>
                <a:gridCol w="3965479">
                  <a:extLst>
                    <a:ext uri="{9D8B030D-6E8A-4147-A177-3AD203B41FA5}">
                      <a16:colId xmlns:a16="http://schemas.microsoft.com/office/drawing/2014/main" val="3943268815"/>
                    </a:ext>
                  </a:extLst>
                </a:gridCol>
              </a:tblGrid>
              <a:tr h="357008">
                <a:tc gridSpan="4">
                  <a:txBody>
                    <a:bodyPr/>
                    <a:lstStyle/>
                    <a:p>
                      <a:pPr algn="ctr"/>
                      <a:r>
                        <a:rPr lang="en-GB" dirty="0"/>
                        <a:t>Autumn 1 – To the ends of the Earth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2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35700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7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473498"/>
                  </a:ext>
                </a:extLst>
              </a:tr>
              <a:tr h="1054818">
                <a:tc>
                  <a:txBody>
                    <a:bodyPr/>
                    <a:lstStyle/>
                    <a:p>
                      <a:r>
                        <a:rPr lang="en-GB" sz="1600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Holy Spirit empowered the apostles.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early Church spread the message of Jesus.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Church today continues the mission of the apostles.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Baptism and Confirmation strengthen Christians for mission.</a:t>
                      </a: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Christians believe death is not the end.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Resurrection of Jesus promises eternal life.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Catholics believe in heaven, judgment and the Communion of Saints.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Church is called to bring hope to the world.</a:t>
                      </a:r>
                      <a:endParaRPr lang="en-GB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Church is the Body of Christ.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Catholics believe in the Communion of Saints.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Christians on earth, in heaven and being purified remain united.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The Church is called to holiness and service. </a:t>
                      </a:r>
                      <a:endParaRPr lang="en-GB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234651">
                <a:tc>
                  <a:txBody>
                    <a:bodyPr/>
                    <a:lstStyle/>
                    <a:p>
                      <a:r>
                        <a:rPr lang="en-GB" sz="1600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Describe how Christianity spread after Pentecost.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Explain the role of the Holy Spirit.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Compare the early Church with the Church today.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Discuss how Christians live out their faith in the modern world.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1" dirty="0"/>
                        <a:t>Explain</a:t>
                      </a:r>
                      <a:r>
                        <a:rPr lang="en-GB" sz="1050" b="1" baseline="0" dirty="0"/>
                        <a:t> the important of Pentecost to Christians today.</a:t>
                      </a:r>
                      <a:endParaRPr lang="en-GB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Explain Catholic beliefs about life after death.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Use scripture to support explanations.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Compare different Christian viewpoints.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Discuss how beliefs about eternal life influence actions today.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1" dirty="0"/>
                        <a:t>To</a:t>
                      </a:r>
                      <a:r>
                        <a:rPr lang="en-GB" sz="1050" b="1" baseline="0" dirty="0"/>
                        <a:t> evaluate the claim that the resurrection didn’t really happen.</a:t>
                      </a:r>
                      <a:endParaRPr lang="en-GB" sz="1050" b="1" dirty="0"/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endParaRPr lang="en-GB" sz="105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Explain Catholic beliefs about the Church.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Analyse how Christians express faith through community.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Evaluate the importance of saints and role models.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/>
                        <a:t>Reflect on how individuals contribute to society and the Church.</a:t>
                      </a:r>
                      <a:endParaRPr lang="en-GB" sz="105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  <a:tr h="360314">
                <a:tc gridSpan="4">
                  <a:txBody>
                    <a:bodyPr/>
                    <a:lstStyle/>
                    <a:p>
                      <a:pPr algn="ctr"/>
                      <a:r>
                        <a:rPr lang="en-GB" sz="1600" dirty="0"/>
                        <a:t>Autumn</a:t>
                      </a:r>
                      <a:r>
                        <a:rPr lang="en-GB" sz="1600" baseline="0" dirty="0"/>
                        <a:t> 2 – Dialogue and Encounter</a:t>
                      </a: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195204"/>
                  </a:ext>
                </a:extLst>
              </a:tr>
              <a:tr h="1498695">
                <a:tc>
                  <a:txBody>
                    <a:bodyPr/>
                    <a:lstStyle/>
                    <a:p>
                      <a:r>
                        <a:rPr lang="en-GB" sz="1600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Muslims believe in one God (Allah) and follow the teachings of the Qur'an and the Prophet Muhammad.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The Five Pillars of Islam.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Mosques are places of worship and community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Muslims follow halal food laws.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Muslim beliefs about life after death.</a:t>
                      </a:r>
                      <a:endParaRPr lang="en-GB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Sikhs believe in one God.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Guru Nanak founded Sikhism and taught equality, service and devotion to God.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The </a:t>
                      </a:r>
                      <a:r>
                        <a:rPr lang="en-GB" sz="1050" dirty="0" err="1" smtClean="0"/>
                        <a:t>Gurdwara</a:t>
                      </a:r>
                      <a:r>
                        <a:rPr lang="en-GB" sz="1050" dirty="0" smtClean="0"/>
                        <a:t> is the Sikh place of worship.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The Five Ks are symbols of Sikh identity and commitment to the faith.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Sikhs beliefs</a:t>
                      </a:r>
                      <a:r>
                        <a:rPr lang="en-GB" sz="1050" baseline="0" dirty="0" smtClean="0"/>
                        <a:t> about life after death.</a:t>
                      </a:r>
                      <a:endParaRPr lang="en-GB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Humanism is a non-religious worldview that uses reason, evidence and compassion to make moral decisions.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Humanists believe people should have the freedom to make informed choices about their own lives and bodies.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Humanists generally support genetic engineering, transplant surgery and contraception when they improve wellbeing and reduce suffering.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Humanists believe ethical decisions should be based on the consequences of actions rather than religious teachings.</a:t>
                      </a:r>
                      <a:endParaRPr lang="en-GB" sz="105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7492336"/>
                  </a:ext>
                </a:extLst>
              </a:tr>
              <a:tr h="1874290">
                <a:tc>
                  <a:txBody>
                    <a:bodyPr/>
                    <a:lstStyle/>
                    <a:p>
                      <a:r>
                        <a:rPr lang="en-GB" sz="1600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the importance of the Five Pillars for Muslims.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Describe Muslim attitudes towards prayer, fasting and charity.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how beliefs influence daily life, including food choices, modest dress and behaviour.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Identify and explain the purpose of key features of a mosque.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Analyse different Muslim views and practices relating to worship and the hijab.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how belief in life after death influences the decisions Muslims make.</a:t>
                      </a:r>
                      <a:endParaRPr lang="en-GB" sz="105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the importance of the Guru </a:t>
                      </a:r>
                      <a:r>
                        <a:rPr lang="en-GB" sz="1050" dirty="0" err="1" smtClean="0"/>
                        <a:t>Granth</a:t>
                      </a:r>
                      <a:r>
                        <a:rPr lang="en-GB" sz="1050" dirty="0" smtClean="0"/>
                        <a:t> Sahib.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Describe how Sikhs worship.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how Sikh beliefs influence daily life.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Identify and explain the purpose of key features of a </a:t>
                      </a:r>
                      <a:r>
                        <a:rPr lang="en-GB" sz="1050" dirty="0" err="1" smtClean="0"/>
                        <a:t>Gurdwara</a:t>
                      </a:r>
                      <a:r>
                        <a:rPr lang="en-GB" sz="1050" dirty="0" smtClean="0"/>
                        <a:t>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the significance of the Five Ks and Sikh identity.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Analyse how Sikh teachings promote equality, community and social justice. </a:t>
                      </a:r>
                    </a:p>
                    <a:p>
                      <a:pPr marL="285750" indent="-285750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Sikh beliefs about life after death and their importance.</a:t>
                      </a:r>
                      <a:endParaRPr lang="en-GB" sz="1050" b="1" kern="1200" baseline="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the key beliefs and values of Humanism.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Explain how Humanist beliefs influence views on genetic engineering, transplant surgery and contraception.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dirty="0" smtClean="0"/>
                        <a:t>Compare Humanist perspectives with religious viewpoints.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50" b="1" dirty="0" smtClean="0"/>
                        <a:t>Evaluate whether scientific and medical advances should be used to improve human life.</a:t>
                      </a:r>
                      <a:endParaRPr lang="en-GB" sz="105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105549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70644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A4DB0-43C6-8CA1-DE14-830B065F2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185CEF3-31E3-3E30-739D-8233C9CDD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6672892"/>
              </p:ext>
            </p:extLst>
          </p:nvPr>
        </p:nvGraphicFramePr>
        <p:xfrm>
          <a:off x="259348" y="63545"/>
          <a:ext cx="11756188" cy="6644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1316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014872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1 Catholic Christianity – Beliefs and teachings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believe in one God who exists as the Father, Son and Holy Spirit.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Nicene Creed explains Catholic beliefs about the Trinity.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baptism of Jesus reveals the three Persons of the Trinity.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Councils of Nicaea and Constantinople helped to develop the doctrine of the Trinity.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Genesis teaches that God is the Creator and that creation is good.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Christians interpret the creation accounts in different ways, including literal and symbolic interpretations.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Human beings are created in the image and likeness of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believe people have a responsibility to care for creation.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Jesus is fully God and fully human; this is known as the Incarnation.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Jesus’ life, death, resurrection and ascension form the Paschal Mystery.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Jesus brings salvation and grace to humanity.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believe in resurrection, judgement, heaven, hell and purgatory.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Belief in life after death influences how Catholics live today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Catholic beliefs about the Trinity.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Use the Nicene Creed and biblical passages as evidence.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literal and symbolic interpretations of Genesis.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what creation reveals about the nature of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Apply the belief in Imago Dei to human dignity and care for creation.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why the Incarnation is important.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Make links between the Paschal Mystery, salvation and grace.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Catholic and other Christian beliefs about life after death.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Evaluate how Catholic beliefs influence everyday life</a:t>
                      </a:r>
                      <a:r>
                        <a:rPr lang="en-GB" sz="1600" b="1" dirty="0" smtClean="0"/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 smtClean="0"/>
                        <a:t>Evaluate the claim that all Christians should interpret the Bible literally.</a:t>
                      </a:r>
                      <a:endParaRPr lang="en-GB" sz="1600" b="1" dirty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7051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81C00-E258-EDD8-01AA-49BD409B6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4C7F4E7-B0CF-DE26-D287-3A5E242FAB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2932952"/>
              </p:ext>
            </p:extLst>
          </p:nvPr>
        </p:nvGraphicFramePr>
        <p:xfrm>
          <a:off x="259348" y="63545"/>
          <a:ext cx="11756188" cy="6644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1316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014872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1 Catholic Christianity – Practices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believe the whole of creation can reveal the presence of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seven sacraments communicate God’s grace.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Mass is the most important form of Catholic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Eucharist is described as the “source and summit” of Christian life.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Catholic funeral rite takes place in the home, church and cemetery.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Funerals express hope in eternal life and unite the community.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use set prayers and informal prayers.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Lord’s Prayer is a central Christian prayer.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Popular forms of Catholic devotion include the Rosary, Eucharistic Adoration and the Stations of the Cross.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may travel on pilgrimage to Jerusalem, Lourdes, Rome and Walsingham.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 Social Teaching encourages justice, peace, reconciliation and care for people experiencing poverty.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CAFOD puts Catholic Social Teaching into practice.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Mission and evangelism involve sharing the teachings of Jesus through words and actions.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Describe the meaning, symbols and effects of the seven sacraments.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structure and importance of the Mass.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Catholic worship with less formal Christian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meaning of Catholic funeral practices.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different types of prayer and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how popular piety supports Catholic faith. Evaluate the importance of pilgrimage.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Apply Catholic Social Teaching to modern social issues.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how CAFOD supports people around the world.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Assess different ways Catholics carry out mission and evangelism</a:t>
                      </a:r>
                      <a:r>
                        <a:rPr lang="en-GB" sz="1600" dirty="0" smtClean="0"/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 smtClean="0"/>
                        <a:t>Evaluate the claim that the liturgy of the</a:t>
                      </a:r>
                      <a:r>
                        <a:rPr lang="en-GB" sz="1600" b="1" baseline="0" dirty="0" smtClean="0"/>
                        <a:t> word is the most important part of Mass.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baseline="0" dirty="0" smtClean="0"/>
                        <a:t>Evaluate the claim that all Catholics should take part in missionary work.</a:t>
                      </a:r>
                      <a:endParaRPr lang="en-GB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89110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FFB428-BCD0-2F8C-2C19-2DB9EA90C0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331AAF6-2884-8EB2-1CAF-B1AB58A6BE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4415823"/>
              </p:ext>
            </p:extLst>
          </p:nvPr>
        </p:nvGraphicFramePr>
        <p:xfrm>
          <a:off x="259348" y="63545"/>
          <a:ext cx="11756188" cy="6644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1316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014872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1 Catholic Christianity – Sources of wisdom and authority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Bible contains different types of writing, including law, history, prophecy, gospels and letters.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believe the Bible is inspired by God but written by human authors.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Different Christian traditions include different books in the Bible.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Magisterium is the teaching authority of the Catholic Church.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Pope and Church councils help Catholics interpret Scripture and Tradition.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Second Vatican Council was an important meeting of Catholic bishops.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Its four key documents are: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i="1" dirty="0"/>
                        <a:t>Dei Verbum</a:t>
                      </a:r>
                      <a:r>
                        <a:rPr lang="en-GB" sz="1600" dirty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i="1" dirty="0"/>
                        <a:t>Lumen Gentium</a:t>
                      </a:r>
                      <a:r>
                        <a:rPr lang="en-GB" sz="1600" dirty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i="1" dirty="0"/>
                        <a:t>Sacrosanctum Concilium</a:t>
                      </a:r>
                      <a:r>
                        <a:rPr lang="en-GB" sz="1600" dirty="0"/>
                        <a:t> </a:t>
                      </a:r>
                    </a:p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en-GB" sz="1600" i="1" dirty="0"/>
                        <a:t>Gaudium et Spes</a:t>
                      </a:r>
                      <a:r>
                        <a:rPr lang="en-GB" sz="1600" dirty="0"/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Church is described as the Body of Christ and the People of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Church is one, holy, catholic and apostolic.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Mary is a model of faith, discipleship and charity.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Catholics use Jesus’ teachings, natural law, virtues and conscience when making moral decisions.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Identify different types of writing in the Bible.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what Catholics mean by biblical inspiration.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Catholic and Protestant approaches to biblical authority.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role of the Pope, bishops and Church councils.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Summarise the importance of the Second Vatican Council.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images of the Church as the Body of Christ and People of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 smtClean="0"/>
                        <a:t>Evaluate the importance of </a:t>
                      </a:r>
                      <a:r>
                        <a:rPr lang="en-GB" sz="1600" b="1" dirty="0"/>
                        <a:t>the four marks of the Church to Catholic life.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why Mary is an important role model.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Apply natural law, virtue and conscience to moral decisions.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Evaluate which sources of authority are most important for Catholics.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52676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767D45-86C8-7230-CF4B-2C722FC2FC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E0A8CA7-2261-41DC-9476-C755C7D3D8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6175582"/>
              </p:ext>
            </p:extLst>
          </p:nvPr>
        </p:nvGraphicFramePr>
        <p:xfrm>
          <a:off x="259348" y="63545"/>
          <a:ext cx="11756188" cy="5425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1316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014872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1 Catholic Christianity – Forms of expression and ways of life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 church buildings are designed to support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Important internal features include the altar, lectern, crucifix and tabernacle.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Sacred objects include vessels used during Mass, sarcophagi and hunger cloths.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 beliefs can be expressed through paintings, frescoes, drawings, statues and sculpture.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Religious symbols include the cross, crucifix, fish, Chi-Rho, dove, eagle, Alpha and Omega.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Mystery plays and Passion plays communicate Christian beliefs through drama.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Catholic worship uses traditional and contemporary music.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Forms of music include hymns, plainchant, psalms and worship songs.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how church architecture expresses Catholic beliefs.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purpose of the altar, lectern, crucifix and tabernacle.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Analyse how sacred objects are used in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Interpret the meaning of religious artwork.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how statues and sculptures support devotion.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Recognise and explain Christian symbols.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Evaluate the use of religious art and statues.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how drama communicates Christian beliefs.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traditional and contemporary church music.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Assess how different forms of expression support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Evaluate how successfully the architecture of the church reflects Catholic beliefs.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24842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5C17A-3698-3C43-B17B-6C134DF57A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5B2706C-14BE-DB41-6191-72E1519B1E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2885733"/>
              </p:ext>
            </p:extLst>
          </p:nvPr>
        </p:nvGraphicFramePr>
        <p:xfrm>
          <a:off x="259348" y="63545"/>
          <a:ext cx="11756188" cy="6644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1316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014872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2 Judaism – Beliefs and Teachings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Jews believe the Almighty is one, Creator, Law-Giver and Judge.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Shekhinah refers to the presence of the Almighty.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Jewish traditions have different beliefs about the Messiah.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Some Jews expect a personal Messiah, while others focus on creating a Messianic Age.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covenant with Abraham includes the promise of land and descendants.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Covenant at Sinai was made through Moses.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Ten Commandments are central to Jewish moral life.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Human life is sacred because it is created by the Almighty.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 err="1"/>
                        <a:t>Pikuach</a:t>
                      </a:r>
                      <a:r>
                        <a:rPr lang="en-GB" sz="1600" dirty="0"/>
                        <a:t> Nefesh means that saving life takes priority over almost every other commandment.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The Mitzvot are commandments that guide Jewish life.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Some Mitzvot concern the relationship between people and the Almighty.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Other Mitzvot concern relationships between people. Jewish beliefs about resurrection, judgement and life after death vary between traditions.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99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Jewish beliefs about the nature of the Almighty.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Use the Torah to support explanations.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meaning and importance of Shekhinah.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Orthodox and Reform beliefs about the Messiah.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the importance of the covenants with Abraham and Moses.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Evaluate the claim that the Abrahamic covenant is more important than the Mosaic covenant.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Apply the Ten Commandments to Jewish life today.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Explain why human life is sacred.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Apply </a:t>
                      </a:r>
                      <a:r>
                        <a:rPr lang="en-GB" sz="1600" dirty="0" err="1"/>
                        <a:t>Pikuach</a:t>
                      </a:r>
                      <a:r>
                        <a:rPr lang="en-GB" sz="1600" dirty="0"/>
                        <a:t> Nefesh to moral situations.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Distinguish between different types of Mitzvot.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Compare Jewish beliefs about life after death.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/>
                        <a:t>Evaluate how Jewish beliefs influence actions and decisions.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1093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3DE8C-A190-C78F-B79E-CFFCA1E09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25E35989-F1E0-E4EA-6025-20C8989CC4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8555248"/>
              </p:ext>
            </p:extLst>
          </p:nvPr>
        </p:nvGraphicFramePr>
        <p:xfrm>
          <a:off x="120770" y="63545"/>
          <a:ext cx="12071230" cy="6522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1181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310049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2 Judaism – Practices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Public worship usually takes place in a synagogue.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synagogue is a place of prayer, study and community.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</a:t>
                      </a:r>
                      <a:r>
                        <a:rPr lang="en-GB" sz="1400" dirty="0" err="1"/>
                        <a:t>Tenakh</a:t>
                      </a:r>
                      <a:r>
                        <a:rPr lang="en-GB" sz="1400" dirty="0"/>
                        <a:t> is the written Jewish scripture.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Talmud contains the Oral Law and rabbinic discussion.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Kashrut refers to Jewish food laws.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Kosher food is permitted, while </a:t>
                      </a:r>
                      <a:r>
                        <a:rPr lang="en-GB" sz="1400" dirty="0" err="1"/>
                        <a:t>treifah</a:t>
                      </a:r>
                      <a:r>
                        <a:rPr lang="en-GB" sz="1400" dirty="0"/>
                        <a:t> food is forbidden.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Meat and dairy products are kept separate in many Jewish homes.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Many Jews pray three times each day. The Shema expresses belief in one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Amidah is a central standing prayer.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A mezuzah contains words from the Shema.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Important life rituals include Brit Milah, Bar and Bat Mitzvah and marriage.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Jewish mourning practices include the funeral, shiva, </a:t>
                      </a:r>
                      <a:r>
                        <a:rPr lang="en-GB" sz="1400" dirty="0" err="1"/>
                        <a:t>avelut</a:t>
                      </a:r>
                      <a:r>
                        <a:rPr lang="en-GB" sz="1400" dirty="0"/>
                        <a:t> and yahrzeit.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Shabbat is a weekly day of rest, worship and family life.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Festivals include Rosh Hashanah, Yom Kippur, Pesach, Shavuot and Sukkot.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Important synagogue features include the Ark, bimah, Torah scroll, yad, </a:t>
                      </a:r>
                      <a:r>
                        <a:rPr lang="en-GB" sz="1400" dirty="0" err="1"/>
                        <a:t>ner</a:t>
                      </a:r>
                      <a:r>
                        <a:rPr lang="en-GB" sz="1400" dirty="0"/>
                        <a:t> </a:t>
                      </a:r>
                      <a:r>
                        <a:rPr lang="en-GB" sz="1400" dirty="0" err="1"/>
                        <a:t>tamid</a:t>
                      </a:r>
                      <a:r>
                        <a:rPr lang="en-GB" sz="1400" dirty="0"/>
                        <a:t> and menorah.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the purpose of synagogue worship.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Compare public and private prayer.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the different roles of the </a:t>
                      </a:r>
                      <a:r>
                        <a:rPr lang="en-GB" sz="1400" dirty="0" err="1"/>
                        <a:t>Tenakh</a:t>
                      </a:r>
                      <a:r>
                        <a:rPr lang="en-GB" sz="1400" dirty="0"/>
                        <a:t> and Talmud.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Apply Jewish food laws to daily life.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 smtClean="0"/>
                        <a:t>Evaluate the importance of the Shema and Amidah</a:t>
                      </a:r>
                      <a:endParaRPr lang="en-GB" sz="14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Describe the purpose of a mezuzah.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the meaning of Jewish birth, adulthood and marriage rituals.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Compare Jewish mourning practices.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how Shabbat is celebrated at home and in the synagogue.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the history and significance of Jewish festivals.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Identify the main features of a synagogue.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Compare Orthodox, Reform and Liberal Jewish practices.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1" dirty="0"/>
                        <a:t>Evaluate the claim that Yom Kippur is the most important Jewish festival.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7245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F2DF25-41E2-F4AC-E2A4-C3230A5F10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5DB48E4-2F47-51D4-2E89-05EA5CFA82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1284894"/>
              </p:ext>
            </p:extLst>
          </p:nvPr>
        </p:nvGraphicFramePr>
        <p:xfrm>
          <a:off x="259348" y="63545"/>
          <a:ext cx="11756188" cy="65227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1316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014872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3 Philosophy and Ethics – Arguments for the existence of God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Revelation is the belief that God makes Himself known to humanity.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Catholics believe Jesus is the fullest revelation of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Visions are experiences in which a person believes they have seen or received a message from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Examples include Abraham, the Transfiguration and Joan of Arc.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Miracles are extraordinary events believed to involve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Examples include Jesus’ healing miracles and reported healings at Lourdes.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A religious experience may lead someone to believe in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Catholic Church carefully investigates claims about visions, miracles and religious experiences.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Atheists and Humanists may explain these experiences as hallucinations, mistakes or natural events.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design argument claims that order and purpose in the universe point towards a designer.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cosmological argument claims that the universe requires a first cause.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Thomas Aquinas’ first three Ways support the cosmological argument.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The existence of suffering creates a challenge for belief in an all-loving and all-powerful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Catholic responses include free will, the teachings of St Augustine and St Irenaeus, prayer, charity and the example of Job.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400" dirty="0"/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different types of revelation.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Evaluate whether visions provide evidence for God.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Compare religious and non-religious explanations of miracles.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why the Church investigates religious experiences.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Present the main stages of the design argument. Use examples of order and purpose to support the design argument.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challenges such as evolution and natural explanations.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Present the main stages of the cosmological argument.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Aquinas’ ideas about cause, motion and necessary existence.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Evaluate whether the universe needs a first cause.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Explain the problem of evil and suffering.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Compare Augustine’s and Irenaeus’ responses.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dirty="0"/>
                        <a:t>Evaluate whether suffering disproves the existence of God.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1026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70058D-B794-61F9-9F0B-A748856279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6183780-F6E1-B0E6-E2D0-2D3445C8F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470084"/>
              </p:ext>
            </p:extLst>
          </p:nvPr>
        </p:nvGraphicFramePr>
        <p:xfrm>
          <a:off x="112143" y="63545"/>
          <a:ext cx="11990717" cy="685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6104">
                  <a:extLst>
                    <a:ext uri="{9D8B030D-6E8A-4147-A177-3AD203B41FA5}">
                      <a16:colId xmlns:a16="http://schemas.microsoft.com/office/drawing/2014/main" val="3120000407"/>
                    </a:ext>
                  </a:extLst>
                </a:gridCol>
                <a:gridCol w="11234613">
                  <a:extLst>
                    <a:ext uri="{9D8B030D-6E8A-4147-A177-3AD203B41FA5}">
                      <a16:colId xmlns:a16="http://schemas.microsoft.com/office/drawing/2014/main" val="174657948"/>
                    </a:ext>
                  </a:extLst>
                </a:gridCol>
              </a:tblGrid>
              <a:tr h="35924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/>
                        <a:t>GCSE – Paper 3 Philosophy and Ethics – Family and relationships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1441464"/>
                  </a:ext>
                </a:extLst>
              </a:tr>
              <a:tr h="1100992">
                <a:tc>
                  <a:txBody>
                    <a:bodyPr/>
                    <a:lstStyle/>
                    <a:p>
                      <a:r>
                        <a:rPr lang="en-GB" dirty="0"/>
                        <a:t>Know what: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Catholics believe marriage is a lifelong and sacred commitment.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Catholic marriage is a sacrament.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Christians and non-religious people may hold different views about marriage and cohabitation.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Catholic teaching describes sexual relationships as marital, unitive and procreative.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The Catholic Church teaches that sexual relationships belong within marriage.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Families provide love, security, education and care for children. Families can take different forms, including nuclear, single-parent, extended, blended and same-sex-parent families.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Catholic parishes support families through worship, sacraments, classes, children’s groups and counselling.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The Catholic Church supports natural family planning. It does not accept artificial contraception.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Some other Christians accept artificial contraception.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The Catholic Church teaches that sacramental marriage is lifelong.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An annulment declares that a valid sacramental marriage did not exist.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Christian and non-religious attitudes towards divorce and remarriage vary.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Men and women have equal dignity.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Catholics oppose gender prejudice and discrimination.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Different Christians hold different views about the roles of men and women.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0432070"/>
                  </a:ext>
                </a:extLst>
              </a:tr>
              <a:tr h="1140548">
                <a:tc>
                  <a:txBody>
                    <a:bodyPr/>
                    <a:lstStyle/>
                    <a:p>
                      <a:r>
                        <a:rPr lang="en-GB" dirty="0"/>
                        <a:t>Know how: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Explain the purposes and importance of marriage.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Compare Catholic, other Christian and non-religious attitudes to cohabitation.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Explain the terms marital, unitive and procreative.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Compare </a:t>
                      </a:r>
                      <a:r>
                        <a:rPr lang="en-GB" sz="1300" dirty="0" smtClean="0"/>
                        <a:t>different Christian</a:t>
                      </a:r>
                      <a:r>
                        <a:rPr lang="en-GB" sz="1300" baseline="0" dirty="0" smtClean="0"/>
                        <a:t> </a:t>
                      </a:r>
                      <a:r>
                        <a:rPr lang="en-GB" sz="1300" dirty="0" smtClean="0"/>
                        <a:t>views </a:t>
                      </a:r>
                      <a:r>
                        <a:rPr lang="en-GB" sz="1300" dirty="0"/>
                        <a:t>about sexual relationships.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 smtClean="0"/>
                        <a:t>Evaluate the claim that all Christians should</a:t>
                      </a:r>
                      <a:r>
                        <a:rPr lang="en-GB" sz="1300" b="1" baseline="0" dirty="0" smtClean="0"/>
                        <a:t> avoid the use of contraception.</a:t>
                      </a:r>
                      <a:endParaRPr lang="en-GB" sz="1300" b="1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Discuss how the Church responds to different types of family.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Explain how Catholic parishes support families.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Compare natural family planning and artificial contraception.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Apply ethical theories such as situation ethics.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Distinguish between divorce and annulment.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Compare Catholic and non-religious views about remarriage.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Explain Catholic teachings about the equality of men and women.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1" dirty="0"/>
                        <a:t>Evaluate different views about gender roles.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dirty="0"/>
                        <a:t>Apply Catholic teaching to gender discrimination.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200" b="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07162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20706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3900</Words>
  <Application>Microsoft Office PowerPoint</Application>
  <PresentationFormat>Widescreen</PresentationFormat>
  <Paragraphs>413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OLCC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edet</dc:creator>
  <cp:lastModifiedBy>Joanna edet</cp:lastModifiedBy>
  <cp:revision>11</cp:revision>
  <dcterms:created xsi:type="dcterms:W3CDTF">2026-07-13T12:00:35Z</dcterms:created>
  <dcterms:modified xsi:type="dcterms:W3CDTF">2026-07-14T09:04:25Z</dcterms:modified>
</cp:coreProperties>
</file>